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9" autoAdjust="0"/>
  </p:normalViewPr>
  <p:slideViewPr>
    <p:cSldViewPr>
      <p:cViewPr varScale="1">
        <p:scale>
          <a:sx n="108" d="100"/>
          <a:sy n="108" d="100"/>
        </p:scale>
        <p:origin x="-16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65F9B-CA52-41AC-99E4-478AA58E6C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328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02A28-F7AA-456B-B6F2-FB852F527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4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99992" y="3933056"/>
            <a:ext cx="4244008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nformatika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Katona Péter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181600" y="1524000"/>
            <a:ext cx="3733800" cy="35814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743200" y="5181600"/>
            <a:ext cx="4191000" cy="5334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</a:rPr>
              <a:t>Hivatkozások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8382000" cy="41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1225" eaLnBrk="0" hangingPunct="0">
              <a:tabLst>
                <a:tab pos="456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defTabSz="911225" eaLnBrk="0" hangingPunct="0">
              <a:tabLst>
                <a:tab pos="456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defTabSz="911225" eaLnBrk="0" hangingPunct="0">
              <a:tabLst>
                <a:tab pos="456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defTabSz="911225" eaLnBrk="0" hangingPunct="0">
              <a:tabLst>
                <a:tab pos="456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defTabSz="911225" eaLnBrk="0" hangingPunct="0">
              <a:tabLst>
                <a:tab pos="456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tabLst>
                <a:tab pos="456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tabLst>
                <a:tab pos="456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tabLst>
                <a:tab pos="456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tabLst>
                <a:tab pos="456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relatív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cellahivatkozás</a:t>
            </a:r>
            <a:r>
              <a:rPr lang="en-US" sz="2800" dirty="0">
                <a:latin typeface="Times New Roman" pitchFamily="18" charset="0"/>
              </a:rPr>
              <a:t>:   	pl. A1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abszolút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cellahivatkozás</a:t>
            </a:r>
            <a:r>
              <a:rPr lang="en-US" sz="2800" dirty="0">
                <a:latin typeface="Times New Roman" pitchFamily="18" charset="0"/>
              </a:rPr>
              <a:t> ($):	pl. $A$1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téglalap-tartomány</a:t>
            </a:r>
            <a:r>
              <a:rPr lang="en-US" sz="2800" dirty="0">
                <a:latin typeface="Times New Roman" pitchFamily="18" charset="0"/>
              </a:rPr>
              <a:t>:	pl. A1:C3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teljes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oszlop</a:t>
            </a:r>
            <a:r>
              <a:rPr lang="en-US" sz="2800" dirty="0">
                <a:latin typeface="Times New Roman" pitchFamily="18" charset="0"/>
              </a:rPr>
              <a:t>/</a:t>
            </a:r>
            <a:r>
              <a:rPr lang="en-US" sz="2800" dirty="0" err="1">
                <a:latin typeface="Times New Roman" pitchFamily="18" charset="0"/>
              </a:rPr>
              <a:t>sor</a:t>
            </a:r>
            <a:r>
              <a:rPr lang="en-US" sz="2800" dirty="0">
                <a:latin typeface="Times New Roman" pitchFamily="18" charset="0"/>
              </a:rPr>
              <a:t>:	pl. A:A </a:t>
            </a:r>
            <a:r>
              <a:rPr lang="en-US" sz="2000" dirty="0" err="1">
                <a:latin typeface="Times New Roman" pitchFamily="18" charset="0"/>
              </a:rPr>
              <a:t>vagy</a:t>
            </a:r>
            <a:r>
              <a:rPr lang="en-US" sz="2800" dirty="0">
                <a:latin typeface="Times New Roman" pitchFamily="18" charset="0"/>
              </a:rPr>
              <a:t> A:C </a:t>
            </a:r>
            <a:r>
              <a:rPr lang="en-US" sz="2000" dirty="0" err="1">
                <a:latin typeface="Times New Roman" pitchFamily="18" charset="0"/>
              </a:rPr>
              <a:t>vagy</a:t>
            </a:r>
            <a:r>
              <a:rPr lang="en-US" sz="2800" dirty="0">
                <a:latin typeface="Times New Roman" pitchFamily="18" charset="0"/>
              </a:rPr>
              <a:t> 1:1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másik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munkalap</a:t>
            </a:r>
            <a:r>
              <a:rPr lang="en-US" sz="2800" dirty="0">
                <a:latin typeface="Times New Roman" pitchFamily="18" charset="0"/>
              </a:rPr>
              <a:t> (!):	pl. Munka1!</a:t>
            </a:r>
            <a:endParaRPr lang="hu-HU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800" dirty="0">
                <a:latin typeface="Times New Roman" pitchFamily="18" charset="0"/>
              </a:rPr>
              <a:t> másik munkafüzet []:               pl. [</a:t>
            </a:r>
            <a:r>
              <a:rPr lang="hu-HU" sz="2800" dirty="0" err="1">
                <a:latin typeface="Times New Roman" pitchFamily="18" charset="0"/>
              </a:rPr>
              <a:t>teszt.xls</a:t>
            </a:r>
            <a:r>
              <a:rPr lang="hu-HU" sz="2800" dirty="0">
                <a:latin typeface="Times New Roman" pitchFamily="18" charset="0"/>
              </a:rPr>
              <a:t>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hu-HU" sz="2800" dirty="0">
                <a:latin typeface="Times New Roman" pitchFamily="18" charset="0"/>
              </a:rPr>
              <a:t>                       pl.[</a:t>
            </a:r>
            <a:r>
              <a:rPr lang="hu-HU" sz="2800" dirty="0" err="1">
                <a:latin typeface="Times New Roman" pitchFamily="18" charset="0"/>
              </a:rPr>
              <a:t>teszt.xls</a:t>
            </a:r>
            <a:r>
              <a:rPr lang="hu-HU" sz="2800" dirty="0">
                <a:latin typeface="Times New Roman" pitchFamily="18" charset="0"/>
              </a:rPr>
              <a:t>]Munka1!AA12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052264" y="5749379"/>
            <a:ext cx="76962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Cellahivatkozások</a:t>
            </a:r>
            <a:r>
              <a:rPr lang="en-US" sz="2800" dirty="0">
                <a:latin typeface="Times New Roman" pitchFamily="18" charset="0"/>
              </a:rPr>
              <a:t> ; </a:t>
            </a:r>
            <a:r>
              <a:rPr lang="en-US" sz="2800" dirty="0" err="1">
                <a:latin typeface="Times New Roman" pitchFamily="18" charset="0"/>
              </a:rPr>
              <a:t>jellel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választhatók</a:t>
            </a:r>
            <a:r>
              <a:rPr lang="en-US" sz="2800" dirty="0">
                <a:latin typeface="Times New Roman" pitchFamily="18" charset="0"/>
              </a:rPr>
              <a:t> el </a:t>
            </a:r>
            <a:r>
              <a:rPr lang="en-US" sz="2800" dirty="0" err="1">
                <a:latin typeface="Times New Roman" pitchFamily="18" charset="0"/>
              </a:rPr>
              <a:t>egymástól</a:t>
            </a: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6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Kivágás, Másolás, Beillesztés</a:t>
            </a:r>
            <a:endParaRPr lang="en-US" sz="4800" smtClean="0">
              <a:solidFill>
                <a:schemeClr val="tx1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8486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 a Windowsban szokásos módszerek (ctrl C,X,V)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rgbClr val="275AFF"/>
                </a:solidFill>
                <a:latin typeface="Times New Roman" pitchFamily="18" charset="0"/>
              </a:rPr>
              <a:t>szerkesztés</a:t>
            </a:r>
            <a:r>
              <a:rPr lang="en-US" sz="2800">
                <a:solidFill>
                  <a:srgbClr val="275AFF"/>
                </a:solidFill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menüpont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 a vágólapon lévő cella jelzése: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 beillesztés és a vágólap törlése: </a:t>
            </a:r>
            <a:r>
              <a:rPr lang="en-US" sz="2800" b="1">
                <a:solidFill>
                  <a:srgbClr val="33CCCC"/>
                </a:solidFill>
                <a:latin typeface="Courier New" pitchFamily="49" charset="0"/>
              </a:rPr>
              <a:t>Enter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 </a:t>
            </a:r>
            <a:r>
              <a:rPr lang="en-US" sz="2800" i="1">
                <a:latin typeface="Times New Roman" pitchFamily="18" charset="0"/>
              </a:rPr>
              <a:t>szerkesztés/irányított beillesztés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i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a hivatkozások típusai nem változnak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19812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9600" y="58674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Egér segítségével is átmozgathatók a cellák </a:t>
            </a:r>
          </a:p>
        </p:txBody>
      </p:sp>
    </p:spTree>
    <p:extLst>
      <p:ext uri="{BB962C8B-B14F-4D97-AF65-F5344CB8AC3E}">
        <p14:creationId xmlns:p14="http://schemas.microsoft.com/office/powerpoint/2010/main" val="121933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</a:rPr>
              <a:t>Sorok beszúrása, törlése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6477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hu-HU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tartalom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törlés</a:t>
            </a:r>
            <a:endParaRPr lang="en-US" sz="3200" i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helyi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menük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38992" r="78312" b="36941"/>
          <a:stretch/>
        </p:blipFill>
        <p:spPr bwMode="auto">
          <a:xfrm>
            <a:off x="3625994" y="2924944"/>
            <a:ext cx="2612092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4" t="4291" r="16208" b="73694"/>
          <a:stretch/>
        </p:blipFill>
        <p:spPr bwMode="auto">
          <a:xfrm>
            <a:off x="6444208" y="2924944"/>
            <a:ext cx="2544414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99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3" t="4850" r="2192" b="57650"/>
          <a:stretch/>
        </p:blipFill>
        <p:spPr bwMode="auto">
          <a:xfrm>
            <a:off x="6172199" y="1066800"/>
            <a:ext cx="274320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</a:rPr>
              <a:t>Feltöltést segítő funkciók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rgbClr val="275AFF"/>
                </a:solidFill>
                <a:latin typeface="Times New Roman" charset="0"/>
                <a:ea typeface="ＭＳ Ｐゴシック" charset="0"/>
              </a:rPr>
              <a:t>1.</a:t>
            </a:r>
            <a:r>
              <a:rPr lang="en-US" sz="3600">
                <a:solidFill>
                  <a:srgbClr val="275AFF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2800">
                <a:solidFill>
                  <a:srgbClr val="275AFF"/>
                </a:solidFill>
                <a:latin typeface="Times New Roman" charset="0"/>
                <a:ea typeface="ＭＳ Ｐゴシック" charset="0"/>
              </a:rPr>
              <a:t>Sorozatok</a:t>
            </a:r>
            <a:endParaRPr lang="en-US" sz="3200">
              <a:solidFill>
                <a:srgbClr val="275A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85800" y="2438400"/>
            <a:ext cx="6934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5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tabLst>
                <a:tab pos="285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tabLst>
                <a:tab pos="285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tabLst>
                <a:tab pos="285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tabLst>
                <a:tab pos="285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számok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dátumok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napok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hónapok</a:t>
            </a:r>
            <a:r>
              <a:rPr lang="en-US" sz="2800" dirty="0">
                <a:latin typeface="Times New Roman" pitchFamily="18" charset="0"/>
              </a:rPr>
              <a:t>, ...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általunk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definiált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sorozatok</a:t>
            </a:r>
            <a:r>
              <a:rPr lang="en-US" sz="2800" dirty="0">
                <a:latin typeface="Times New Roman" pitchFamily="18" charset="0"/>
              </a:rPr>
              <a:t> (pl. </a:t>
            </a:r>
            <a:r>
              <a:rPr lang="en-US" sz="2800" dirty="0" err="1">
                <a:latin typeface="Times New Roman" pitchFamily="18" charset="0"/>
              </a:rPr>
              <a:t>névsorok</a:t>
            </a:r>
            <a:r>
              <a:rPr lang="en-US" sz="2800" dirty="0" smtClean="0">
                <a:latin typeface="Times New Roman" pitchFamily="18" charset="0"/>
              </a:rPr>
              <a:t>)</a:t>
            </a:r>
            <a:endParaRPr lang="hu-HU" sz="28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latin typeface="Times New Roman" pitchFamily="18" charset="0"/>
              </a:rPr>
              <a:t>AutoKitölt </a:t>
            </a:r>
            <a:r>
              <a:rPr lang="en-US" sz="2800" dirty="0">
                <a:latin typeface="Times New Roman" pitchFamily="18" charset="0"/>
              </a:rPr>
              <a:t>gomb: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3400" y="4254282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275AFF"/>
                </a:solidFill>
                <a:latin typeface="Times New Roman" pitchFamily="18" charset="0"/>
              </a:rPr>
              <a:t>2. </a:t>
            </a:r>
            <a:r>
              <a:rPr lang="en-US" sz="2800" dirty="0" err="1">
                <a:solidFill>
                  <a:srgbClr val="275AFF"/>
                </a:solidFill>
                <a:latin typeface="Times New Roman" pitchFamily="18" charset="0"/>
              </a:rPr>
              <a:t>Relatív</a:t>
            </a:r>
            <a:r>
              <a:rPr lang="en-US" sz="2800" dirty="0">
                <a:solidFill>
                  <a:srgbClr val="275A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275AFF"/>
                </a:solidFill>
                <a:latin typeface="Times New Roman" pitchFamily="18" charset="0"/>
              </a:rPr>
              <a:t>cellahivatkozások</a:t>
            </a:r>
            <a:r>
              <a:rPr lang="en-US" sz="2800" dirty="0">
                <a:solidFill>
                  <a:srgbClr val="275A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275AFF"/>
                </a:solidFill>
                <a:latin typeface="Times New Roman" pitchFamily="18" charset="0"/>
              </a:rPr>
              <a:t>használata</a:t>
            </a:r>
            <a:endParaRPr lang="en-US" sz="3200" dirty="0">
              <a:solidFill>
                <a:srgbClr val="275AFF"/>
              </a:solidFill>
              <a:latin typeface="Times New Roman" pitchFamily="18" charset="0"/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62400"/>
            <a:ext cx="190500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7543800" y="4800600"/>
            <a:ext cx="609600" cy="304800"/>
          </a:xfrm>
          <a:prstGeom prst="wedgeRoundRectCallout">
            <a:avLst>
              <a:gd name="adj1" fmla="val 89065"/>
              <a:gd name="adj2" fmla="val -121356"/>
              <a:gd name="adj3" fmla="val 1666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latin typeface="Times New Roman" charset="0"/>
                <a:ea typeface="ＭＳ Ｐゴシック" charset="0"/>
              </a:rPr>
              <a:t>!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57713" y="4785815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275AFF"/>
                </a:solidFill>
                <a:latin typeface="Times New Roman" pitchFamily="18" charset="0"/>
              </a:rPr>
              <a:t>3. </a:t>
            </a:r>
            <a:r>
              <a:rPr lang="hu-HU" sz="2800" dirty="0">
                <a:solidFill>
                  <a:srgbClr val="275AFF"/>
                </a:solidFill>
                <a:latin typeface="Times New Roman" pitchFamily="18" charset="0"/>
              </a:rPr>
              <a:t>Állapotsorban lévő függvények</a:t>
            </a:r>
            <a:endParaRPr lang="en-US" sz="3200" dirty="0">
              <a:solidFill>
                <a:srgbClr val="275AFF"/>
              </a:solidFill>
              <a:latin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415713" y="2708920"/>
            <a:ext cx="90070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61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2" r="20523" b="33334"/>
          <a:stretch/>
        </p:blipFill>
        <p:spPr bwMode="auto">
          <a:xfrm>
            <a:off x="1259632" y="2593075"/>
            <a:ext cx="7751929" cy="360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</a:rPr>
              <a:t>F</a:t>
            </a:r>
            <a:r>
              <a:rPr lang="hu-HU" sz="4800" smtClean="0">
                <a:solidFill>
                  <a:schemeClr val="tx1"/>
                </a:solidFill>
              </a:rPr>
              <a:t>üggvények</a:t>
            </a:r>
            <a:endParaRPr lang="en-US" sz="4800" smtClean="0">
              <a:solidFill>
                <a:schemeClr val="tx1"/>
              </a:solidFill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3275856" y="1401170"/>
            <a:ext cx="4953000" cy="685800"/>
          </a:xfrm>
          <a:prstGeom prst="wedgeRoundRectCallout">
            <a:avLst>
              <a:gd name="adj1" fmla="val -32213"/>
              <a:gd name="adj2" fmla="val 156019"/>
              <a:gd name="adj3" fmla="val 1666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Függvénynév(param1; param2;…)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-76200" y="1286870"/>
            <a:ext cx="2667000" cy="914400"/>
          </a:xfrm>
          <a:prstGeom prst="wedgeRoundRectCallout">
            <a:avLst>
              <a:gd name="adj1" fmla="val 46431"/>
              <a:gd name="adj2" fmla="val 107120"/>
              <a:gd name="adj3" fmla="val 1666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err="1">
                <a:latin typeface="Times New Roman" pitchFamily="18" charset="0"/>
              </a:rPr>
              <a:t>utoljára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használt</a:t>
            </a:r>
            <a:r>
              <a:rPr lang="en-US" dirty="0">
                <a:latin typeface="Times New Roman" pitchFamily="18" charset="0"/>
              </a:rPr>
              <a:t> </a:t>
            </a:r>
          </a:p>
          <a:p>
            <a:pPr algn="ctr" eaLnBrk="0" hangingPunct="0"/>
            <a:r>
              <a:rPr lang="en-US" dirty="0" smtClean="0">
                <a:latin typeface="Times New Roman" pitchFamily="18" charset="0"/>
              </a:rPr>
              <a:t>f</a:t>
            </a:r>
            <a:r>
              <a:rPr lang="hu-HU" dirty="0" err="1">
                <a:latin typeface="Times New Roman" pitchFamily="18" charset="0"/>
              </a:rPr>
              <a:t>ü</a:t>
            </a:r>
            <a:r>
              <a:rPr lang="hu-HU" dirty="0" err="1" smtClean="0">
                <a:latin typeface="Times New Roman" pitchFamily="18" charset="0"/>
              </a:rPr>
              <a:t>gg</a:t>
            </a:r>
            <a:r>
              <a:rPr lang="en-US" dirty="0" smtClean="0">
                <a:latin typeface="Times New Roman" pitchFamily="18" charset="0"/>
              </a:rPr>
              <a:t>v</a:t>
            </a:r>
            <a:r>
              <a:rPr lang="hu-HU" dirty="0" err="1" smtClean="0">
                <a:latin typeface="Times New Roman" pitchFamily="18" charset="0"/>
              </a:rPr>
              <a:t>ények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1261848" y="3848100"/>
            <a:ext cx="2209800" cy="685800"/>
          </a:xfrm>
          <a:prstGeom prst="wedgeRoundRectCallout">
            <a:avLst>
              <a:gd name="adj1" fmla="val 86421"/>
              <a:gd name="adj2" fmla="val -80093"/>
              <a:gd name="adj3" fmla="val 1666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paraméterek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381000" y="5013176"/>
            <a:ext cx="2057400" cy="609600"/>
          </a:xfrm>
          <a:prstGeom prst="wedgeRoundRectCallout">
            <a:avLst>
              <a:gd name="adj1" fmla="val 185410"/>
              <a:gd name="adj2" fmla="val -14744"/>
              <a:gd name="adj3" fmla="val 1666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rövid leírás</a:t>
            </a:r>
          </a:p>
        </p:txBody>
      </p:sp>
    </p:spTree>
    <p:extLst>
      <p:ext uri="{BB962C8B-B14F-4D97-AF65-F5344CB8AC3E}">
        <p14:creationId xmlns:p14="http://schemas.microsoft.com/office/powerpoint/2010/main" val="134417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err="1" smtClean="0">
                <a:solidFill>
                  <a:schemeClr val="tx1"/>
                </a:solidFill>
              </a:rPr>
              <a:t>Formázások</a:t>
            </a:r>
            <a:r>
              <a:rPr lang="hu-HU" sz="4800" dirty="0" smtClean="0">
                <a:solidFill>
                  <a:schemeClr val="tx1"/>
                </a:solidFill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</a:rPr>
              <a:t>(</a:t>
            </a:r>
            <a:r>
              <a:rPr lang="hu-HU" sz="3600" b="1" i="1" dirty="0" smtClean="0">
                <a:solidFill>
                  <a:srgbClr val="275AFF"/>
                </a:solidFill>
              </a:rPr>
              <a:t>Kezdőlap</a:t>
            </a:r>
            <a:r>
              <a:rPr lang="en-US" sz="3600" b="1" i="1" dirty="0" smtClean="0">
                <a:solidFill>
                  <a:srgbClr val="275AFF"/>
                </a:solidFill>
              </a:rPr>
              <a:t>)</a:t>
            </a:r>
            <a:endParaRPr lang="en-US" b="1" dirty="0" smtClean="0">
              <a:solidFill>
                <a:srgbClr val="275AFF"/>
              </a:solidFill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62000" y="2057400"/>
            <a:ext cx="83820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66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tabLst>
                <a:tab pos="666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tabLst>
                <a:tab pos="666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tabLst>
                <a:tab pos="666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tabLst>
                <a:tab pos="666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szokásos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szövegformázások</a:t>
            </a:r>
            <a:r>
              <a:rPr lang="en-US" sz="2800" dirty="0">
                <a:latin typeface="Times New Roman" pitchFamily="18" charset="0"/>
              </a:rPr>
              <a:t>: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</a:rPr>
              <a:t>igazítás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behúzás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színezés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keretezés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stb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cellák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formázása</a:t>
            </a:r>
            <a:r>
              <a:rPr lang="en-US" sz="2800" dirty="0">
                <a:latin typeface="Times New Roman" pitchFamily="18" charset="0"/>
              </a:rPr>
              <a:t> (ctrl+1)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</a:rPr>
              <a:t>formátum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igazítás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betűtípus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szegély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védelem</a:t>
            </a: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sorok</a:t>
            </a:r>
            <a:r>
              <a:rPr lang="en-US" sz="2800" dirty="0">
                <a:latin typeface="Times New Roman" pitchFamily="18" charset="0"/>
              </a:rPr>
              <a:t>/</a:t>
            </a:r>
            <a:r>
              <a:rPr lang="en-US" sz="2800" dirty="0" err="1">
                <a:latin typeface="Times New Roman" pitchFamily="18" charset="0"/>
              </a:rPr>
              <a:t>oszlopok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formázása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méretezése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elrejtése</a:t>
            </a: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automatikus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formázási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lehetőségek</a:t>
            </a: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6858000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dirty="0" err="1">
                <a:latin typeface="Times New Roman" pitchFamily="18" charset="0"/>
              </a:rPr>
              <a:t>Rendezések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hu-HU" sz="2800" b="1" i="1" dirty="0">
                <a:solidFill>
                  <a:srgbClr val="275AFF"/>
                </a:solidFill>
                <a:latin typeface="Times New Roman" pitchFamily="18" charset="0"/>
              </a:rPr>
              <a:t>A</a:t>
            </a:r>
            <a:r>
              <a:rPr lang="en-US" sz="2800" b="1" i="1" dirty="0" err="1" smtClean="0">
                <a:solidFill>
                  <a:srgbClr val="275AFF"/>
                </a:solidFill>
                <a:latin typeface="Times New Roman" pitchFamily="18" charset="0"/>
              </a:rPr>
              <a:t>datok</a:t>
            </a:r>
            <a:r>
              <a:rPr lang="en-US" sz="2800" b="1" i="1" dirty="0" smtClean="0">
                <a:solidFill>
                  <a:srgbClr val="275AFF"/>
                </a:solidFill>
                <a:latin typeface="Times New Roman" pitchFamily="18" charset="0"/>
              </a:rPr>
              <a:t>/</a:t>
            </a:r>
            <a:r>
              <a:rPr lang="hu-HU" sz="2800" b="1" i="1" dirty="0" smtClean="0">
                <a:solidFill>
                  <a:srgbClr val="275AFF"/>
                </a:solidFill>
                <a:latin typeface="Times New Roman" pitchFamily="18" charset="0"/>
              </a:rPr>
              <a:t>Rendezés és szűrés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en-US" sz="3600" dirty="0" smtClean="0">
                <a:latin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Diagramok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rajzok</a:t>
            </a: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Objektumok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(</a:t>
            </a:r>
            <a:r>
              <a:rPr lang="hu-HU" sz="2800" b="1" i="1" dirty="0" err="1">
                <a:solidFill>
                  <a:srgbClr val="275AFF"/>
                </a:solidFill>
                <a:latin typeface="Times New Roman" pitchFamily="18" charset="0"/>
              </a:rPr>
              <a:t>B</a:t>
            </a:r>
            <a:r>
              <a:rPr lang="en-US" sz="2800" b="1" i="1" dirty="0" err="1" smtClean="0">
                <a:solidFill>
                  <a:srgbClr val="275AFF"/>
                </a:solidFill>
                <a:latin typeface="Times New Roman" pitchFamily="18" charset="0"/>
              </a:rPr>
              <a:t>eszúrás</a:t>
            </a:r>
            <a:r>
              <a:rPr lang="en-US" sz="2800" dirty="0" smtClean="0">
                <a:latin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spcAft>
                <a:spcPts val="1800"/>
              </a:spcAft>
            </a:pPr>
            <a:r>
              <a:rPr lang="en-US" sz="3200" dirty="0">
                <a:latin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</a:rPr>
              <a:t>Hiperhivatkozások</a:t>
            </a:r>
            <a:r>
              <a:rPr lang="hu-HU" sz="2800" dirty="0" smtClean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(</a:t>
            </a:r>
            <a:r>
              <a:rPr lang="hu-HU" sz="2800" b="1" i="1" dirty="0">
                <a:solidFill>
                  <a:srgbClr val="275AFF"/>
                </a:solidFill>
                <a:latin typeface="Times New Roman" pitchFamily="18" charset="0"/>
              </a:rPr>
              <a:t>B</a:t>
            </a:r>
            <a:r>
              <a:rPr lang="en-US" sz="2800" b="1" i="1" dirty="0" err="1">
                <a:solidFill>
                  <a:srgbClr val="275AFF"/>
                </a:solidFill>
                <a:latin typeface="Times New Roman" pitchFamily="18" charset="0"/>
              </a:rPr>
              <a:t>eszúrás</a:t>
            </a:r>
            <a:r>
              <a:rPr lang="en-US" sz="2800" dirty="0" smtClean="0">
                <a:latin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</a:rPr>
              <a:t>5.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Táblázat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felosztása</a:t>
            </a:r>
            <a:endParaRPr lang="hu-HU" sz="2800" dirty="0" smtClean="0">
              <a:latin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</a:rPr>
              <a:t>(</a:t>
            </a:r>
            <a:r>
              <a:rPr lang="hu-HU" sz="2800" b="1" i="1" dirty="0" smtClean="0">
                <a:solidFill>
                  <a:srgbClr val="275AFF"/>
                </a:solidFill>
                <a:latin typeface="Times New Roman" pitchFamily="18" charset="0"/>
              </a:rPr>
              <a:t>Nézet</a:t>
            </a:r>
            <a:r>
              <a:rPr lang="en-US" sz="2800" b="1" i="1" dirty="0" smtClean="0">
                <a:solidFill>
                  <a:srgbClr val="275AFF"/>
                </a:solidFill>
                <a:latin typeface="Times New Roman" pitchFamily="18" charset="0"/>
              </a:rPr>
              <a:t>/</a:t>
            </a:r>
            <a:r>
              <a:rPr lang="hu-HU" sz="2800" b="1" i="1" dirty="0" smtClean="0">
                <a:solidFill>
                  <a:srgbClr val="275AFF"/>
                </a:solidFill>
                <a:latin typeface="Times New Roman" pitchFamily="18" charset="0"/>
              </a:rPr>
              <a:t>Ablak/feloszt</a:t>
            </a:r>
            <a:r>
              <a:rPr lang="en-US" sz="2800" dirty="0" smtClean="0">
                <a:latin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3" r="23974" b="81500"/>
          <a:stretch/>
        </p:blipFill>
        <p:spPr bwMode="auto">
          <a:xfrm>
            <a:off x="4427984" y="4699154"/>
            <a:ext cx="1201004" cy="135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8" b="61241"/>
          <a:stretch/>
        </p:blipFill>
        <p:spPr bwMode="auto">
          <a:xfrm>
            <a:off x="6063587" y="3144814"/>
            <a:ext cx="2706806" cy="283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5" r="1492" b="63619"/>
          <a:stretch/>
        </p:blipFill>
        <p:spPr bwMode="auto">
          <a:xfrm>
            <a:off x="7110484" y="1124744"/>
            <a:ext cx="1652516" cy="266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err="1" smtClean="0">
                <a:solidFill>
                  <a:schemeClr val="tx1"/>
                </a:solidFill>
              </a:rPr>
              <a:t>Egyéb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hasznos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funkciók</a:t>
            </a:r>
            <a:endParaRPr lang="en-US" sz="4800" dirty="0" smtClean="0">
              <a:solidFill>
                <a:schemeClr val="tx1"/>
              </a:solidFill>
            </a:endParaRPr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3707904" y="4699154"/>
            <a:ext cx="1224136" cy="648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Görbe összekötő 5"/>
          <p:cNvCxnSpPr/>
          <p:nvPr/>
        </p:nvCxnSpPr>
        <p:spPr>
          <a:xfrm flipV="1">
            <a:off x="3707904" y="3786057"/>
            <a:ext cx="2520280" cy="1589770"/>
          </a:xfrm>
          <a:prstGeom prst="curvedConnector3">
            <a:avLst>
              <a:gd name="adj1" fmla="val 71661"/>
            </a:avLst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81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i="1" u="sng" smtClean="0">
                <a:solidFill>
                  <a:srgbClr val="3366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DIAGRAMOK</a:t>
            </a:r>
            <a:endParaRPr lang="hu-HU" smtClean="0">
              <a:cs typeface="+mj-cs"/>
            </a:endParaRP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3568" y="1124744"/>
            <a:ext cx="7772400" cy="4114800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>
                <a:solidFill>
                  <a:srgbClr val="3366CC"/>
                </a:solidFill>
              </a:rPr>
              <a:t>Mire szolgálnak a diagramok?</a:t>
            </a:r>
          </a:p>
          <a:p>
            <a:pPr lvl="1" eaLnBrk="1" hangingPunct="1"/>
            <a:r>
              <a:rPr lang="hu-HU" dirty="0" smtClean="0">
                <a:solidFill>
                  <a:srgbClr val="3366CC"/>
                </a:solidFill>
              </a:rPr>
              <a:t>Adatok grafikus megjelenítésére.</a:t>
            </a:r>
          </a:p>
          <a:p>
            <a:pPr lvl="1" eaLnBrk="1" hangingPunct="1"/>
            <a:r>
              <a:rPr lang="hu-HU" dirty="0" smtClean="0">
                <a:solidFill>
                  <a:srgbClr val="3366CC"/>
                </a:solidFill>
              </a:rPr>
              <a:t>Az Excel a táblázatok adataiból készíti a diagramokat. </a:t>
            </a:r>
          </a:p>
        </p:txBody>
      </p:sp>
    </p:spTree>
    <p:extLst>
      <p:ext uri="{BB962C8B-B14F-4D97-AF65-F5344CB8AC3E}">
        <p14:creationId xmlns:p14="http://schemas.microsoft.com/office/powerpoint/2010/main" val="2716049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7" descr="C:\Users\Norbi\képek\diag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4290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i="1" u="sng" smtClean="0">
                <a:solidFill>
                  <a:schemeClr val="tx1"/>
                </a:solidFill>
              </a:rPr>
              <a:t>A diagram részei</a:t>
            </a:r>
            <a:endParaRPr lang="hu-HU" smtClean="0"/>
          </a:p>
        </p:txBody>
      </p:sp>
      <p:sp>
        <p:nvSpPr>
          <p:cNvPr id="52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505200" cy="4876800"/>
          </a:xfrm>
        </p:spPr>
        <p:txBody>
          <a:bodyPr/>
          <a:lstStyle/>
          <a:p>
            <a:pPr eaLnBrk="1" hangingPunct="1"/>
            <a:r>
              <a:rPr lang="hu-HU" sz="2400" smtClean="0"/>
              <a:t>1.jelmagyarázat:</a:t>
            </a:r>
          </a:p>
          <a:p>
            <a:pPr lvl="1" eaLnBrk="1" hangingPunct="1"/>
            <a:r>
              <a:rPr lang="hu-HU" sz="2000" smtClean="0"/>
              <a:t>a táblázat első osz- lopa.</a:t>
            </a:r>
          </a:p>
          <a:p>
            <a:pPr eaLnBrk="1" hangingPunct="1"/>
            <a:r>
              <a:rPr lang="hu-HU" sz="2400" smtClean="0"/>
              <a:t>2.tengely felirat</a:t>
            </a:r>
          </a:p>
          <a:p>
            <a:pPr lvl="1" eaLnBrk="1" hangingPunct="1"/>
            <a:r>
              <a:rPr lang="hu-HU" sz="2000" smtClean="0"/>
              <a:t>a táblázat első sora.</a:t>
            </a:r>
          </a:p>
          <a:p>
            <a:pPr eaLnBrk="1" hangingPunct="1"/>
            <a:r>
              <a:rPr lang="hu-HU" sz="2400" smtClean="0"/>
              <a:t>3.adatsorok</a:t>
            </a:r>
          </a:p>
          <a:p>
            <a:pPr lvl="1" eaLnBrk="1" hangingPunct="1"/>
            <a:r>
              <a:rPr lang="hu-HU" sz="2000" smtClean="0"/>
              <a:t>a táblázat egy sorá-ban ill. oszlopában elhelyezkedő adatok.</a:t>
            </a:r>
          </a:p>
          <a:p>
            <a:pPr eaLnBrk="1" hangingPunct="1"/>
            <a:r>
              <a:rPr lang="hu-HU" sz="2400" smtClean="0"/>
              <a:t>4.adatpont</a:t>
            </a:r>
          </a:p>
          <a:p>
            <a:pPr lvl="1" eaLnBrk="1" hangingPunct="1"/>
            <a:r>
              <a:rPr lang="hu-HU" sz="2000" smtClean="0"/>
              <a:t>a táblázat egy eleme.</a:t>
            </a:r>
          </a:p>
        </p:txBody>
      </p:sp>
      <p:pic>
        <p:nvPicPr>
          <p:cNvPr id="33795" name="Picture 4" descr="C:\Users\Norbi\képek\diag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9085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Line 5"/>
          <p:cNvSpPr>
            <a:spLocks noChangeShapeType="1"/>
          </p:cNvSpPr>
          <p:nvPr/>
        </p:nvSpPr>
        <p:spPr bwMode="auto">
          <a:xfrm flipH="1" flipV="1">
            <a:off x="4114800" y="2743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022725" y="3109913"/>
            <a:ext cx="158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hu-HU" sz="1600" b="1">
                <a:latin typeface="Times New Roman" pitchFamily="18" charset="0"/>
              </a:rPr>
              <a:t>1.jelmagyarázat</a:t>
            </a:r>
            <a:endParaRPr lang="hu-HU" sz="1600">
              <a:latin typeface="Times New Roman" pitchFamily="18" charset="0"/>
            </a:endParaRP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H="1" flipV="1">
            <a:off x="7680325" y="518788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391400" y="5756746"/>
            <a:ext cx="158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hu-HU" sz="1600" b="1" dirty="0">
                <a:latin typeface="Times New Roman" pitchFamily="18" charset="0"/>
              </a:rPr>
              <a:t>1.jelmagyarázat</a:t>
            </a:r>
            <a:endParaRPr lang="hu-HU" sz="1600" dirty="0">
              <a:latin typeface="Times New Roman" pitchFamily="18" charset="0"/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>
            <a:off x="7162800" y="13716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7451725" y="1052513"/>
            <a:ext cx="160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hu-HU" sz="1600" b="1">
                <a:latin typeface="Times New Roman" charset="0"/>
                <a:ea typeface="ＭＳ Ｐゴシック" charset="0"/>
              </a:rPr>
              <a:t>2.Tengely felirat</a:t>
            </a:r>
            <a:endParaRPr lang="hu-HU" sz="1600">
              <a:latin typeface="Times New Roman" charset="0"/>
              <a:ea typeface="ＭＳ Ｐゴシック" charset="0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191000" y="5733256"/>
            <a:ext cx="160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hu-HU" sz="1600" b="1" dirty="0">
                <a:latin typeface="Times New Roman" charset="0"/>
                <a:ea typeface="ＭＳ Ｐゴシック" charset="0"/>
              </a:rPr>
              <a:t>2.Tengely felirat</a:t>
            </a:r>
            <a:endParaRPr lang="hu-HU" sz="16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H="1" flipV="1">
            <a:off x="5867400" y="2743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V="1">
            <a:off x="6858000" y="2743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308725" y="3338513"/>
            <a:ext cx="1206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hu-HU" sz="1600" b="1">
                <a:latin typeface="Times New Roman" charset="0"/>
                <a:ea typeface="ＭＳ Ｐゴシック" charset="0"/>
              </a:rPr>
              <a:t>3.adatsorok</a:t>
            </a:r>
            <a:endParaRPr lang="hu-HU" sz="1600">
              <a:latin typeface="Times New Roman" charset="0"/>
              <a:ea typeface="ＭＳ Ｐゴシック" charset="0"/>
            </a:endParaRPr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V="1">
            <a:off x="8305800" y="2667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7832725" y="3490913"/>
            <a:ext cx="1116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hu-HU" sz="1600" b="1">
                <a:latin typeface="Times New Roman" charset="0"/>
                <a:ea typeface="ＭＳ Ｐゴシック" charset="0"/>
              </a:rPr>
              <a:t>4.adatpont</a:t>
            </a:r>
            <a:endParaRPr lang="hu-HU" sz="1600">
              <a:latin typeface="Times New Roman" charset="0"/>
              <a:ea typeface="ＭＳ Ｐゴシック" charset="0"/>
            </a:endParaRP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V="1">
            <a:off x="5304998" y="5652341"/>
            <a:ext cx="707161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H="1">
            <a:off x="6400800" y="3657600"/>
            <a:ext cx="533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 flipH="1">
            <a:off x="6858000" y="3886200"/>
            <a:ext cx="1447800" cy="13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4724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1916832"/>
          </a:xfrm>
        </p:spPr>
        <p:txBody>
          <a:bodyPr/>
          <a:lstStyle/>
          <a:p>
            <a:pPr eaLnBrk="1" hangingPunct="1"/>
            <a:r>
              <a:rPr lang="hu-HU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diagramok fajtái:</a:t>
            </a:r>
            <a:br>
              <a:rPr lang="hu-HU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36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u-HU" sz="36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3600" i="1" u="sng" dirty="0" smtClean="0"/>
              <a:t>1.a. Oszlopdiagram</a:t>
            </a:r>
            <a:endParaRPr lang="hu-HU" dirty="0" smtClean="0"/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5661248"/>
            <a:ext cx="8153400" cy="1333500"/>
          </a:xfrm>
        </p:spPr>
        <p:txBody>
          <a:bodyPr/>
          <a:lstStyle/>
          <a:p>
            <a:pPr eaLnBrk="1" hangingPunct="1"/>
            <a:r>
              <a:rPr lang="hu-HU" sz="2800" dirty="0" smtClean="0"/>
              <a:t>főleg az adatok összehasonlítására szolgál.</a:t>
            </a:r>
          </a:p>
        </p:txBody>
      </p:sp>
      <p:pic>
        <p:nvPicPr>
          <p:cNvPr id="53252" name="Picture 4" descr="C:\Users\Norbi\képek\oszlop1.BMP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844824"/>
            <a:ext cx="5791200" cy="3810000"/>
          </a:xfrm>
        </p:spPr>
      </p:pic>
    </p:spTree>
    <p:extLst>
      <p:ext uri="{BB962C8B-B14F-4D97-AF65-F5344CB8AC3E}">
        <p14:creationId xmlns:p14="http://schemas.microsoft.com/office/powerpoint/2010/main" val="11227001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050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dirty="0" err="1" smtClean="0">
                <a:solidFill>
                  <a:schemeClr val="tx1"/>
                </a:solidFill>
              </a:rPr>
              <a:t>Táblázatkezelés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790700" y="3104356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+mj-lt"/>
              </a:rPr>
              <a:t>(</a:t>
            </a:r>
            <a:r>
              <a:rPr lang="en-US" sz="3200" dirty="0" err="1">
                <a:latin typeface="+mj-lt"/>
              </a:rPr>
              <a:t>Az</a:t>
            </a:r>
            <a:r>
              <a:rPr lang="en-US" sz="3200" dirty="0">
                <a:latin typeface="+mj-lt"/>
              </a:rPr>
              <a:t> Excel </a:t>
            </a:r>
            <a:r>
              <a:rPr lang="en-US" sz="3200" dirty="0" err="1">
                <a:latin typeface="+mj-lt"/>
              </a:rPr>
              <a:t>táblázatkezelő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alapjai</a:t>
            </a:r>
            <a:r>
              <a:rPr lang="en-US" sz="3200" dirty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84325" y="2936875"/>
            <a:ext cx="306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14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/>
          <a:lstStyle/>
          <a:p>
            <a:pPr eaLnBrk="1" hangingPunct="1"/>
            <a:r>
              <a:rPr lang="hu-HU" sz="3600" i="1" u="sng" smtClean="0"/>
              <a:t>1.b. Halmozott vagy összevont</a:t>
            </a:r>
            <a:br>
              <a:rPr lang="hu-HU" sz="3600" i="1" u="sng" smtClean="0"/>
            </a:br>
            <a:r>
              <a:rPr lang="hu-HU" sz="3600" i="1" u="sng" smtClean="0"/>
              <a:t>oszlopdiagram</a:t>
            </a:r>
            <a:endParaRPr lang="hu-HU" smtClean="0"/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5157192"/>
            <a:ext cx="7315200" cy="1143000"/>
          </a:xfrm>
        </p:spPr>
        <p:txBody>
          <a:bodyPr/>
          <a:lstStyle/>
          <a:p>
            <a:pPr eaLnBrk="1" hangingPunct="1"/>
            <a:r>
              <a:rPr lang="hu-HU" sz="2800" dirty="0" smtClean="0"/>
              <a:t>Az ábráról jól leolvashatók az összteljesítmények és a részpontszámok is.</a:t>
            </a:r>
          </a:p>
        </p:txBody>
      </p:sp>
      <p:pic>
        <p:nvPicPr>
          <p:cNvPr id="54276" name="Picture 4" descr="C:\Users\Norbi\képek\halmozott.BMP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828800"/>
            <a:ext cx="5486400" cy="3352800"/>
          </a:xfrm>
        </p:spPr>
      </p:pic>
    </p:spTree>
    <p:extLst>
      <p:ext uri="{BB962C8B-B14F-4D97-AF65-F5344CB8AC3E}">
        <p14:creationId xmlns:p14="http://schemas.microsoft.com/office/powerpoint/2010/main" val="2495750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i="1" u="sng" smtClean="0"/>
              <a:t>1.c. térbeli oszlopdiagram</a:t>
            </a:r>
            <a:endParaRPr lang="hu-HU" sz="3600" smtClean="0"/>
          </a:p>
        </p:txBody>
      </p:sp>
      <p:sp>
        <p:nvSpPr>
          <p:cNvPr id="552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75456" y="5085184"/>
            <a:ext cx="8001000" cy="4038600"/>
          </a:xfrm>
        </p:spPr>
        <p:txBody>
          <a:bodyPr/>
          <a:lstStyle/>
          <a:p>
            <a:pPr eaLnBrk="1" hangingPunct="1"/>
            <a:r>
              <a:rPr lang="hu-HU" sz="2800" dirty="0" smtClean="0"/>
              <a:t>Alkalmas arra, hogy 2 tengely mentén is összehasonlíthassunk adatokat.</a:t>
            </a:r>
          </a:p>
        </p:txBody>
      </p:sp>
      <p:pic>
        <p:nvPicPr>
          <p:cNvPr id="55300" name="Picture 4" descr="C:\Users\Norbi\képek\3doszlop.BMP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412776"/>
            <a:ext cx="5715000" cy="3657600"/>
          </a:xfrm>
        </p:spPr>
      </p:pic>
    </p:spTree>
    <p:extLst>
      <p:ext uri="{BB962C8B-B14F-4D97-AF65-F5344CB8AC3E}">
        <p14:creationId xmlns:p14="http://schemas.microsoft.com/office/powerpoint/2010/main" val="426183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i="1" u="sng" smtClean="0"/>
              <a:t>2.a.Kördiagram</a:t>
            </a:r>
            <a:endParaRPr lang="hu-HU" sz="3600" smtClean="0"/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941168"/>
            <a:ext cx="8001000" cy="1219200"/>
          </a:xfrm>
        </p:spPr>
        <p:txBody>
          <a:bodyPr/>
          <a:lstStyle/>
          <a:p>
            <a:pPr eaLnBrk="1" hangingPunct="1"/>
            <a:r>
              <a:rPr lang="hu-HU" sz="2800" dirty="0" smtClean="0"/>
              <a:t>Egy adatsor ábrázolására alkalmas. /százalékosan is kifejezhetjük/</a:t>
            </a:r>
          </a:p>
        </p:txBody>
      </p:sp>
      <p:pic>
        <p:nvPicPr>
          <p:cNvPr id="56324" name="Picture 4" descr="C:\Users\Norbi\képek\kor.BMP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5486400" cy="3233738"/>
          </a:xfrm>
        </p:spPr>
      </p:pic>
    </p:spTree>
    <p:extLst>
      <p:ext uri="{BB962C8B-B14F-4D97-AF65-F5344CB8AC3E}">
        <p14:creationId xmlns:p14="http://schemas.microsoft.com/office/powerpoint/2010/main" val="228657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600" i="1" u="sng" smtClean="0">
                <a:cs typeface="+mj-cs"/>
              </a:rPr>
              <a:t>2.b. Tortadiagram</a:t>
            </a:r>
            <a:endParaRPr lang="hu-HU" smtClean="0">
              <a:cs typeface="+mj-cs"/>
            </a:endParaRPr>
          </a:p>
        </p:txBody>
      </p:sp>
      <p:sp>
        <p:nvSpPr>
          <p:cNvPr id="5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946720" y="5013176"/>
            <a:ext cx="8305800" cy="1752600"/>
          </a:xfrm>
        </p:spPr>
        <p:txBody>
          <a:bodyPr/>
          <a:lstStyle/>
          <a:p>
            <a:pPr eaLnBrk="1" hangingPunct="1"/>
            <a:r>
              <a:rPr lang="hu-HU" sz="2800" dirty="0" smtClean="0"/>
              <a:t>A kördiagram térbeli párja.</a:t>
            </a:r>
          </a:p>
          <a:p>
            <a:pPr eaLnBrk="1" hangingPunct="1"/>
            <a:r>
              <a:rPr lang="hu-HU" sz="2800" dirty="0" smtClean="0"/>
              <a:t>Ez a diagram is egy adatsor ábrázolására alkalmas.</a:t>
            </a:r>
          </a:p>
        </p:txBody>
      </p:sp>
      <p:pic>
        <p:nvPicPr>
          <p:cNvPr id="57348" name="Picture 4" descr="C:\Users\Norbi\képek\torta.BMP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556792"/>
            <a:ext cx="5486400" cy="3387725"/>
          </a:xfrm>
        </p:spPr>
      </p:pic>
    </p:spTree>
    <p:extLst>
      <p:ext uri="{BB962C8B-B14F-4D97-AF65-F5344CB8AC3E}">
        <p14:creationId xmlns:p14="http://schemas.microsoft.com/office/powerpoint/2010/main" val="2114178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600" i="1" u="sng" smtClean="0">
                <a:cs typeface="+mj-cs"/>
              </a:rPr>
              <a:t>3.a. Vonaldiagram</a:t>
            </a:r>
            <a:endParaRPr lang="hu-HU" sz="3600" smtClean="0">
              <a:cs typeface="+mj-cs"/>
            </a:endParaRPr>
          </a:p>
        </p:txBody>
      </p:sp>
      <p:sp>
        <p:nvSpPr>
          <p:cNvPr id="583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5085184"/>
            <a:ext cx="8153400" cy="1371600"/>
          </a:xfrm>
        </p:spPr>
        <p:txBody>
          <a:bodyPr/>
          <a:lstStyle/>
          <a:p>
            <a:pPr eaLnBrk="1" hangingPunct="1"/>
            <a:r>
              <a:rPr lang="hu-HU" sz="2800" dirty="0" smtClean="0"/>
              <a:t>A vonalak metszése miatt nehéz az áttekintés.</a:t>
            </a:r>
          </a:p>
          <a:p>
            <a:pPr eaLnBrk="1" hangingPunct="1"/>
            <a:r>
              <a:rPr lang="hu-HU" sz="2800" dirty="0" smtClean="0"/>
              <a:t>Térbeli változata sokkal jobb.</a:t>
            </a:r>
          </a:p>
        </p:txBody>
      </p:sp>
      <p:pic>
        <p:nvPicPr>
          <p:cNvPr id="58372" name="Picture 4" descr="C:\Users\Norbi\képek\grafikon.BMP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524000"/>
            <a:ext cx="5943600" cy="3556000"/>
          </a:xfrm>
        </p:spPr>
      </p:pic>
    </p:spTree>
    <p:extLst>
      <p:ext uri="{BB962C8B-B14F-4D97-AF65-F5344CB8AC3E}">
        <p14:creationId xmlns:p14="http://schemas.microsoft.com/office/powerpoint/2010/main" val="3513582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i="1" u="sng" smtClean="0">
                <a:cs typeface="+mj-cs"/>
              </a:rPr>
              <a:t>3.b. Szalagdiagram</a:t>
            </a:r>
            <a:endParaRPr lang="hu-HU" smtClean="0">
              <a:cs typeface="+mj-cs"/>
            </a:endParaRPr>
          </a:p>
        </p:txBody>
      </p:sp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24744"/>
            <a:ext cx="3581400" cy="5562600"/>
          </a:xfrm>
        </p:spPr>
        <p:txBody>
          <a:bodyPr/>
          <a:lstStyle/>
          <a:p>
            <a:pPr eaLnBrk="1" hangingPunct="1"/>
            <a:r>
              <a:rPr lang="hu-HU" sz="2400" dirty="0" smtClean="0"/>
              <a:t>Vonaldiagram térbeli változata.</a:t>
            </a:r>
          </a:p>
          <a:p>
            <a:pPr eaLnBrk="1" hangingPunct="1"/>
            <a:r>
              <a:rPr lang="hu-HU" sz="2400" dirty="0" smtClean="0"/>
              <a:t>Főként adatok össze-hasonlítására szolgál.</a:t>
            </a:r>
          </a:p>
          <a:p>
            <a:pPr eaLnBrk="1" hangingPunct="1"/>
            <a:r>
              <a:rPr lang="hu-HU" sz="2400" dirty="0" smtClean="0"/>
              <a:t>Előnyös ,ha az adatok metszik egymást.</a:t>
            </a:r>
          </a:p>
          <a:p>
            <a:pPr eaLnBrk="1" hangingPunct="1"/>
            <a:r>
              <a:rPr lang="hu-HU" sz="2400" dirty="0" smtClean="0"/>
              <a:t>Sokféle diagramot </a:t>
            </a:r>
            <a:r>
              <a:rPr lang="hu-HU" sz="2400" dirty="0" err="1" smtClean="0"/>
              <a:t>le-het</a:t>
            </a:r>
            <a:r>
              <a:rPr lang="hu-HU" sz="2400" dirty="0" smtClean="0"/>
              <a:t> még készíteni: pl.:kombinált diagram</a:t>
            </a:r>
          </a:p>
          <a:p>
            <a:pPr eaLnBrk="1" hangingPunct="1"/>
            <a:r>
              <a:rPr lang="hu-HU" sz="2400" dirty="0" smtClean="0"/>
              <a:t>Általában az oszlop - és vonaldiagram a használatos.</a:t>
            </a:r>
          </a:p>
        </p:txBody>
      </p:sp>
      <p:pic>
        <p:nvPicPr>
          <p:cNvPr id="59396" name="Picture 4" descr="C:\Users\Norbi\képek\szalag.BMP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524000"/>
            <a:ext cx="5105400" cy="4953000"/>
          </a:xfrm>
        </p:spPr>
      </p:pic>
    </p:spTree>
    <p:extLst>
      <p:ext uri="{BB962C8B-B14F-4D97-AF65-F5344CB8AC3E}">
        <p14:creationId xmlns:p14="http://schemas.microsoft.com/office/powerpoint/2010/main" val="1322040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Hogyan lehet a diagramvarázslót elindítani?</a:t>
            </a:r>
            <a:endParaRPr lang="hu-HU" smtClean="0"/>
          </a:p>
        </p:txBody>
      </p:sp>
      <p:sp>
        <p:nvSpPr>
          <p:cNvPr id="60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hu-HU" dirty="0" smtClean="0"/>
              <a:t>1.	Beszúrás	</a:t>
            </a:r>
          </a:p>
          <a:p>
            <a:pPr eaLnBrk="1" hangingPunct="1"/>
            <a:r>
              <a:rPr lang="hu-HU" dirty="0" smtClean="0"/>
              <a:t>2.	Diagramok Eszköztár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40"/>
          <a:stretch/>
        </p:blipFill>
        <p:spPr bwMode="auto">
          <a:xfrm>
            <a:off x="107504" y="3356993"/>
            <a:ext cx="8961512" cy="171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2699792" y="3717032"/>
            <a:ext cx="1888468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2139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1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24744"/>
          </a:xfrm>
        </p:spPr>
        <p:txBody>
          <a:bodyPr/>
          <a:lstStyle/>
          <a:p>
            <a:pPr eaLnBrk="1" hangingPunct="1"/>
            <a:r>
              <a:rPr lang="hu-HU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diagram készítése</a:t>
            </a:r>
            <a:endParaRPr lang="hu-HU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8" r="41371" b="29664"/>
          <a:stretch/>
        </p:blipFill>
        <p:spPr bwMode="auto">
          <a:xfrm>
            <a:off x="2627784" y="908720"/>
            <a:ext cx="3521122" cy="514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440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Tervezés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97"/>
          <a:stretch/>
        </p:blipFill>
        <p:spPr bwMode="auto">
          <a:xfrm>
            <a:off x="0" y="2348880"/>
            <a:ext cx="9144000" cy="133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022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Elrendezés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57"/>
          <a:stretch/>
        </p:blipFill>
        <p:spPr bwMode="auto">
          <a:xfrm>
            <a:off x="0" y="2136727"/>
            <a:ext cx="9144000" cy="129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778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err="1" smtClean="0">
                <a:solidFill>
                  <a:schemeClr val="tx1"/>
                </a:solidFill>
              </a:rPr>
              <a:t>számítógépes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táblázatkezelés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09600" y="2385789"/>
            <a:ext cx="85344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</a:rPr>
              <a:t>táblázatok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gyorsan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elkészíthetők</a:t>
            </a:r>
            <a:endParaRPr lang="en-US" sz="3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</a:rPr>
              <a:t>könnyen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javítható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változtatható</a:t>
            </a:r>
            <a:endParaRPr lang="hu-HU" sz="3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3200" dirty="0">
                <a:latin typeface="Times New Roman" pitchFamily="18" charset="0"/>
              </a:rPr>
              <a:t>  esztétikus formátum</a:t>
            </a:r>
            <a:endParaRPr lang="en-US" sz="3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</a:rPr>
              <a:t>gép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végzi</a:t>
            </a:r>
            <a:r>
              <a:rPr lang="en-US" sz="3200" dirty="0">
                <a:latin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</a:rPr>
              <a:t>műveleteket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hu-HU" sz="3200" dirty="0">
                <a:latin typeface="Times New Roman" pitchFamily="18" charset="0"/>
              </a:rPr>
              <a:t/>
            </a:r>
            <a:br>
              <a:rPr lang="hu-HU" sz="3200" dirty="0">
                <a:latin typeface="Times New Roman" pitchFamily="18" charset="0"/>
              </a:rPr>
            </a:br>
            <a:r>
              <a:rPr lang="hu-HU" sz="3200" dirty="0">
                <a:latin typeface="Times New Roman" pitchFamily="18" charset="0"/>
              </a:rPr>
              <a:t>	</a:t>
            </a:r>
            <a:r>
              <a:rPr lang="en-US" sz="3200" dirty="0">
                <a:latin typeface="Times New Roman" pitchFamily="18" charset="0"/>
              </a:rPr>
              <a:t>(</a:t>
            </a:r>
            <a:r>
              <a:rPr lang="en-US" sz="3200" dirty="0" err="1">
                <a:latin typeface="+mn-lt"/>
              </a:rPr>
              <a:t>nincsenek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számítási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hibák</a:t>
            </a:r>
            <a:r>
              <a:rPr lang="en-US" sz="3200" dirty="0"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38200" y="1647205"/>
            <a:ext cx="1958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 err="1"/>
              <a:t>Előnyei</a:t>
            </a:r>
            <a:r>
              <a:rPr lang="hu-HU" sz="4000" dirty="0"/>
              <a:t>: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06914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Formátum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03"/>
          <a:stretch/>
        </p:blipFill>
        <p:spPr bwMode="auto">
          <a:xfrm>
            <a:off x="0" y="2547947"/>
            <a:ext cx="9144000" cy="124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565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0010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4800" dirty="0" err="1" smtClean="0">
                <a:solidFill>
                  <a:schemeClr val="tx1"/>
                </a:solidFill>
                <a:latin typeface="+mn-lt"/>
              </a:rPr>
              <a:t>Egy</a:t>
            </a:r>
            <a:r>
              <a:rPr lang="en-US" sz="4800" dirty="0" smtClean="0">
                <a:solidFill>
                  <a:schemeClr val="tx1"/>
                </a:solidFill>
                <a:latin typeface="+mn-lt"/>
              </a:rPr>
              <a:t> Excel </a:t>
            </a:r>
            <a:r>
              <a:rPr lang="en-US" sz="4800" dirty="0" err="1" smtClean="0">
                <a:solidFill>
                  <a:schemeClr val="tx1"/>
                </a:solidFill>
                <a:latin typeface="+mn-lt"/>
              </a:rPr>
              <a:t>táblázat</a:t>
            </a:r>
            <a:r>
              <a:rPr lang="en-US" sz="4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+mn-lt"/>
              </a:rPr>
              <a:t>felépítése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0" y="2438400"/>
            <a:ext cx="67818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Char char=" "/>
            </a:pPr>
            <a:r>
              <a:rPr lang="en-US" sz="3200" dirty="0" err="1">
                <a:latin typeface="+mn-lt"/>
              </a:rPr>
              <a:t>Cella</a:t>
            </a:r>
            <a:r>
              <a:rPr lang="en-US" sz="3200" dirty="0">
                <a:latin typeface="+mn-lt"/>
              </a:rPr>
              <a:t> (</a:t>
            </a:r>
            <a:r>
              <a:rPr lang="en-US" sz="3200" dirty="0" err="1">
                <a:latin typeface="+mn-lt"/>
              </a:rPr>
              <a:t>pl</a:t>
            </a:r>
            <a:r>
              <a:rPr lang="en-US" sz="3200" dirty="0">
                <a:latin typeface="+mn-lt"/>
              </a:rPr>
              <a:t>: A1)</a:t>
            </a:r>
          </a:p>
          <a:p>
            <a:pPr>
              <a:spcBef>
                <a:spcPct val="50000"/>
              </a:spcBef>
              <a:buFontTx/>
              <a:buChar char=" "/>
            </a:pPr>
            <a:endParaRPr lang="en-US" sz="32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 "/>
            </a:pPr>
            <a:r>
              <a:rPr lang="en-US" sz="3200" dirty="0" err="1">
                <a:latin typeface="+mn-lt"/>
              </a:rPr>
              <a:t>Munkalap</a:t>
            </a:r>
            <a:r>
              <a:rPr lang="en-US" sz="3200" dirty="0">
                <a:latin typeface="+mn-lt"/>
              </a:rPr>
              <a:t> (</a:t>
            </a:r>
            <a:r>
              <a:rPr lang="en-US" sz="3200" dirty="0" err="1">
                <a:latin typeface="+mn-lt"/>
              </a:rPr>
              <a:t>pl</a:t>
            </a:r>
            <a:r>
              <a:rPr lang="en-US" sz="3200" dirty="0">
                <a:latin typeface="+mn-lt"/>
              </a:rPr>
              <a:t>: Munka1) ~ „</a:t>
            </a:r>
            <a:r>
              <a:rPr lang="en-US" sz="3200" dirty="0" err="1">
                <a:latin typeface="+mn-lt"/>
              </a:rPr>
              <a:t>Táblázat</a:t>
            </a:r>
            <a:r>
              <a:rPr lang="ja-JP" altLang="en-US" sz="3200" dirty="0">
                <a:latin typeface="+mn-lt"/>
              </a:rPr>
              <a:t>”</a:t>
            </a:r>
            <a:endParaRPr lang="en-US" altLang="ja-JP" sz="32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 "/>
            </a:pPr>
            <a:endParaRPr lang="en-US" sz="32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 "/>
            </a:pPr>
            <a:r>
              <a:rPr lang="en-US" sz="3200" dirty="0" err="1">
                <a:latin typeface="+mn-lt"/>
              </a:rPr>
              <a:t>Munkafüzet</a:t>
            </a:r>
            <a:r>
              <a:rPr lang="en-US" sz="3200" dirty="0">
                <a:latin typeface="+mn-lt"/>
              </a:rPr>
              <a:t> (.XLS file)</a:t>
            </a:r>
            <a:endParaRPr lang="en-US" sz="2800" dirty="0">
              <a:latin typeface="+mn-lt"/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2514600" y="31242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2514600" y="45720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32" y="1269802"/>
            <a:ext cx="6527336" cy="489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Az</a:t>
            </a:r>
            <a:r>
              <a:rPr lang="en-US" sz="5400" dirty="0" smtClean="0">
                <a:solidFill>
                  <a:schemeClr val="tx1"/>
                </a:solidFill>
              </a:rPr>
              <a:t> Excel </a:t>
            </a:r>
            <a:r>
              <a:rPr lang="en-US" sz="5400" dirty="0" err="1" smtClean="0">
                <a:solidFill>
                  <a:schemeClr val="tx1"/>
                </a:solidFill>
              </a:rPr>
              <a:t>képernyője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286000" y="5001672"/>
            <a:ext cx="2133600" cy="609600"/>
          </a:xfrm>
          <a:prstGeom prst="wedgeRoundRectCallout">
            <a:avLst>
              <a:gd name="adj1" fmla="val -44644"/>
              <a:gd name="adj2" fmla="val 79690"/>
              <a:gd name="adj3" fmla="val 1666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munkalap-fülek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5334000" y="2780928"/>
            <a:ext cx="1828800" cy="685800"/>
          </a:xfrm>
          <a:prstGeom prst="wedgeRoundRectCallout">
            <a:avLst>
              <a:gd name="adj1" fmla="val -134463"/>
              <a:gd name="adj2" fmla="val -135417"/>
              <a:gd name="adj3" fmla="val 1666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err="1">
                <a:latin typeface="Times New Roman" pitchFamily="18" charset="0"/>
              </a:rPr>
              <a:t>szerkesztősor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1752600" y="2924944"/>
            <a:ext cx="2133600" cy="533400"/>
          </a:xfrm>
          <a:prstGeom prst="wedgeRoundRectCallout">
            <a:avLst>
              <a:gd name="adj1" fmla="val -53125"/>
              <a:gd name="adj2" fmla="val -125296"/>
              <a:gd name="adj3" fmla="val 1666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err="1">
                <a:latin typeface="Times New Roman" pitchFamily="18" charset="0"/>
              </a:rPr>
              <a:t>táblázatkurzor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6248400" y="1298848"/>
            <a:ext cx="2362200" cy="762000"/>
          </a:xfrm>
          <a:prstGeom prst="wedgeRoundRectCallout">
            <a:avLst>
              <a:gd name="adj1" fmla="val -107259"/>
              <a:gd name="adj2" fmla="val 49583"/>
              <a:gd name="adj3" fmla="val 1666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hu-HU" dirty="0">
                <a:latin typeface="Times New Roman" pitchFamily="18" charset="0"/>
              </a:rPr>
              <a:t>E</a:t>
            </a:r>
            <a:r>
              <a:rPr lang="en-US" dirty="0" err="1" smtClean="0">
                <a:latin typeface="Times New Roman" pitchFamily="18" charset="0"/>
              </a:rPr>
              <a:t>szköztár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8" r="73694" b="60634"/>
          <a:stretch/>
        </p:blipFill>
        <p:spPr bwMode="auto">
          <a:xfrm>
            <a:off x="6172200" y="3507474"/>
            <a:ext cx="2565779" cy="17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</a:rPr>
              <a:t>Cellatartományok kijelölése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62000" y="2057400"/>
            <a:ext cx="75438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5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tabLst>
                <a:tab pos="75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tabLst>
                <a:tab pos="75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tabLst>
                <a:tab pos="75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tabLst>
                <a:tab pos="75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 a </a:t>
            </a:r>
            <a:r>
              <a:rPr lang="en-US" sz="2800" dirty="0" err="1">
                <a:latin typeface="Times New Roman" pitchFamily="18" charset="0"/>
              </a:rPr>
              <a:t>Windowsban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szokásos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módszerek</a:t>
            </a:r>
            <a:r>
              <a:rPr lang="en-US" sz="2800" dirty="0">
                <a:latin typeface="Times New Roman" pitchFamily="18" charset="0"/>
              </a:rPr>
              <a:t> 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	(</a:t>
            </a:r>
            <a:r>
              <a:rPr lang="en-US" sz="2800" dirty="0" err="1">
                <a:latin typeface="Times New Roman" pitchFamily="18" charset="0"/>
              </a:rPr>
              <a:t>bal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egérgomb</a:t>
            </a:r>
            <a:r>
              <a:rPr lang="en-US" sz="2800" dirty="0">
                <a:latin typeface="Times New Roman" pitchFamily="18" charset="0"/>
              </a:rPr>
              <a:t>, Ctrl, Shift)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 a </a:t>
            </a:r>
            <a:r>
              <a:rPr lang="en-US" sz="2800" dirty="0" err="1">
                <a:latin typeface="Times New Roman" pitchFamily="18" charset="0"/>
              </a:rPr>
              <a:t>teljes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táblázat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kijelölése</a:t>
            </a: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egész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sorok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oszlopok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kijelölése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7010400" y="3200400"/>
            <a:ext cx="7620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latin typeface="Times New Roman" charset="0"/>
                <a:ea typeface="ＭＳ Ｐゴシック" charset="0"/>
              </a:rPr>
              <a:t>!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4876800" y="3962400"/>
            <a:ext cx="1295400" cy="152400"/>
          </a:xfrm>
          <a:prstGeom prst="rightArrow">
            <a:avLst>
              <a:gd name="adj1" fmla="val 50000"/>
              <a:gd name="adj2" fmla="val 2125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 flipV="1">
            <a:off x="5257800" y="4876800"/>
            <a:ext cx="762000" cy="457200"/>
          </a:xfrm>
          <a:custGeom>
            <a:avLst/>
            <a:gdLst>
              <a:gd name="T0" fmla="*/ 531777 w 21600"/>
              <a:gd name="T1" fmla="*/ 0 h 21600"/>
              <a:gd name="T2" fmla="*/ 531777 w 21600"/>
              <a:gd name="T3" fmla="*/ 257344 h 21600"/>
              <a:gd name="T4" fmla="*/ 62336 w 21600"/>
              <a:gd name="T5" fmla="*/ 457200 h 21600"/>
              <a:gd name="T6" fmla="*/ 762000 w 21600"/>
              <a:gd name="T7" fmla="*/ 12867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350 h 21600"/>
              <a:gd name="T14" fmla="*/ 19744 w 21600"/>
              <a:gd name="T15" fmla="*/ 780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74" y="0"/>
                </a:lnTo>
                <a:lnTo>
                  <a:pt x="15074" y="4350"/>
                </a:lnTo>
                <a:lnTo>
                  <a:pt x="12427" y="4350"/>
                </a:lnTo>
                <a:cubicBezTo>
                  <a:pt x="5564" y="4350"/>
                  <a:pt x="0" y="7846"/>
                  <a:pt x="0" y="12158"/>
                </a:cubicBezTo>
                <a:lnTo>
                  <a:pt x="0" y="21600"/>
                </a:lnTo>
                <a:lnTo>
                  <a:pt x="3534" y="21600"/>
                </a:lnTo>
                <a:lnTo>
                  <a:pt x="3534" y="12158"/>
                </a:lnTo>
                <a:cubicBezTo>
                  <a:pt x="3534" y="9756"/>
                  <a:pt x="7516" y="7808"/>
                  <a:pt x="12427" y="7808"/>
                </a:cubicBezTo>
                <a:lnTo>
                  <a:pt x="15074" y="7808"/>
                </a:lnTo>
                <a:lnTo>
                  <a:pt x="15074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93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4478" r="44170" b="80970"/>
          <a:stretch/>
        </p:blipFill>
        <p:spPr bwMode="auto">
          <a:xfrm>
            <a:off x="5304425" y="3994470"/>
            <a:ext cx="1538679" cy="159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solidFill>
                  <a:schemeClr val="tx1"/>
                </a:solidFill>
              </a:rPr>
              <a:t>Adattípusok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58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tabLst>
                <a:tab pos="758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758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758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758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smtClean="0">
                <a:solidFill>
                  <a:srgbClr val="275AFF"/>
                </a:solidFill>
              </a:rPr>
              <a:t>1</a:t>
            </a:r>
            <a:r>
              <a:rPr lang="en-US" sz="2800" smtClean="0">
                <a:solidFill>
                  <a:srgbClr val="275AFF"/>
                </a:solidFill>
              </a:rPr>
              <a:t>. numerikus adatok: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962400" y="2133600"/>
            <a:ext cx="47244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–"/>
            </a:pPr>
            <a:r>
              <a:rPr lang="en-US" sz="2800">
                <a:latin typeface="Times New Roman" pitchFamily="18" charset="0"/>
              </a:rPr>
              <a:t>  legfeljebb 11 számjegy</a:t>
            </a:r>
          </a:p>
          <a:p>
            <a:pPr>
              <a:spcBef>
                <a:spcPct val="50000"/>
              </a:spcBef>
              <a:buFontTx/>
              <a:buChar char="–"/>
            </a:pPr>
            <a:r>
              <a:rPr lang="en-US" sz="2800">
                <a:latin typeface="Times New Roman" pitchFamily="18" charset="0"/>
              </a:rPr>
              <a:t>  normál alak (pl: 1,2E+11) </a:t>
            </a:r>
          </a:p>
          <a:p>
            <a:pPr>
              <a:spcBef>
                <a:spcPct val="50000"/>
              </a:spcBef>
              <a:buFontTx/>
              <a:buChar char="–"/>
            </a:pPr>
            <a:r>
              <a:rPr lang="en-US" sz="2800">
                <a:latin typeface="Times New Roman" pitchFamily="18" charset="0"/>
              </a:rPr>
              <a:t>  ha nem fér ki: #####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838200" y="4267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Times New Roman" charset="0"/>
              <a:ea typeface="ＭＳ Ｐゴシック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62000" y="42672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Formázó eszköztár: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2324100" y="5085184"/>
            <a:ext cx="1600200" cy="762000"/>
          </a:xfrm>
          <a:prstGeom prst="wedgeRoundRectCallout">
            <a:avLst>
              <a:gd name="adj1" fmla="val 159625"/>
              <a:gd name="adj2" fmla="val -107917"/>
              <a:gd name="adj3" fmla="val 1666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err="1">
                <a:latin typeface="Times New Roman" pitchFamily="18" charset="0"/>
              </a:rPr>
              <a:t>pénznem</a:t>
            </a:r>
            <a:endParaRPr lang="en-US" dirty="0">
              <a:latin typeface="Times New Roman" pitchFamily="18" charset="0"/>
            </a:endParaRPr>
          </a:p>
          <a:p>
            <a:pPr algn="ctr" eaLnBrk="0" hangingPunct="0"/>
            <a:r>
              <a:rPr lang="en-US" dirty="0">
                <a:latin typeface="Times New Roman" pitchFamily="18" charset="0"/>
              </a:rPr>
              <a:t>100 Ft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1143000" y="3414208"/>
            <a:ext cx="2438400" cy="838200"/>
          </a:xfrm>
          <a:prstGeom prst="wedgeRoundRectCallout">
            <a:avLst>
              <a:gd name="adj1" fmla="val 169149"/>
              <a:gd name="adj2" fmla="val 106402"/>
              <a:gd name="adj3" fmla="val 1666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err="1">
                <a:latin typeface="Times New Roman" pitchFamily="18" charset="0"/>
              </a:rPr>
              <a:t>ezres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csoportosítás</a:t>
            </a:r>
            <a:endParaRPr lang="en-US" dirty="0">
              <a:latin typeface="Times New Roman" pitchFamily="18" charset="0"/>
            </a:endParaRPr>
          </a:p>
          <a:p>
            <a:pPr algn="ctr" eaLnBrk="0" hangingPunct="0"/>
            <a:r>
              <a:rPr lang="en-US" dirty="0">
                <a:latin typeface="Times New Roman" pitchFamily="18" charset="0"/>
              </a:rPr>
              <a:t>10 000</a:t>
            </a: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7020272" y="4828464"/>
            <a:ext cx="2123728" cy="838200"/>
          </a:xfrm>
          <a:prstGeom prst="wedgeRoundRectCallout">
            <a:avLst>
              <a:gd name="adj1" fmla="val -104472"/>
              <a:gd name="adj2" fmla="val -20523"/>
              <a:gd name="adj3" fmla="val 1666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tizedesjegyek száma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1000,00</a:t>
            </a:r>
          </a:p>
        </p:txBody>
      </p:sp>
    </p:spTree>
    <p:extLst>
      <p:ext uri="{BB962C8B-B14F-4D97-AF65-F5344CB8AC3E}">
        <p14:creationId xmlns:p14="http://schemas.microsoft.com/office/powerpoint/2010/main" val="42087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solidFill>
                  <a:schemeClr val="tx1"/>
                </a:solidFill>
              </a:rPr>
              <a:t>Adattípusok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838200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762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eaLnBrk="0" hangingPunct="0">
              <a:tabLst>
                <a:tab pos="4762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tabLst>
                <a:tab pos="4762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tabLst>
                <a:tab pos="4762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tabLst>
                <a:tab pos="4762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275AFF"/>
                </a:solidFill>
                <a:latin typeface="Times New Roman" pitchFamily="18" charset="0"/>
              </a:rPr>
              <a:t>2</a:t>
            </a:r>
            <a:r>
              <a:rPr lang="en-US" sz="2800">
                <a:solidFill>
                  <a:srgbClr val="275AFF"/>
                </a:solidFill>
                <a:latin typeface="Times New Roman" pitchFamily="18" charset="0"/>
              </a:rPr>
              <a:t>. szöveges adatok</a:t>
            </a:r>
            <a:r>
              <a:rPr lang="en-US" sz="2800">
                <a:latin typeface="Times New Roman" pitchFamily="18" charset="0"/>
              </a:rPr>
              <a:t>: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 más típusú (pl. szám) adat esetén kezdődjön </a:t>
            </a:r>
            <a:r>
              <a:rPr lang="ja-JP" altLang="en-US" sz="2800">
                <a:latin typeface="Arial" pitchFamily="34" charset="0"/>
              </a:rPr>
              <a:t>‘</a:t>
            </a:r>
            <a:r>
              <a:rPr lang="en-US" altLang="ja-JP" sz="2800">
                <a:latin typeface="Times New Roman" pitchFamily="18" charset="0"/>
              </a:rPr>
              <a:t> jellel!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62000" y="3581400"/>
            <a:ext cx="81534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eaLnBrk="0" hangingPunct="0"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275AFF"/>
                </a:solidFill>
                <a:latin typeface="Times New Roman" pitchFamily="18" charset="0"/>
              </a:rPr>
              <a:t>3. dátumok és idő: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 sokféle alak megengedett…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t</a:t>
            </a:r>
            <a:r>
              <a:rPr lang="hu-HU" sz="2800">
                <a:latin typeface="Times New Roman" pitchFamily="18" charset="0"/>
              </a:rPr>
              <a:t>ulajdonképpen </a:t>
            </a:r>
            <a:r>
              <a:rPr lang="en-US" sz="2800">
                <a:latin typeface="Times New Roman" pitchFamily="18" charset="0"/>
              </a:rPr>
              <a:t> szám &gt;dátum&lt; formátummal  </a:t>
            </a:r>
            <a:endParaRPr lang="en-US" sz="3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0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3" t="16604" r="73414" b="76883"/>
          <a:stretch/>
        </p:blipFill>
        <p:spPr bwMode="auto">
          <a:xfrm>
            <a:off x="4931710" y="3798167"/>
            <a:ext cx="1080450" cy="71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83820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eaLnBrk="0" hangingPunct="0"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669925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275AFF"/>
                </a:solidFill>
                <a:latin typeface="Times New Roman" pitchFamily="18" charset="0"/>
              </a:rPr>
              <a:t>4</a:t>
            </a:r>
            <a:r>
              <a:rPr lang="en-US" sz="2800" dirty="0">
                <a:solidFill>
                  <a:srgbClr val="275AFF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rgbClr val="275AFF"/>
                </a:solidFill>
                <a:latin typeface="Times New Roman" pitchFamily="18" charset="0"/>
              </a:rPr>
              <a:t>képletek</a:t>
            </a:r>
            <a:r>
              <a:rPr lang="en-US" sz="2800" dirty="0">
                <a:solidFill>
                  <a:srgbClr val="275AFF"/>
                </a:solidFill>
                <a:latin typeface="Times New Roman" pitchFamily="18" charset="0"/>
              </a:rPr>
              <a:t>: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= </a:t>
            </a:r>
            <a:r>
              <a:rPr lang="en-US" sz="2800" dirty="0" err="1">
                <a:latin typeface="Times New Roman" pitchFamily="18" charset="0"/>
              </a:rPr>
              <a:t>jellel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kezdődik</a:t>
            </a:r>
            <a:r>
              <a:rPr lang="en-US" sz="2800" dirty="0">
                <a:latin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</a:rPr>
              <a:t>szerkesztősoron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megtalálható</a:t>
            </a:r>
            <a:r>
              <a:rPr lang="en-US" sz="2800" dirty="0">
                <a:latin typeface="Times New Roman" pitchFamily="18" charset="0"/>
              </a:rPr>
              <a:t>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tartalmazhat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függvényeket</a:t>
            </a:r>
            <a:r>
              <a:rPr lang="en-US" sz="2800" dirty="0">
                <a:latin typeface="Times New Roman" pitchFamily="18" charset="0"/>
              </a:rPr>
              <a:t>: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		(</a:t>
            </a:r>
            <a:r>
              <a:rPr lang="en-US" sz="2800" i="1" dirty="0" err="1">
                <a:latin typeface="Times New Roman" pitchFamily="18" charset="0"/>
              </a:rPr>
              <a:t>beszúrás</a:t>
            </a:r>
            <a:r>
              <a:rPr lang="en-US" sz="2800" i="1" dirty="0">
                <a:latin typeface="Times New Roman" pitchFamily="18" charset="0"/>
              </a:rPr>
              <a:t>/</a:t>
            </a:r>
            <a:r>
              <a:rPr lang="en-US" sz="2800" i="1" dirty="0" err="1">
                <a:latin typeface="Times New Roman" pitchFamily="18" charset="0"/>
              </a:rPr>
              <a:t>függvények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</a:rPr>
              <a:t>vagy</a:t>
            </a:r>
            <a:r>
              <a:rPr lang="en-US" sz="2800" dirty="0">
                <a:latin typeface="Times New Roman" pitchFamily="18" charset="0"/>
              </a:rPr>
              <a:t>          </a:t>
            </a:r>
            <a:r>
              <a:rPr lang="en-US" sz="2800" dirty="0" err="1">
                <a:latin typeface="Times New Roman" pitchFamily="18" charset="0"/>
              </a:rPr>
              <a:t>ikon</a:t>
            </a:r>
            <a:r>
              <a:rPr lang="en-US" sz="2800" dirty="0">
                <a:latin typeface="Times New Roman" pitchFamily="18" charset="0"/>
              </a:rPr>
              <a:t>),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cellahivatkozásokat</a:t>
            </a:r>
            <a:r>
              <a:rPr lang="en-US" sz="2800" dirty="0">
                <a:latin typeface="Times New Roman" pitchFamily="18" charset="0"/>
              </a:rPr>
              <a:t>...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solidFill>
                  <a:schemeClr val="tx1"/>
                </a:solidFill>
              </a:rPr>
              <a:t>Adattípusok</a:t>
            </a:r>
          </a:p>
        </p:txBody>
      </p:sp>
    </p:spTree>
    <p:extLst>
      <p:ext uri="{BB962C8B-B14F-4D97-AF65-F5344CB8AC3E}">
        <p14:creationId xmlns:p14="http://schemas.microsoft.com/office/powerpoint/2010/main" val="2676483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539</Words>
  <Application>Microsoft Office PowerPoint</Application>
  <PresentationFormat>Diavetítés a képernyőre (4:3 oldalarány)</PresentationFormat>
  <Paragraphs>144</Paragraphs>
  <Slides>30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Office-téma</vt:lpstr>
      <vt:lpstr>Informatika</vt:lpstr>
      <vt:lpstr>Táblázatkezelés</vt:lpstr>
      <vt:lpstr>A számítógépes táblázatkezelés</vt:lpstr>
      <vt:lpstr>Egy Excel táblázat felépítése</vt:lpstr>
      <vt:lpstr> Az Excel képernyője </vt:lpstr>
      <vt:lpstr>Cellatartományok kijelölése</vt:lpstr>
      <vt:lpstr>Adattípusok</vt:lpstr>
      <vt:lpstr>Adattípusok</vt:lpstr>
      <vt:lpstr>Adattípusok</vt:lpstr>
      <vt:lpstr>Hivatkozások</vt:lpstr>
      <vt:lpstr>Kivágás, Másolás, Beillesztés</vt:lpstr>
      <vt:lpstr>Sorok beszúrása, törlése</vt:lpstr>
      <vt:lpstr>Feltöltést segítő funkciók</vt:lpstr>
      <vt:lpstr>Függvények</vt:lpstr>
      <vt:lpstr>Formázások (Kezdőlap)</vt:lpstr>
      <vt:lpstr>Egyéb hasznos funkciók</vt:lpstr>
      <vt:lpstr>DIAGRAMOK</vt:lpstr>
      <vt:lpstr>A diagram részei</vt:lpstr>
      <vt:lpstr>A diagramok fajtái:  1.a. Oszlopdiagram</vt:lpstr>
      <vt:lpstr>1.b. Halmozott vagy összevont oszlopdiagram</vt:lpstr>
      <vt:lpstr>1.c. térbeli oszlopdiagram</vt:lpstr>
      <vt:lpstr>2.a.Kördiagram</vt:lpstr>
      <vt:lpstr>2.b. Tortadiagram</vt:lpstr>
      <vt:lpstr>3.a. Vonaldiagram</vt:lpstr>
      <vt:lpstr>3.b. Szalagdiagram</vt:lpstr>
      <vt:lpstr>Hogyan lehet a diagramvarázslót elindítani?</vt:lpstr>
      <vt:lpstr>A diagram készítése</vt:lpstr>
      <vt:lpstr>Tervezés</vt:lpstr>
      <vt:lpstr>Elrendezés</vt:lpstr>
      <vt:lpstr>Formátum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Katona Péter</cp:lastModifiedBy>
  <cp:revision>33</cp:revision>
  <dcterms:created xsi:type="dcterms:W3CDTF">2015-08-18T11:06:56Z</dcterms:created>
  <dcterms:modified xsi:type="dcterms:W3CDTF">2015-11-02T09:47:07Z</dcterms:modified>
</cp:coreProperties>
</file>