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Imformatika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</a:t>
            </a:r>
            <a:r>
              <a:rPr lang="hu-HU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>Mechanikus számológépek </a:t>
            </a: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IV.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18. sz.: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Johann </a:t>
            </a:r>
            <a:r>
              <a:rPr lang="hu-HU" dirty="0"/>
              <a:t>Müller német hadmérnök megfogalmazza, hogy szükség van a részeredmények </a:t>
            </a:r>
            <a:r>
              <a:rPr lang="hu-HU" dirty="0" smtClean="0"/>
              <a:t>tárolására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Ezen </a:t>
            </a:r>
            <a:r>
              <a:rPr lang="hu-HU" dirty="0"/>
              <a:t>tárolót regiszternek nevezi el, és feladatának az adatok ideiglenes elhelyezését jelöli </a:t>
            </a:r>
            <a:r>
              <a:rPr lang="hu-HU" dirty="0" smtClean="0"/>
              <a:t>meg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</a:t>
            </a:r>
            <a:r>
              <a:rPr lang="hu-HU" dirty="0"/>
              <a:t>adatok és részeredmények tárolása egyrészt alapfeltétele a programozhatóságnak, másrészt tényleges lépés </a:t>
            </a:r>
            <a:r>
              <a:rPr lang="hu-HU" dirty="0" smtClean="0"/>
              <a:t>afelé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19.sz.: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Joseph </a:t>
            </a:r>
            <a:r>
              <a:rPr lang="hu-HU" dirty="0"/>
              <a:t>Marie Jacquard olyan mechanikus szövőgépet épített, mely automatikusan, külső programozás révén szőtt mintákat: a gépet kartonból készült lyukkártya vezérelte, amely a mintákat </a:t>
            </a:r>
            <a:r>
              <a:rPr lang="hu-HU" dirty="0" smtClean="0"/>
              <a:t>tárolta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 </a:t>
            </a:r>
            <a:r>
              <a:rPr lang="hu-HU" dirty="0"/>
              <a:t>gép széles körben elterjedt, alkalmazták is a szövőiparban, és létezése olyan tudósokat befolyásolt, mint Neumann János </a:t>
            </a:r>
          </a:p>
        </p:txBody>
      </p:sp>
      <p:sp>
        <p:nvSpPr>
          <p:cNvPr id="2355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C5C37D-D6AC-41B2-8D81-99B88039A91D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355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355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15D4BB-C76A-44C4-B411-01CD91365A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>Charles Babbage (1792–1871)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Ő fogalmazta meg először azokat a követelményeket, amelyeknek minden programozható számológépnek meg kell felelnie: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ne kelljen mindig beállítani a számokat, meg lehessen adni egyszerre az összes számot és műveletet (ez például a lyukkártya segítségével oldható meg</a:t>
            </a:r>
            <a:r>
              <a:rPr lang="hu-HU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legyen utasítás (a művelet a lyukkártyán</a:t>
            </a:r>
            <a:r>
              <a:rPr lang="hu-HU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legyen külső programvezérlés (a lyukkártyákon tárolt utasítássorozat, a program</a:t>
            </a:r>
            <a:r>
              <a:rPr lang="hu-HU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legyen </a:t>
            </a:r>
            <a:r>
              <a:rPr lang="hu-HU" i="1" dirty="0"/>
              <a:t>bemeneti egység</a:t>
            </a:r>
            <a:r>
              <a:rPr lang="hu-HU" dirty="0"/>
              <a:t> (ez a lyukkártyát olvasó berendezés</a:t>
            </a:r>
            <a:r>
              <a:rPr lang="hu-HU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legyen olyan egység, amely a kiindulási és a keletkezett számokat tárolja </a:t>
            </a:r>
            <a:r>
              <a:rPr lang="hu-HU" i="1" dirty="0"/>
              <a:t>(memória</a:t>
            </a:r>
            <a:r>
              <a:rPr lang="hu-HU" i="1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legyen </a:t>
            </a:r>
            <a:r>
              <a:rPr lang="hu-HU" i="1" dirty="0"/>
              <a:t>aritmetikai egység,</a:t>
            </a:r>
            <a:r>
              <a:rPr lang="hu-HU" dirty="0"/>
              <a:t> amely számológépen belül a műveleteket végzi </a:t>
            </a:r>
            <a:r>
              <a:rPr lang="hu-HU" dirty="0" smtClean="0"/>
              <a:t>el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legyen </a:t>
            </a:r>
            <a:r>
              <a:rPr lang="hu-HU" i="1" dirty="0"/>
              <a:t>kimeneti egység</a:t>
            </a:r>
            <a:r>
              <a:rPr lang="hu-HU" dirty="0"/>
              <a:t> (a gép nyomtassa ki az eredményt</a:t>
            </a:r>
            <a:r>
              <a:rPr lang="hu-HU" dirty="0" smtClean="0"/>
              <a:t>)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hu-HU" dirty="0"/>
          </a:p>
        </p:txBody>
      </p:sp>
      <p:sp>
        <p:nvSpPr>
          <p:cNvPr id="2457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E09AE-0638-4643-AD8A-370BFA3B3E71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458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458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CD9831-44FF-4A09-9FDD-AE77CD373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19.század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Ada Lovelace asszony (1816–1851) </a:t>
            </a:r>
            <a:r>
              <a:rPr lang="hu-HU" dirty="0" smtClean="0"/>
              <a:t>leírta </a:t>
            </a:r>
            <a:r>
              <a:rPr lang="hu-HU" dirty="0"/>
              <a:t>azon módszereket, ahogyan programot lehet </a:t>
            </a:r>
            <a:r>
              <a:rPr lang="hu-HU" dirty="0" smtClean="0"/>
              <a:t>készíteni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Megjelennek </a:t>
            </a:r>
            <a:r>
              <a:rPr lang="hu-HU" dirty="0"/>
              <a:t>nála az algoritmusok egyes lépései (GOTO, </a:t>
            </a:r>
            <a:r>
              <a:rPr lang="hu-HU" dirty="0" smtClean="0"/>
              <a:t>STOP)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Ily </a:t>
            </a:r>
            <a:r>
              <a:rPr lang="hu-HU" dirty="0"/>
              <a:t>módon tehát Ada az első ismert </a:t>
            </a:r>
            <a:r>
              <a:rPr lang="hu-HU" dirty="0" smtClean="0"/>
              <a:t>programozó</a:t>
            </a:r>
            <a:r>
              <a:rPr lang="hu-HU" dirty="0"/>
              <a:t> </a:t>
            </a:r>
            <a:r>
              <a:rPr lang="hu-HU" dirty="0" smtClean="0"/>
              <a:t>(Az </a:t>
            </a:r>
            <a:r>
              <a:rPr lang="hu-HU" dirty="0"/>
              <a:t>Ada programozási nyelvet később róla nevezik </a:t>
            </a:r>
            <a:r>
              <a:rPr lang="hu-HU" dirty="0" smtClean="0"/>
              <a:t>el)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Herman </a:t>
            </a:r>
            <a:r>
              <a:rPr lang="hu-HU" dirty="0"/>
              <a:t>Hollerith (1860–1929) nagy tömegű adat statisztikai feldolgozására alkalmas gépet </a:t>
            </a:r>
            <a:r>
              <a:rPr lang="hu-HU" dirty="0" smtClean="0"/>
              <a:t>épít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 </a:t>
            </a:r>
            <a:r>
              <a:rPr lang="hu-HU" dirty="0"/>
              <a:t>kifejlesztését az tette szükségszerűvé, hogy az USA-ban a népszámlálás (1890) feldolgozása hagyományos módszerekkel mintegy 3 évet (mások szerint 10 évet) vett (volna) igénybe, a végül szükségesnek bizonyult 6 hét </a:t>
            </a:r>
            <a:r>
              <a:rPr lang="hu-HU" dirty="0" smtClean="0"/>
              <a:t>helyett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 </a:t>
            </a:r>
            <a:r>
              <a:rPr lang="hu-HU" dirty="0"/>
              <a:t>gép lyukkártyákat tudott rendezni és szétválogatni, amit mechanikusan tudott megoldani, tűk </a:t>
            </a:r>
            <a:r>
              <a:rPr lang="hu-HU" dirty="0" smtClean="0"/>
              <a:t>segítségével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 </a:t>
            </a:r>
            <a:r>
              <a:rPr lang="hu-HU" dirty="0"/>
              <a:t>(papír) lyukkártyák egydolláros nagyságúak </a:t>
            </a:r>
            <a:r>
              <a:rPr lang="hu-HU" dirty="0" smtClean="0"/>
              <a:t>voltak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Hollerith </a:t>
            </a:r>
            <a:r>
              <a:rPr lang="hu-HU" dirty="0"/>
              <a:t>1924-ben alapított cégéből fejlődött ki a későbbi </a:t>
            </a:r>
            <a:r>
              <a:rPr lang="hu-HU" dirty="0" smtClean="0"/>
              <a:t>IBM</a:t>
            </a:r>
            <a:endParaRPr lang="hu-HU" dirty="0"/>
          </a:p>
        </p:txBody>
      </p:sp>
      <p:sp>
        <p:nvSpPr>
          <p:cNvPr id="2560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55A1C-25FB-47DB-BA77-C46A9605199A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5604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560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1BE6B-F275-47DC-A669-80FF02E108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F3181-4D2D-4396-BC26-13245BD33A87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662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662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D15BC7-1D65-4671-8B13-0C0D4CF56A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3175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133600"/>
            <a:ext cx="3175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3573016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3889375" y="549275"/>
            <a:ext cx="2627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rbel" pitchFamily="34" charset="0"/>
              </a:rPr>
              <a:t>Babbage differenciálgépe</a:t>
            </a: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5508104" y="4581128"/>
            <a:ext cx="209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orbel" pitchFamily="34" charset="0"/>
              </a:rPr>
              <a:t>Lyukkártyarendező</a:t>
            </a: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259632" y="5661248"/>
            <a:ext cx="2532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orbel" pitchFamily="34" charset="0"/>
              </a:rPr>
              <a:t>Mechanikus számológép</a:t>
            </a:r>
          </a:p>
        </p:txBody>
      </p:sp>
    </p:spTree>
    <p:extLst>
      <p:ext uri="{BB962C8B-B14F-4D97-AF65-F5344CB8AC3E}">
        <p14:creationId xmlns:p14="http://schemas.microsoft.com/office/powerpoint/2010/main" val="38321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144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Elektromechanikus számítógépek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813300"/>
          </a:xfrm>
        </p:spPr>
        <p:txBody>
          <a:bodyPr>
            <a:normAutofit fontScale="47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Németországban </a:t>
            </a:r>
            <a:r>
              <a:rPr lang="hu-HU" dirty="0"/>
              <a:t>Konrad Zuse</a:t>
            </a:r>
            <a:r>
              <a:rPr lang="hu-HU" dirty="0" smtClean="0"/>
              <a:t> továbbfejlesztette </a:t>
            </a:r>
            <a:r>
              <a:rPr lang="hu-HU" dirty="0"/>
              <a:t>korábbi programozható számológépét 1939-ben Z2, majd 1941-ben Z3 </a:t>
            </a:r>
            <a:r>
              <a:rPr lang="hu-HU" dirty="0" smtClean="0"/>
              <a:t>néven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Ez </a:t>
            </a:r>
            <a:r>
              <a:rPr lang="hu-HU" dirty="0"/>
              <a:t>utóbbi tekinthető az első szabadon programozható, teljesen programvezérelt </a:t>
            </a:r>
            <a:r>
              <a:rPr lang="hu-HU" dirty="0" smtClean="0"/>
              <a:t>számítógépnek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24 </a:t>
            </a:r>
            <a:r>
              <a:rPr lang="hu-HU" dirty="0"/>
              <a:t>bites szavakkal dolgozott, memóriájában 16 adatot tudott </a:t>
            </a:r>
            <a:r>
              <a:rPr lang="hu-HU" dirty="0" smtClean="0"/>
              <a:t>tárolni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Felépítése </a:t>
            </a:r>
            <a:r>
              <a:rPr lang="hu-HU" dirty="0"/>
              <a:t>hasonló a mai gépekhez: processzort (ALU), vezérlőegységet (CU), memóriát, bemeneti egységet (szalag) és kimeneti egységet </a:t>
            </a:r>
            <a:r>
              <a:rPr lang="hu-HU" dirty="0" smtClean="0"/>
              <a:t>tartalmaz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</a:t>
            </a:r>
            <a:r>
              <a:rPr lang="hu-HU" dirty="0"/>
              <a:t>elektromechanikus szerkezet egy tonna súlyú volt, néhány ezer elektromágneses reléből állt, repülők és rakéták tervezéséhez </a:t>
            </a:r>
            <a:r>
              <a:rPr lang="hu-HU" dirty="0" smtClean="0"/>
              <a:t>használták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Egy </a:t>
            </a:r>
            <a:r>
              <a:rPr lang="hu-HU" dirty="0"/>
              <a:t>összeadást átlag 0,7 mp, szorzást 3 mp alatt végzett el, a tízes számrendszerbeli számokat már lebegőpontos bináris ábrázolás útján </a:t>
            </a:r>
            <a:r>
              <a:rPr lang="hu-HU" dirty="0" smtClean="0"/>
              <a:t>kezelte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1940-es években megjelentek az olyan analóg számítógépek, amelyek már numerikus egyenletek megoldásait is ki tudták </a:t>
            </a:r>
            <a:r>
              <a:rPr lang="hu-HU" dirty="0" smtClean="0"/>
              <a:t>számítani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1943-ban </a:t>
            </a:r>
            <a:r>
              <a:rPr lang="hu-HU" dirty="0"/>
              <a:t>az angol titkosszolgálat Alan Turing matematikus vezetésével megépíttette a </a:t>
            </a:r>
            <a:r>
              <a:rPr lang="hu-HU" dirty="0" smtClean="0"/>
              <a:t>Colossust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Ez </a:t>
            </a:r>
            <a:r>
              <a:rPr lang="hu-HU" dirty="0"/>
              <a:t>szintén relés alapon épül fel, és a második világháborús német katonai rejtjelezőkód megfejtését </a:t>
            </a:r>
            <a:r>
              <a:rPr lang="hu-HU" dirty="0" smtClean="0"/>
              <a:t>segítette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első teljesen automatikusan működő számítógépet az </a:t>
            </a:r>
            <a:r>
              <a:rPr lang="hu-HU" dirty="0" smtClean="0"/>
              <a:t>USA-ban, </a:t>
            </a:r>
            <a:r>
              <a:rPr lang="hu-HU" dirty="0"/>
              <a:t>a Harvard Egyetemen, 1939-1944-ig tartó munkában készítették el Howard Aiken vezetésével az Automatic Sequence Controlled Calculator-t (ASCC), más néven Mark </a:t>
            </a:r>
            <a:r>
              <a:rPr lang="hu-HU" dirty="0" smtClean="0"/>
              <a:t>I-et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 </a:t>
            </a:r>
            <a:r>
              <a:rPr lang="hu-HU" dirty="0"/>
              <a:t>találmány elődeivel ellentétben már tízes számrendszerben </a:t>
            </a:r>
            <a:r>
              <a:rPr lang="hu-HU" dirty="0" smtClean="0"/>
              <a:t>számolt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hu-HU" dirty="0"/>
          </a:p>
        </p:txBody>
      </p:sp>
      <p:sp>
        <p:nvSpPr>
          <p:cNvPr id="27651" name="Dátum hely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4B6CB-A947-40DC-AF34-65889E97462C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7652" name="Élőláb helye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765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A35DE-8625-438F-9D44-31860EDA87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Bit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</a:t>
            </a:r>
            <a:r>
              <a:rPr lang="hu-HU" b="1" dirty="0"/>
              <a:t>bit</a:t>
            </a:r>
            <a:r>
              <a:rPr lang="hu-HU" dirty="0"/>
              <a:t> az információ, ugyanakkor az információt hordozó közlemény </a:t>
            </a:r>
            <a:r>
              <a:rPr lang="hu-HU" b="1" dirty="0"/>
              <a:t>hosszának</a:t>
            </a:r>
            <a:r>
              <a:rPr lang="hu-HU" dirty="0"/>
              <a:t> is egyik </a:t>
            </a:r>
            <a:r>
              <a:rPr lang="hu-HU" dirty="0" smtClean="0"/>
              <a:t>alapegysége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Jele</a:t>
            </a:r>
            <a:r>
              <a:rPr lang="hu-HU" dirty="0"/>
              <a:t>: </a:t>
            </a:r>
            <a:r>
              <a:rPr lang="hu-HU" b="1" dirty="0"/>
              <a:t>b</a:t>
            </a:r>
            <a:r>
              <a:rPr lang="hu-HU" dirty="0"/>
              <a:t> (kis B </a:t>
            </a:r>
            <a:r>
              <a:rPr lang="hu-HU" dirty="0" smtClean="0"/>
              <a:t>betű)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Lehetséges </a:t>
            </a:r>
            <a:r>
              <a:rPr lang="hu-HU" dirty="0"/>
              <a:t>értékei: </a:t>
            </a:r>
            <a:r>
              <a:rPr lang="hu-HU" b="1" dirty="0"/>
              <a:t>0</a:t>
            </a:r>
            <a:r>
              <a:rPr lang="hu-HU" dirty="0"/>
              <a:t> (hamis), vagy </a:t>
            </a:r>
            <a:r>
              <a:rPr lang="hu-HU" b="1" dirty="0"/>
              <a:t>1</a:t>
            </a:r>
            <a:r>
              <a:rPr lang="hu-HU" dirty="0"/>
              <a:t> (</a:t>
            </a:r>
            <a:r>
              <a:rPr lang="hu-HU" dirty="0" smtClean="0"/>
              <a:t>igaz)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Ebben </a:t>
            </a:r>
            <a:r>
              <a:rPr lang="hu-HU" dirty="0"/>
              <a:t>a második jelentésben a bit valójában az adatmennyiség </a:t>
            </a:r>
            <a:r>
              <a:rPr lang="hu-HU" dirty="0" smtClean="0"/>
              <a:t>egysége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elnevezéssel a számítógépek, a távközlés, az informatika tudományaiban találkozhatunk; a digitális technikában az adatmennyiség legkisebb egysége.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név a </a:t>
            </a:r>
            <a:r>
              <a:rPr lang="hu-HU" b="1" i="1" dirty="0"/>
              <a:t>bi</a:t>
            </a:r>
            <a:r>
              <a:rPr lang="hu-HU" i="1" dirty="0"/>
              <a:t>nary digi</a:t>
            </a:r>
            <a:r>
              <a:rPr lang="hu-HU" b="1" i="1" dirty="0"/>
              <a:t>t</a:t>
            </a:r>
            <a:r>
              <a:rPr lang="hu-HU" dirty="0"/>
              <a:t> (bináris számjegy) kifejezésből </a:t>
            </a:r>
            <a:r>
              <a:rPr lang="hu-HU" b="1" dirty="0" smtClean="0"/>
              <a:t>származik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hu-HU" dirty="0"/>
          </a:p>
        </p:txBody>
      </p:sp>
      <p:sp>
        <p:nvSpPr>
          <p:cNvPr id="2867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ABBF9-BB22-45E9-89F4-3308CE00FE37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867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867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578CF6-C6F7-423A-B742-6916875FD9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Byte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</a:t>
            </a:r>
            <a:r>
              <a:rPr lang="hu-HU" b="1" dirty="0"/>
              <a:t>byte</a:t>
            </a:r>
            <a:r>
              <a:rPr lang="hu-HU" dirty="0"/>
              <a:t> (vagy </a:t>
            </a:r>
            <a:r>
              <a:rPr lang="hu-HU" i="1" dirty="0"/>
              <a:t>bájt</a:t>
            </a:r>
            <a:r>
              <a:rPr lang="hu-HU" dirty="0"/>
              <a:t>) általánosan használt tárolókapacitás-mértékegység a számítástechnika és a távközlés </a:t>
            </a:r>
            <a:r>
              <a:rPr lang="hu-HU" dirty="0" smtClean="0"/>
              <a:t>terén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jele </a:t>
            </a:r>
            <a:r>
              <a:rPr lang="hu-HU" b="1" dirty="0"/>
              <a:t>B</a:t>
            </a:r>
            <a:r>
              <a:rPr lang="hu-HU" dirty="0"/>
              <a:t> (nagy B </a:t>
            </a:r>
            <a:r>
              <a:rPr lang="hu-HU" dirty="0" smtClean="0"/>
              <a:t>betű)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 </a:t>
            </a:r>
            <a:r>
              <a:rPr lang="hu-HU" dirty="0"/>
              <a:t>byte hagyományos megfogalmazása szerint az az adatmennyiség, amelyet egy karakter kódolásához használtak a szövegfeldolgozásban, a legkisebb címezhető egység a számítógép </a:t>
            </a:r>
            <a:r>
              <a:rPr lang="hu-HU" dirty="0" smtClean="0"/>
              <a:t>memóriájában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 byte </a:t>
            </a:r>
            <a:r>
              <a:rPr lang="hu-HU" dirty="0"/>
              <a:t>mérete </a:t>
            </a:r>
            <a:r>
              <a:rPr lang="hu-HU" dirty="0" smtClean="0"/>
              <a:t>8 bit, </a:t>
            </a:r>
            <a:r>
              <a:rPr lang="hu-HU" dirty="0"/>
              <a:t>amely 256 </a:t>
            </a:r>
            <a:r>
              <a:rPr lang="hu-HU" dirty="0" smtClean="0"/>
              <a:t>(2</a:t>
            </a:r>
            <a:r>
              <a:rPr lang="hu-HU" baseline="30000" dirty="0" smtClean="0"/>
              <a:t>8</a:t>
            </a:r>
            <a:r>
              <a:rPr lang="hu-HU" dirty="0" smtClean="0"/>
              <a:t>) </a:t>
            </a:r>
            <a:r>
              <a:rPr lang="hu-HU" dirty="0"/>
              <a:t>féle számot tárolhat, 0 és 255 </a:t>
            </a:r>
            <a:r>
              <a:rPr lang="hu-HU" dirty="0" smtClean="0"/>
              <a:t>között</a:t>
            </a:r>
            <a:endParaRPr lang="hu-HU" dirty="0"/>
          </a:p>
        </p:txBody>
      </p:sp>
      <p:sp>
        <p:nvSpPr>
          <p:cNvPr id="2969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65D2D4-E7CD-44D9-94E8-E88506EA1C61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970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970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89629-098E-44C5-BDBD-68DE97C1B5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AD65DF-2766-4DBA-8B5F-55AEF1EE6D0A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0722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072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67E27C-37A3-456B-9650-C7FC26B4E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99816"/>
              </p:ext>
            </p:extLst>
          </p:nvPr>
        </p:nvGraphicFramePr>
        <p:xfrm>
          <a:off x="2555875" y="115888"/>
          <a:ext cx="4272136" cy="59054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3863"/>
                <a:gridCol w="1512168"/>
                <a:gridCol w="936105"/>
              </a:tblGrid>
              <a:tr h="604608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>
                          <a:effectLst/>
                        </a:rPr>
                        <a:t>Bit (b)</a:t>
                      </a:r>
                      <a:endParaRPr lang="hu-H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r>
                        <a:rPr lang="hu-HU" baseline="30000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 smtClean="0">
                          <a:effectLst/>
                        </a:rPr>
                        <a:t>Byte (B)</a:t>
                      </a:r>
                      <a:endParaRPr lang="hu-H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255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r>
                        <a:rPr lang="hu-HU" baseline="30000" dirty="0" smtClean="0"/>
                        <a:t>8</a:t>
                      </a:r>
                      <a:endParaRPr lang="hu-HU" dirty="0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kilobyte (kB)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</a:t>
                      </a:r>
                      <a:r>
                        <a:rPr lang="hu-HU" baseline="30000" dirty="0"/>
                        <a:t>3</a:t>
                      </a:r>
                      <a:r>
                        <a:rPr lang="hu-HU" dirty="0"/>
                        <a:t> </a:t>
                      </a:r>
                      <a:r>
                        <a:rPr lang="hu-HU" dirty="0" smtClean="0"/>
                        <a:t>= </a:t>
                      </a:r>
                      <a:r>
                        <a:rPr lang="hu-HU" dirty="0"/>
                        <a:t>1000</a:t>
                      </a:r>
                      <a:r>
                        <a:rPr lang="hu-HU" baseline="30000" dirty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  <a:r>
                        <a:rPr lang="hu-HU" baseline="30000" dirty="0"/>
                        <a:t>10</a:t>
                      </a:r>
                      <a:endParaRPr lang="hu-HU" dirty="0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megabyte (MB)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10</a:t>
                      </a:r>
                      <a:r>
                        <a:rPr lang="hu-HU" baseline="30000"/>
                        <a:t>6</a:t>
                      </a:r>
                      <a:r>
                        <a:rPr lang="hu-HU"/>
                        <a:t> = 1000</a:t>
                      </a:r>
                      <a:r>
                        <a:rPr lang="hu-HU" baseline="30000"/>
                        <a:t>2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</a:t>
                      </a:r>
                      <a:r>
                        <a:rPr lang="hu-HU" baseline="30000"/>
                        <a:t>20</a:t>
                      </a:r>
                      <a:endParaRPr lang="hu-HU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gigabyte (GB)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10</a:t>
                      </a:r>
                      <a:r>
                        <a:rPr lang="hu-HU" baseline="30000"/>
                        <a:t>9</a:t>
                      </a:r>
                      <a:r>
                        <a:rPr lang="hu-HU"/>
                        <a:t> = 1000</a:t>
                      </a:r>
                      <a:r>
                        <a:rPr lang="hu-HU" baseline="30000"/>
                        <a:t>3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</a:t>
                      </a:r>
                      <a:r>
                        <a:rPr lang="hu-HU" baseline="30000"/>
                        <a:t>30</a:t>
                      </a:r>
                      <a:endParaRPr lang="hu-HU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terabyte (TB)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10</a:t>
                      </a:r>
                      <a:r>
                        <a:rPr lang="hu-HU" baseline="30000"/>
                        <a:t>12</a:t>
                      </a:r>
                      <a:r>
                        <a:rPr lang="hu-HU"/>
                        <a:t> = 1000</a:t>
                      </a:r>
                      <a:r>
                        <a:rPr lang="hu-HU" baseline="30000"/>
                        <a:t>4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</a:t>
                      </a:r>
                      <a:r>
                        <a:rPr lang="hu-HU" baseline="30000"/>
                        <a:t>40</a:t>
                      </a:r>
                      <a:endParaRPr lang="hu-HU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petabyte (PB)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10</a:t>
                      </a:r>
                      <a:r>
                        <a:rPr lang="hu-HU" baseline="30000"/>
                        <a:t>15</a:t>
                      </a:r>
                      <a:r>
                        <a:rPr lang="hu-HU"/>
                        <a:t> = 1000</a:t>
                      </a:r>
                      <a:r>
                        <a:rPr lang="hu-HU" baseline="30000"/>
                        <a:t>5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</a:t>
                      </a:r>
                      <a:r>
                        <a:rPr lang="hu-HU" baseline="30000"/>
                        <a:t>50</a:t>
                      </a:r>
                      <a:endParaRPr lang="hu-HU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exabyte (EB)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10</a:t>
                      </a:r>
                      <a:r>
                        <a:rPr lang="hu-HU" baseline="30000"/>
                        <a:t>18</a:t>
                      </a:r>
                      <a:r>
                        <a:rPr lang="hu-HU"/>
                        <a:t> = 1000</a:t>
                      </a:r>
                      <a:r>
                        <a:rPr lang="hu-HU" baseline="30000"/>
                        <a:t>6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</a:t>
                      </a:r>
                      <a:r>
                        <a:rPr lang="hu-HU" baseline="30000"/>
                        <a:t>60</a:t>
                      </a:r>
                      <a:endParaRPr lang="hu-HU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zettabyte (ZB)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10</a:t>
                      </a:r>
                      <a:r>
                        <a:rPr lang="hu-HU" baseline="30000"/>
                        <a:t>21</a:t>
                      </a:r>
                      <a:r>
                        <a:rPr lang="hu-HU"/>
                        <a:t> = 1000</a:t>
                      </a:r>
                      <a:r>
                        <a:rPr lang="hu-HU" baseline="30000"/>
                        <a:t>7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</a:t>
                      </a:r>
                      <a:r>
                        <a:rPr lang="hu-HU" baseline="30000"/>
                        <a:t>70</a:t>
                      </a:r>
                      <a:endParaRPr lang="hu-HU"/>
                    </a:p>
                  </a:txBody>
                  <a:tcPr anchor="ctr"/>
                </a:tc>
              </a:tr>
              <a:tr h="588977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effectLst/>
                        </a:rPr>
                        <a:t>yottabyte (YB)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</a:t>
                      </a:r>
                      <a:r>
                        <a:rPr lang="hu-HU" baseline="30000" dirty="0"/>
                        <a:t>24</a:t>
                      </a:r>
                      <a:r>
                        <a:rPr lang="hu-HU" dirty="0"/>
                        <a:t> = 1000</a:t>
                      </a:r>
                      <a:r>
                        <a:rPr lang="hu-HU" baseline="30000" dirty="0"/>
                        <a:t>8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  <a:r>
                        <a:rPr lang="hu-HU" baseline="30000" dirty="0"/>
                        <a:t>80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26AAD7-0414-4453-B72E-92048E0F873F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174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174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F27E47-F1A1-4B55-BBEB-BB44148C97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821363" y="188913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rbel" pitchFamily="34" charset="0"/>
              </a:rPr>
              <a:t>Colossus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1946275"/>
            <a:ext cx="55753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7020272" y="1628800"/>
            <a:ext cx="42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orbel" pitchFamily="34" charset="0"/>
              </a:rPr>
              <a:t>Z3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780928"/>
            <a:ext cx="39687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3563888" y="5805264"/>
            <a:ext cx="72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orbel" pitchFamily="34" charset="0"/>
              </a:rPr>
              <a:t>ASCC</a:t>
            </a:r>
          </a:p>
        </p:txBody>
      </p:sp>
    </p:spTree>
    <p:extLst>
      <p:ext uri="{BB962C8B-B14F-4D97-AF65-F5344CB8AC3E}">
        <p14:creationId xmlns:p14="http://schemas.microsoft.com/office/powerpoint/2010/main" val="7661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Első generációs </a:t>
            </a:r>
            <a:r>
              <a:rPr lang="hu-HU" b="1" dirty="0" smtClean="0">
                <a:solidFill>
                  <a:schemeClr val="tx2">
                    <a:satMod val="200000"/>
                  </a:schemeClr>
                </a:solidFill>
              </a:rPr>
              <a:t>számítógépek I.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1939–ben Vincent Atanasoff és asszisztense, Clifford Berry megterveztek egy csak elektronikus egységekből álló digitális alapú számológépet, az Atanasoff–Berry Computer-t (</a:t>
            </a:r>
            <a:r>
              <a:rPr lang="hu-HU" dirty="0" smtClean="0"/>
              <a:t>ABC)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Ezt </a:t>
            </a:r>
            <a:r>
              <a:rPr lang="hu-HU" dirty="0"/>
              <a:t>tekintjük egyben a világ első </a:t>
            </a:r>
            <a:r>
              <a:rPr lang="hu-HU" dirty="0" smtClean="0"/>
              <a:t>számítógépének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1943-1946 között készült el az ABC után a második teljesen elektronikus számítógép, az ENIAC </a:t>
            </a:r>
            <a:r>
              <a:rPr lang="hu-HU" i="1" dirty="0"/>
              <a:t>(Electronic Numerical Integrator and Calculator)</a:t>
            </a:r>
            <a:r>
              <a:rPr lang="hu-HU" dirty="0"/>
              <a:t> a Pennsylvania </a:t>
            </a:r>
            <a:r>
              <a:rPr lang="hu-HU" dirty="0" smtClean="0"/>
              <a:t>Egyetemen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Ez </a:t>
            </a:r>
            <a:r>
              <a:rPr lang="hu-HU" dirty="0"/>
              <a:t>még nem Neumann-elvű gép volt, csak a számításhoz szükséges adatokat tárolta, a programot kapcsolótáblán kellett </a:t>
            </a:r>
            <a:r>
              <a:rPr lang="hu-HU" dirty="0" smtClean="0"/>
              <a:t>beállítani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Jellemzői</a:t>
            </a:r>
            <a:r>
              <a:rPr lang="hu-HU" dirty="0"/>
              <a:t>: </a:t>
            </a:r>
            <a:endParaRPr lang="hu-HU" dirty="0" smtClean="0"/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elektroncsővel működött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 </a:t>
            </a:r>
            <a:r>
              <a:rPr lang="hu-HU" dirty="0"/>
              <a:t>programozása kizárólag gépi nyelven </a:t>
            </a:r>
            <a:r>
              <a:rPr lang="hu-HU" dirty="0" smtClean="0"/>
              <a:t>történt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sok </a:t>
            </a:r>
            <a:r>
              <a:rPr lang="hu-HU" dirty="0"/>
              <a:t>energiát használt </a:t>
            </a:r>
            <a:r>
              <a:rPr lang="hu-HU" dirty="0" smtClean="0"/>
              <a:t>fel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gyakori </a:t>
            </a:r>
            <a:r>
              <a:rPr lang="hu-HU" dirty="0"/>
              <a:t>volt a meghibásodás (átlagosan 15 </a:t>
            </a:r>
            <a:r>
              <a:rPr lang="hu-HU" dirty="0" smtClean="0"/>
              <a:t>percenként)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 </a:t>
            </a:r>
            <a:r>
              <a:rPr lang="hu-HU" dirty="0"/>
              <a:t>sebessége mindössze 1 000 – 5 000 művelet/másodperc </a:t>
            </a:r>
            <a:r>
              <a:rPr lang="hu-HU" dirty="0" smtClean="0"/>
              <a:t>volt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 </a:t>
            </a:r>
            <a:r>
              <a:rPr lang="hu-HU" dirty="0"/>
              <a:t>gép súlya 30 tonna volt, és 18 ezer rádiócsövet </a:t>
            </a:r>
            <a:r>
              <a:rPr lang="hu-HU" dirty="0" smtClean="0"/>
              <a:t>tartalmazott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 </a:t>
            </a:r>
            <a:r>
              <a:rPr lang="hu-HU" dirty="0"/>
              <a:t>rádiócsövek nagy hőt </a:t>
            </a:r>
            <a:r>
              <a:rPr lang="hu-HU" dirty="0" smtClean="0"/>
              <a:t>termeltek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 </a:t>
            </a:r>
            <a:r>
              <a:rPr lang="hu-HU" dirty="0"/>
              <a:t>programozáshoz 6000 kapcsolót kellett </a:t>
            </a:r>
            <a:r>
              <a:rPr lang="hu-HU" dirty="0" smtClean="0"/>
              <a:t>átállítani</a:t>
            </a:r>
            <a:endParaRPr lang="hu-HU" dirty="0"/>
          </a:p>
        </p:txBody>
      </p:sp>
      <p:sp>
        <p:nvSpPr>
          <p:cNvPr id="32771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D38E2-D6AC-4FAA-B9C4-95256D52185A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2772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277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22DA5F-6259-41FE-9E7A-D16172D77D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Információelmélet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dirty="0" smtClean="0"/>
              <a:t>Adat:</a:t>
            </a:r>
            <a:r>
              <a:rPr lang="hu-HU" dirty="0" smtClean="0"/>
              <a:t> az objektumok mérhető és nem mérhető tulajdonságai. </a:t>
            </a:r>
          </a:p>
          <a:p>
            <a:pPr algn="just"/>
            <a:r>
              <a:rPr lang="hu-HU" b="1" dirty="0" smtClean="0"/>
              <a:t>Ismeret:</a:t>
            </a:r>
            <a:r>
              <a:rPr lang="hu-HU" dirty="0" smtClean="0"/>
              <a:t> az összefüggéseiben látott adathalmaz, tény.</a:t>
            </a:r>
          </a:p>
          <a:p>
            <a:pPr algn="just"/>
            <a:r>
              <a:rPr lang="hu-HU" b="1" dirty="0" smtClean="0"/>
              <a:t>Információ:</a:t>
            </a:r>
            <a:r>
              <a:rPr lang="hu-HU" dirty="0" smtClean="0"/>
              <a:t> általánosságban információnak azt az adatot, hírt tekintjük amely számunkra releváns és ismerethiányt csökkent.</a:t>
            </a:r>
          </a:p>
        </p:txBody>
      </p:sp>
      <p:sp>
        <p:nvSpPr>
          <p:cNvPr id="1536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F3CC1A-EFC2-4549-9603-362CC0289C2B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15364" name="Élőláb hely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79C90-A534-4DFD-B032-33EBA119A3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Neumann János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elektronikus számítógépek logikai tervezésében kiemelkedő érdemeket szerzett a magyar származású Neumann János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Neumann </a:t>
            </a:r>
            <a:r>
              <a:rPr lang="hu-HU" dirty="0"/>
              <a:t>János irányította az EDVAC megépítését is 1944-ben, amelyet 1952-ben helyeztek üzembe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/>
              <a:t>Ez volt az első olyan számítógép, amely a memóriában tárolja a programot is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/>
              <a:t>Ennek a számítógépnek a terve és a továbbfejlesztett Neumann-elvek alapján készülnek a mai számítógépek is</a:t>
            </a:r>
          </a:p>
          <a:p>
            <a:pPr marL="4114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hu-HU" dirty="0"/>
              <a:t>Alapvető gondolatait – a kettes számrendszer alkalmazása, memória, programtárolás, utasításrendszer – Neumann-elvekként emlegetjük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hu-HU" dirty="0"/>
          </a:p>
        </p:txBody>
      </p:sp>
      <p:sp>
        <p:nvSpPr>
          <p:cNvPr id="3379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E512B-0B39-4DC1-8F41-00C60FF1BD8B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379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379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5BFCB3-B5D2-4048-A5D3-DDFAFF3032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Neumann-elvek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/>
              <a:t>Soros utasításvégrehajtás (az utasítások végrehajtása időben egymás után történik. Ellentéte a párhuzamos utasításvégrehajtás, amikor több utasítás egyidejűleg is végrehajtható)</a:t>
            </a:r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/>
              <a:t>Kettes (bináris) számrendszer használata</a:t>
            </a:r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/>
              <a:t>Belső memória (operatív tár) használata a program </a:t>
            </a:r>
            <a:r>
              <a:rPr lang="hu-HU" b="1" dirty="0"/>
              <a:t>és</a:t>
            </a:r>
            <a:r>
              <a:rPr lang="hu-HU" dirty="0"/>
              <a:t> az adatok </a:t>
            </a:r>
            <a:r>
              <a:rPr lang="hu-HU" dirty="0" smtClean="0"/>
              <a:t>tárolására</a:t>
            </a:r>
            <a:endParaRPr lang="hu-HU" dirty="0"/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/>
              <a:t>Teljesen elektronikus működés</a:t>
            </a:r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/>
              <a:t>Széles körű felhasználhatóság</a:t>
            </a:r>
          </a:p>
          <a:p>
            <a:pPr marL="58293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/>
              <a:t>Központi vezérlőegység </a:t>
            </a:r>
            <a:r>
              <a:rPr lang="hu-HU" dirty="0" smtClean="0"/>
              <a:t>alkalmazása</a:t>
            </a:r>
            <a:endParaRPr lang="hu-HU" dirty="0"/>
          </a:p>
        </p:txBody>
      </p:sp>
      <p:sp>
        <p:nvSpPr>
          <p:cNvPr id="3481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E9D72F-D7C8-43AF-8303-C9C85F782D70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482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482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2698AF-35BE-417B-B50A-B1B97B4FC5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Első generációs </a:t>
            </a:r>
            <a:r>
              <a:rPr lang="hu-HU" b="1" dirty="0" smtClean="0">
                <a:solidFill>
                  <a:schemeClr val="tx2">
                    <a:satMod val="200000"/>
                  </a:schemeClr>
                </a:solidFill>
              </a:rPr>
              <a:t>számítógépek II.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340768"/>
            <a:ext cx="7772400" cy="4957763"/>
          </a:xfrm>
        </p:spPr>
        <p:txBody>
          <a:bodyPr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számítógépek nagy része ekkor még hadi célokat </a:t>
            </a:r>
            <a:r>
              <a:rPr lang="hu-HU" dirty="0" smtClean="0"/>
              <a:t>szolgált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</a:t>
            </a:r>
            <a:r>
              <a:rPr lang="hu-HU" dirty="0"/>
              <a:t>1950-es évek elejéig a számítógépeket elsősorban a lőpályaelemzésben, a modern haditechnikai eszközök kutatásában </a:t>
            </a:r>
            <a:r>
              <a:rPr lang="hu-HU" dirty="0" smtClean="0"/>
              <a:t>használták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számítástechnika korszaka hivatalosan 1951. június 5-én kezdődött, amikor az első UNIVAC-ot </a:t>
            </a:r>
            <a:r>
              <a:rPr lang="hu-HU" i="1" dirty="0"/>
              <a:t>(Universal Automatic Computer)</a:t>
            </a:r>
            <a:r>
              <a:rPr lang="hu-HU" dirty="0"/>
              <a:t> leszállították az Egyesült Államok Népszámlálási Hivatala </a:t>
            </a:r>
            <a:r>
              <a:rPr lang="hu-HU" dirty="0" smtClean="0"/>
              <a:t>számára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</a:t>
            </a:r>
            <a:r>
              <a:rPr lang="hu-HU" dirty="0"/>
              <a:t>UNIVAC már szöveges információt is tudott </a:t>
            </a:r>
            <a:r>
              <a:rPr lang="hu-HU" dirty="0" smtClean="0"/>
              <a:t>kezelni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</a:t>
            </a:r>
            <a:r>
              <a:rPr lang="hu-HU" dirty="0"/>
              <a:t>UNIVAC volt az első, kereskedelmi forgalomban elérhető </a:t>
            </a:r>
            <a:r>
              <a:rPr lang="hu-HU" dirty="0" smtClean="0"/>
              <a:t>számítógép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</a:t>
            </a:r>
            <a:r>
              <a:rPr lang="hu-HU" dirty="0"/>
              <a:t>Egyesült Államokban 1955-ben már 46 UNIVAC számítógépet helyeztek </a:t>
            </a:r>
            <a:r>
              <a:rPr lang="hu-HU" dirty="0" smtClean="0"/>
              <a:t>üzembe</a:t>
            </a:r>
            <a:endParaRPr lang="hu-HU" dirty="0"/>
          </a:p>
        </p:txBody>
      </p:sp>
      <p:sp>
        <p:nvSpPr>
          <p:cNvPr id="3584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9B637-A74A-4F67-8280-5A77488E96DF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5844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584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6D074-1793-4F72-9047-4A232170AA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Első generációs számítógépek </a:t>
            </a:r>
            <a:r>
              <a:rPr lang="hu-HU" b="1" dirty="0" smtClean="0">
                <a:solidFill>
                  <a:schemeClr val="tx2">
                    <a:satMod val="200000"/>
                  </a:schemeClr>
                </a:solidFill>
              </a:rPr>
              <a:t>III.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1951-ben Neumann az Institute for Advanced Study (IAS) kutatóintézetnél megépítette az IAS-komputert, amely a nagy amerikai tudományos intézetek digitális elektronikus számítógépeinek mintájául szolgált a következő években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Az </a:t>
            </a:r>
            <a:r>
              <a:rPr lang="hu-HU" dirty="0"/>
              <a:t>első Európában sorozatban gyártott számítógép a Sztrela első példánya 1953-ban készült el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Az UNIVAC-ot követően a Sztrela volt a világ második sorozatban gyártott számítógépe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1956-ig összesen 7 példány készült belőle, ezek különböző akadémiai intézetekbe és a Moszkvai Állami Egyetemre </a:t>
            </a:r>
            <a:r>
              <a:rPr lang="hu-HU" dirty="0" smtClean="0"/>
              <a:t>kerültek</a:t>
            </a:r>
            <a:endParaRPr lang="hu-HU" dirty="0"/>
          </a:p>
        </p:txBody>
      </p:sp>
      <p:sp>
        <p:nvSpPr>
          <p:cNvPr id="3686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3EBBF-D42C-42E7-8F6F-82DDA150E7CE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6868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686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0C543-6093-4EA4-844E-65F81DAE9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AF0A7-FD87-4578-A29A-6990E64FD285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789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789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E60C9C-6942-4E77-8549-2003E28C37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4559300" y="188913"/>
            <a:ext cx="60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rbel" pitchFamily="34" charset="0"/>
              </a:rPr>
              <a:t>ABC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764704"/>
            <a:ext cx="3657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6429375" y="3212976"/>
            <a:ext cx="808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orbel" pitchFamily="34" charset="0"/>
              </a:rPr>
              <a:t>ENIAC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3001963" y="3429000"/>
            <a:ext cx="96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rbel" pitchFamily="34" charset="0"/>
              </a:rPr>
              <a:t>UNIVAC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213" y="3861048"/>
            <a:ext cx="4929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770563" y="5589240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Corbel" pitchFamily="34" charset="0"/>
              </a:rPr>
              <a:t>Sztrela</a:t>
            </a:r>
          </a:p>
        </p:txBody>
      </p:sp>
    </p:spTree>
    <p:extLst>
      <p:ext uri="{BB962C8B-B14F-4D97-AF65-F5344CB8AC3E}">
        <p14:creationId xmlns:p14="http://schemas.microsoft.com/office/powerpoint/2010/main" val="23634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Második generációs számítógépek</a:t>
            </a:r>
            <a:br>
              <a:rPr lang="hu-HU" b="1" dirty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1958 – 1965: A második generációs számítógépek már tranzisztorokat tartalmaztak – ami lecsökkentette a méretüket –, valamint ferritgyűrűs tárakkal látták el </a:t>
            </a:r>
            <a:r>
              <a:rPr lang="hu-HU" dirty="0" smtClean="0"/>
              <a:t>őket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Ezeknél </a:t>
            </a:r>
            <a:r>
              <a:rPr lang="hu-HU" dirty="0"/>
              <a:t>a gépeknél jelenik meg a megszakítás-rendszer, amelyekkel a hardveres jelzéseket a számítógépek kezelni </a:t>
            </a:r>
            <a:r>
              <a:rPr lang="hu-HU" dirty="0" smtClean="0"/>
              <a:t>tudják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Ekkor </a:t>
            </a:r>
            <a:r>
              <a:rPr lang="hu-HU" dirty="0"/>
              <a:t>jelentek meg az operációs rendszerek, valamint a magas szintű programozási nyelvek pl.: </a:t>
            </a:r>
            <a:r>
              <a:rPr lang="hu-HU" dirty="0" smtClean="0"/>
              <a:t>FORTRAN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 </a:t>
            </a:r>
            <a:r>
              <a:rPr lang="hu-HU" dirty="0"/>
              <a:t>népszerű gépek közé tartoztak például az IBM 700/7000 sorozata (pl. 7040, 7070, 7090 modellek), és az IBM </a:t>
            </a:r>
            <a:r>
              <a:rPr lang="hu-HU" dirty="0" smtClean="0"/>
              <a:t>1410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Memóriaként </a:t>
            </a:r>
            <a:r>
              <a:rPr lang="hu-HU" dirty="0"/>
              <a:t>mágnestárat használtak, a háttértár mágnesszalag, majd </a:t>
            </a:r>
            <a:r>
              <a:rPr lang="hu-HU" dirty="0" smtClean="0"/>
              <a:t>mágneslemez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Ezek </a:t>
            </a:r>
            <a:r>
              <a:rPr lang="hu-HU" dirty="0"/>
              <a:t>a gépek 50 000-100 000 művelet/másodperc sebességet értek </a:t>
            </a:r>
            <a:r>
              <a:rPr lang="hu-HU" dirty="0" smtClean="0"/>
              <a:t>el</a:t>
            </a:r>
            <a:endParaRPr lang="hu-HU" dirty="0"/>
          </a:p>
        </p:txBody>
      </p:sp>
      <p:sp>
        <p:nvSpPr>
          <p:cNvPr id="3891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67495F-3D4A-456E-858A-60E8C67E9816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891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891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3D49B-4C41-4664-BE53-FCFAE97EF5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Harmadik generációs számítógépek</a:t>
            </a:r>
            <a:br>
              <a:rPr lang="hu-HU" b="1" dirty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harmadik generációs számítógépek abban tértek el legfőképpen az előzőektől, hogy már integrált áramköröket használnak, amiket 1958-ban találtak fel. </a:t>
            </a:r>
            <a:endParaRPr lang="hu-HU" dirty="0" smtClean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Ezek </a:t>
            </a:r>
            <a:r>
              <a:rPr lang="hu-HU" dirty="0"/>
              <a:t>képesek voltak arra, hogy egy időben több feladatot is használjanak, a multiprogramozásnak és a párhuzamos működtetésnek </a:t>
            </a:r>
            <a:r>
              <a:rPr lang="hu-HU" dirty="0" smtClean="0"/>
              <a:t>köszönhetően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Megjelent </a:t>
            </a:r>
            <a:r>
              <a:rPr lang="hu-HU" dirty="0"/>
              <a:t>a grafikus monitor, és a programozási nyelv is közérthetőbbé vált (</a:t>
            </a:r>
            <a:r>
              <a:rPr lang="hu-HU" dirty="0" smtClean="0"/>
              <a:t>BASIC)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Fejlődésnek </a:t>
            </a:r>
            <a:r>
              <a:rPr lang="hu-HU" dirty="0"/>
              <a:t>indult az </a:t>
            </a:r>
            <a:r>
              <a:rPr lang="hu-HU" dirty="0" smtClean="0"/>
              <a:t>adatátvitel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1960-as évektől kezdve párhuzamos események sorozata idézi elő a fejlődéssel járó változásokat egészen </a:t>
            </a:r>
            <a:r>
              <a:rPr lang="hu-HU" dirty="0" smtClean="0"/>
              <a:t>napjainkig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Ez </a:t>
            </a:r>
            <a:r>
              <a:rPr lang="hu-HU" dirty="0"/>
              <a:t>a generáció az úgynevezett miniszámítógépek gyártásának tömegessé válásával </a:t>
            </a:r>
            <a:r>
              <a:rPr lang="hu-HU" dirty="0" smtClean="0"/>
              <a:t>indul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1971 hozza a nagy fordulatot: John Blankenbaker megépíti az első személyi számítógépet a Kenbak </a:t>
            </a:r>
            <a:r>
              <a:rPr lang="hu-HU" dirty="0" smtClean="0"/>
              <a:t>I-t</a:t>
            </a:r>
            <a:endParaRPr lang="hu-HU" dirty="0"/>
          </a:p>
        </p:txBody>
      </p:sp>
      <p:sp>
        <p:nvSpPr>
          <p:cNvPr id="3993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193D81-9373-4E33-9EDB-EED2D1E8689E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3994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3994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5F518-540B-4A0F-B826-E340A9EA36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Negyedik generációs számítógépek</a:t>
            </a:r>
            <a:br>
              <a:rPr lang="hu-HU" b="1" dirty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A 4. generáció kezdetének a világ első mikroprocesszorának megjelenését tekintjük</a:t>
            </a:r>
          </a:p>
          <a:p>
            <a:r>
              <a:rPr lang="hu-HU" smtClean="0"/>
              <a:t>Ezt a generációt már átlagemberek is használták</a:t>
            </a:r>
          </a:p>
          <a:p>
            <a:r>
              <a:rPr lang="hu-HU" smtClean="0"/>
              <a:t>1973-ra megjelent a merevlemez, a „winchester”, amit az IBM a 3340-es modelljében használt</a:t>
            </a:r>
          </a:p>
          <a:p>
            <a:r>
              <a:rPr lang="hu-HU" smtClean="0"/>
              <a:t>1987.: a Texas Instruments bemutatja az első mikroprocesszor chip-et</a:t>
            </a:r>
          </a:p>
        </p:txBody>
      </p:sp>
      <p:sp>
        <p:nvSpPr>
          <p:cNvPr id="4096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9A804C-101F-4B24-B2DC-00E5417EE2DF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40964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4096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57EE51-948A-4F60-9AEE-D78B5FCAC4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Ötödik </a:t>
            </a:r>
            <a:r>
              <a:rPr lang="hu-HU" b="1" dirty="0" smtClean="0">
                <a:solidFill>
                  <a:schemeClr val="tx2">
                    <a:satMod val="200000"/>
                  </a:schemeClr>
                </a:solidFill>
              </a:rPr>
              <a:t>generáció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Egyik jellemzőjük, hogy párhuzamos és asszociatív működésű mikroprocesszorokat </a:t>
            </a:r>
            <a:r>
              <a:rPr lang="hu-HU" dirty="0" smtClean="0"/>
              <a:t>alkalmaznak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 </a:t>
            </a:r>
            <a:r>
              <a:rPr lang="hu-HU" dirty="0"/>
              <a:t>számítógépeket úgy tervezik, hogy minél több áramköri elemet szűkítsenek bele egyre kisebb méretű mikrochipekbe, azonban ennek hamarosan elérjük a fizikai határait, ezért új gyártási módszerekre és működési elvekre van </a:t>
            </a:r>
            <a:r>
              <a:rPr lang="hu-HU" dirty="0" smtClean="0"/>
              <a:t>szükség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Napjaikban már fejlesztik az optikai számítógépet, aminek lényege az, hogy nem elektromos, hanem sokkal gyorsabb fényimpulzusok hordozzák az </a:t>
            </a:r>
            <a:r>
              <a:rPr lang="hu-HU" dirty="0" smtClean="0"/>
              <a:t>információt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Zajlik </a:t>
            </a:r>
            <a:r>
              <a:rPr lang="hu-HU" dirty="0"/>
              <a:t>a kvantumszámítógép kutatása </a:t>
            </a:r>
            <a:r>
              <a:rPr lang="hu-HU" dirty="0" smtClean="0"/>
              <a:t>is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hu-HU" dirty="0"/>
          </a:p>
        </p:txBody>
      </p:sp>
      <p:sp>
        <p:nvSpPr>
          <p:cNvPr id="4198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602247-1F17-4782-9E7D-01859CACE11F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41988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4198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36528-0009-4E80-BDB0-821647A176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>Moore-törvény</a:t>
            </a:r>
            <a:br>
              <a:rPr lang="hu-HU" b="1" dirty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Gordon E. Moore: </a:t>
            </a:r>
            <a:r>
              <a:rPr lang="hu-HU" dirty="0" smtClean="0"/>
              <a:t>„A </a:t>
            </a:r>
            <a:r>
              <a:rPr lang="hu-HU" dirty="0"/>
              <a:t>legalacsonyabb árú komponens összetettsége évenként durván a kétszeresére </a:t>
            </a:r>
            <a:r>
              <a:rPr lang="hu-HU" dirty="0" smtClean="0"/>
              <a:t>nőtt”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Ha feltételezzük, hogy az áramkörök összetettsége arányos a tartalmazott tranzisztorok </a:t>
            </a:r>
            <a:r>
              <a:rPr lang="hu-HU" dirty="0" smtClean="0"/>
              <a:t>számával, </a:t>
            </a:r>
            <a:r>
              <a:rPr lang="hu-HU" dirty="0"/>
              <a:t>a törvény kiállta az idő </a:t>
            </a:r>
            <a:r>
              <a:rPr lang="hu-HU" dirty="0" smtClean="0"/>
              <a:t>próbáját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 gyors, exponenciális fejlődés elméletileg 100 GHz-es (vagy annak megfelelő sebességű) személyi számítógépeket és 20 GHz-es mobil eszközöket tenne elérhetővé mindenki számára a </a:t>
            </a:r>
            <a:r>
              <a:rPr lang="hu-HU" dirty="0" smtClean="0"/>
              <a:t>közeljövőben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„A tranzisztorok méretét tekintve egyre jobban megközelítjük az atomi méreteket, ami a további miniatürizálás egyik alapvető korlátja. Még legalább két vagy három generációnyira – ami 10-20 évet jelent – vagyunk attól, hogy ebbe a korlátba ütközzünk, és ennél tovább jelenleg nem is látunk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43011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75197F-EF46-46BF-A495-E08424BFADEA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43012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4301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AF982-7791-4A4D-808E-45684E9A51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Információtudomány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</a:t>
            </a:r>
            <a:r>
              <a:rPr lang="hu-HU" b="1" dirty="0"/>
              <a:t>Információtudomány</a:t>
            </a:r>
            <a:r>
              <a:rPr lang="hu-HU" dirty="0"/>
              <a:t> </a:t>
            </a:r>
            <a:r>
              <a:rPr lang="hu-HU" dirty="0" smtClean="0"/>
              <a:t>nem </a:t>
            </a:r>
            <a:r>
              <a:rPr lang="hu-HU" dirty="0"/>
              <a:t>azonos az információelmélettel (mely a matematikai tudományok egy ága) és az informatikával, bár a kifejezés használata a köznyelvben és szakmai berkekben is eltérő és nem </a:t>
            </a:r>
            <a:r>
              <a:rPr lang="hu-HU" dirty="0" smtClean="0"/>
              <a:t>következetes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Tárgya </a:t>
            </a:r>
            <a:r>
              <a:rPr lang="hu-HU" dirty="0"/>
              <a:t>az emberi tudás változatos megjelenési formáinak gyűjtése, válogatása, tömörítése, gyűjteménnyé szervezése, reprezentációjának elkészítése, tárolása, rendelkezésre bocsátása.</a:t>
            </a:r>
          </a:p>
        </p:txBody>
      </p:sp>
      <p:sp>
        <p:nvSpPr>
          <p:cNvPr id="1638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5DBF34-A870-4FE0-9627-C82500C861B3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16388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1638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1A522A-CE46-434C-8A89-5EF87499E6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Informatika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1340768"/>
            <a:ext cx="7772400" cy="4813300"/>
          </a:xfrm>
        </p:spPr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Az </a:t>
            </a:r>
            <a:r>
              <a:rPr lang="hu-HU" dirty="0"/>
              <a:t>adatok rögzítésével, kezelésével, rendszerezésével, továbbításával </a:t>
            </a:r>
            <a:r>
              <a:rPr lang="hu-HU" dirty="0" smtClean="0"/>
              <a:t>foglalkozik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Ezt </a:t>
            </a:r>
            <a:r>
              <a:rPr lang="hu-HU" dirty="0"/>
              <a:t>a tevékenységét főként számítógépeken végzi: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b="1" i="1" dirty="0"/>
              <a:t>elméleti</a:t>
            </a:r>
            <a:r>
              <a:rPr lang="hu-HU" dirty="0"/>
              <a:t> úton azáltal, hogy módszereket, modelleket, formalizmusokat dolgoz ki a számítógépek készítéséhez és </a:t>
            </a:r>
            <a:r>
              <a:rPr lang="hu-HU" dirty="0" smtClean="0"/>
              <a:t>működtetéséhez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b="1" i="1" dirty="0"/>
              <a:t>mérnöki</a:t>
            </a:r>
            <a:r>
              <a:rPr lang="hu-HU" dirty="0"/>
              <a:t> tevékenységgel úgy, hogy számítógépeket készít, illetve azokhoz elektronikai eszközöket alkot (hardver</a:t>
            </a:r>
            <a:r>
              <a:rPr lang="hu-HU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b="1" i="1" dirty="0"/>
              <a:t>rendszertervezéssel és -készítéssel</a:t>
            </a:r>
            <a:r>
              <a:rPr lang="hu-HU" dirty="0"/>
              <a:t> azáltal, hogy a számítógépek működtető eszközeit hozza létre, illetve azokat működteti (szoftver</a:t>
            </a:r>
            <a:r>
              <a:rPr lang="hu-HU" dirty="0" smtClean="0"/>
              <a:t>)</a:t>
            </a:r>
            <a:endParaRPr lang="hu-HU" dirty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b="1" i="1" dirty="0"/>
              <a:t>alkalmazza</a:t>
            </a:r>
            <a:r>
              <a:rPr lang="hu-HU" dirty="0"/>
              <a:t> a számítógépet azáltal, hogy különböző feladatok elvégzésére alkalmassá teszi, például: orvosi alkalmazások, kereskedelmi rendszerek, CAD, nyilvántartások stb.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informatika az információtudomány, a matematika és az elektronika </a:t>
            </a:r>
            <a:r>
              <a:rPr lang="hu-HU" dirty="0" smtClean="0"/>
              <a:t>elegye</a:t>
            </a:r>
            <a:endParaRPr lang="hu-HU" dirty="0"/>
          </a:p>
        </p:txBody>
      </p:sp>
      <p:sp>
        <p:nvSpPr>
          <p:cNvPr id="17411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64626F-95A6-4573-8D4E-0A00F6C7092B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17412" name="Élőláb hely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17413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B54FD-AB66-489D-B18C-20275B3BE0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Számítógép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smtClean="0"/>
              <a:t>Számítógép:</a:t>
            </a:r>
          </a:p>
          <a:p>
            <a:pPr lvl="1"/>
            <a:r>
              <a:rPr lang="hu-HU" smtClean="0"/>
              <a:t> minden olyan berendezés, amely képes bemenő adatok </a:t>
            </a:r>
            <a:r>
              <a:rPr lang="hu-HU" b="1" smtClean="0"/>
              <a:t>(input)</a:t>
            </a:r>
            <a:r>
              <a:rPr lang="hu-HU" smtClean="0"/>
              <a:t> fogadására</a:t>
            </a:r>
          </a:p>
          <a:p>
            <a:pPr lvl="1"/>
            <a:r>
              <a:rPr lang="hu-HU" smtClean="0"/>
              <a:t>ezeken különféle, előre beprogramozott műveletek </a:t>
            </a:r>
            <a:r>
              <a:rPr lang="hu-HU" b="1" smtClean="0"/>
              <a:t>(programok)</a:t>
            </a:r>
            <a:r>
              <a:rPr lang="hu-HU" smtClean="0"/>
              <a:t> végrehajtására</a:t>
            </a:r>
          </a:p>
          <a:p>
            <a:pPr lvl="1"/>
            <a:r>
              <a:rPr lang="hu-HU" smtClean="0"/>
              <a:t>továbbá az eredményül kapott adatok kijelzésére, kivitelére </a:t>
            </a:r>
            <a:r>
              <a:rPr lang="hu-HU" b="1" smtClean="0"/>
              <a:t>(output)</a:t>
            </a:r>
            <a:r>
              <a:rPr lang="hu-HU" smtClean="0"/>
              <a:t>, amelyek vagy közvetlenül értelmezhetőek a felhasználók részére vagy más berendezések vezérlésére használhatóak</a:t>
            </a:r>
          </a:p>
        </p:txBody>
      </p:sp>
      <p:sp>
        <p:nvSpPr>
          <p:cNvPr id="1843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B961BB-32C4-490B-99D4-4198A6C9F4AE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1843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1843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91893A-FCBB-4847-8B62-216783EFC0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Típusai - </a:t>
            </a: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>Működési elvük szerint</a:t>
            </a:r>
            <a:r>
              <a:rPr lang="hu-HU" b="1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hu-HU" b="1" dirty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smtClean="0"/>
              <a:t>Mechanikus</a:t>
            </a:r>
          </a:p>
          <a:p>
            <a:pPr>
              <a:lnSpc>
                <a:spcPct val="150000"/>
              </a:lnSpc>
            </a:pPr>
            <a:r>
              <a:rPr lang="hu-HU" smtClean="0"/>
              <a:t>Elektronikus</a:t>
            </a:r>
          </a:p>
          <a:p>
            <a:pPr>
              <a:lnSpc>
                <a:spcPct val="150000"/>
              </a:lnSpc>
            </a:pPr>
            <a:r>
              <a:rPr lang="hu-HU" smtClean="0"/>
              <a:t>Optikai</a:t>
            </a:r>
          </a:p>
          <a:p>
            <a:pPr>
              <a:lnSpc>
                <a:spcPct val="150000"/>
              </a:lnSpc>
            </a:pPr>
            <a:r>
              <a:rPr lang="hu-HU" smtClean="0"/>
              <a:t>A jövő számítógépei a szerves számítógépek és a kvantumszámítógépek</a:t>
            </a:r>
          </a:p>
        </p:txBody>
      </p:sp>
      <p:sp>
        <p:nvSpPr>
          <p:cNvPr id="1945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67A065-6F6D-4769-B50E-CD716998E7D5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1946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1946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49922-CC26-4DBA-BD7F-96F4E00D3E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Mechanikus számológépek I.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Az első ismert mechanikus számológép, az abakusz, kb. 5000 </a:t>
            </a:r>
            <a:r>
              <a:rPr lang="hu-HU" dirty="0" smtClean="0"/>
              <a:t>éves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Eszközöket </a:t>
            </a:r>
            <a:r>
              <a:rPr lang="hu-HU" dirty="0"/>
              <a:t>egyébként kb. 300 000 éve használ az emberiség, míg a számfogalmat vélhetően körülbelül 30 000 éve </a:t>
            </a:r>
            <a:r>
              <a:rPr lang="hu-HU" dirty="0" smtClean="0"/>
              <a:t>ismeri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Az </a:t>
            </a:r>
            <a:r>
              <a:rPr lang="hu-HU" dirty="0"/>
              <a:t>abakusz a bonyolultabb számításokhoz nem elegendő, mert túlságosan </a:t>
            </a:r>
            <a:r>
              <a:rPr lang="hu-HU" dirty="0" smtClean="0"/>
              <a:t>lassú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John Napier Murchiston (1550–1617) az úgynevezett Napier-csontok segítségével gépesítette a szorzás </a:t>
            </a:r>
            <a:r>
              <a:rPr lang="hu-HU" dirty="0" smtClean="0"/>
              <a:t>műveletét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/>
              <a:t>Edmund Gunter (1581–1626) – elődei ismereteit felhasználva – 1620-ban logaritmikus számolólécet szerkesztett (</a:t>
            </a:r>
            <a:r>
              <a:rPr lang="hu-HU" dirty="0" smtClean="0"/>
              <a:t>logarléc)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E </a:t>
            </a:r>
            <a:r>
              <a:rPr lang="hu-HU" dirty="0"/>
              <a:t>találmány időtállóságát mi sem bizonyítja jobban, mint az a tény, hogy az 1980-as évek elejéig még középiskolai tananyag volt a logarléc használatának </a:t>
            </a:r>
            <a:r>
              <a:rPr lang="hu-HU" dirty="0" smtClean="0"/>
              <a:t>elsajátítása</a:t>
            </a:r>
            <a:endParaRPr lang="hu-HU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hu-HU" dirty="0"/>
          </a:p>
        </p:txBody>
      </p:sp>
      <p:sp>
        <p:nvSpPr>
          <p:cNvPr id="2048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4D363-89C1-4CE2-BCDC-5C9A7AAD26D1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0484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048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12B409-8A57-4996-8B2F-BB9C3360C2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700213"/>
            <a:ext cx="254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>Mechanikus </a:t>
            </a: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számológépek II.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DE482-2D97-4823-84F5-33877DDFEB1F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1508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150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651B78-817F-415C-85F7-65A2846381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412776"/>
            <a:ext cx="4232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472" y="4509120"/>
            <a:ext cx="40640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960438" y="4653136"/>
            <a:ext cx="214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Corbel" pitchFamily="34" charset="0"/>
              </a:rPr>
              <a:t>Napier-csontok</a:t>
            </a: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4670425" y="5589240"/>
            <a:ext cx="1285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Corbel" pitchFamily="34" charset="0"/>
              </a:rPr>
              <a:t>L</a:t>
            </a:r>
            <a:r>
              <a:rPr lang="hu-HU" sz="2400" smtClean="0">
                <a:latin typeface="Corbel" pitchFamily="34" charset="0"/>
              </a:rPr>
              <a:t>ogarléc</a:t>
            </a:r>
            <a:endParaRPr lang="hu-HU" sz="2400" dirty="0">
              <a:latin typeface="Corbel" pitchFamily="34" charset="0"/>
            </a:endParaRP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6161088" y="3729038"/>
            <a:ext cx="126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latin typeface="Corbel" pitchFamily="34" charset="0"/>
              </a:rPr>
              <a:t>Abakusz</a:t>
            </a:r>
          </a:p>
        </p:txBody>
      </p:sp>
    </p:spTree>
    <p:extLst>
      <p:ext uri="{BB962C8B-B14F-4D97-AF65-F5344CB8AC3E}">
        <p14:creationId xmlns:p14="http://schemas.microsoft.com/office/powerpoint/2010/main" val="34466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>Mechanikus számológépek </a:t>
            </a:r>
            <a:r>
              <a:rPr lang="hu-HU" dirty="0" smtClean="0">
                <a:solidFill>
                  <a:schemeClr val="tx2">
                    <a:satMod val="200000"/>
                  </a:schemeClr>
                </a:solidFill>
              </a:rPr>
              <a:t>III.</a:t>
            </a: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813300"/>
          </a:xfrm>
        </p:spPr>
        <p:txBody>
          <a:bodyPr>
            <a:normAutofit fontScale="5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17. század: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/>
              <a:t>Az első ismert mechanikus számológép megjelenése, megalkotója Wilhelm </a:t>
            </a:r>
            <a:r>
              <a:rPr lang="hu-HU" dirty="0" smtClean="0"/>
              <a:t>Schickard</a:t>
            </a:r>
            <a:endParaRPr lang="hu-HU" dirty="0"/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Az </a:t>
            </a:r>
            <a:r>
              <a:rPr lang="hu-HU" dirty="0"/>
              <a:t>átvitelt egy tízfogú és egy egyfogú fogaskerék segítségével valósítja </a:t>
            </a:r>
            <a:r>
              <a:rPr lang="hu-HU" dirty="0" smtClean="0"/>
              <a:t>meg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E </a:t>
            </a:r>
            <a:r>
              <a:rPr lang="hu-HU" dirty="0"/>
              <a:t>gép mind a négy alapműveletet el tudta </a:t>
            </a:r>
            <a:r>
              <a:rPr lang="hu-HU" dirty="0" smtClean="0"/>
              <a:t>végezni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Blaise </a:t>
            </a:r>
            <a:r>
              <a:rPr lang="hu-HU" dirty="0"/>
              <a:t>Pascal (1623–1662) egy mechanikus összeadó-kivonógépet szerkeszt, amelyben a főszerep szintén a fogaskerekeké </a:t>
            </a:r>
            <a:r>
              <a:rPr lang="hu-HU" dirty="0" smtClean="0"/>
              <a:t>volt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A </a:t>
            </a:r>
            <a:r>
              <a:rPr lang="hu-HU" dirty="0"/>
              <a:t>tízes számrendszerre épül, 8 jegyű számokat tud maximálisan </a:t>
            </a:r>
            <a:r>
              <a:rPr lang="hu-HU" dirty="0" smtClean="0"/>
              <a:t>kezelni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Olyan </a:t>
            </a:r>
            <a:r>
              <a:rPr lang="hu-HU" dirty="0"/>
              <a:t>nagy népszerűségnek örvendett a korban, hogy elkezdték sorozatban </a:t>
            </a:r>
            <a:r>
              <a:rPr lang="hu-HU" dirty="0" smtClean="0"/>
              <a:t>gyártani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 </a:t>
            </a:r>
            <a:r>
              <a:rPr lang="hu-HU" dirty="0"/>
              <a:t>Gottfried Wilhelm Leibniz (1646–1716) tökéletesíti Pascal gépét, így mind a négy alapművelet elvégezhető a </a:t>
            </a:r>
            <a:r>
              <a:rPr lang="hu-HU" dirty="0" smtClean="0"/>
              <a:t>géppel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Leibniz </a:t>
            </a:r>
            <a:r>
              <a:rPr lang="hu-HU" dirty="0"/>
              <a:t>először fogalmazza meg azt az elvet, hogy célszerűbb lenne a kettes számrendszerben dolgozni, de a számok hossza miatt ezt nem tudja </a:t>
            </a:r>
            <a:r>
              <a:rPr lang="hu-HU" dirty="0" smtClean="0"/>
              <a:t>megvalósítani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dirty="0" smtClean="0"/>
              <a:t>19. század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 </a:t>
            </a:r>
            <a:r>
              <a:rPr lang="hu-HU" dirty="0"/>
              <a:t>Charles Xavier Thomas de Colmar (1785–1870) francia matematikus a francia hadseregben való szolgálata közben megépítette az első kereskedelmi forgalomba került, és széles körben elterjedt mechanikus </a:t>
            </a:r>
            <a:r>
              <a:rPr lang="hu-HU" dirty="0" smtClean="0"/>
              <a:t>számológépet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Ez </a:t>
            </a:r>
            <a:r>
              <a:rPr lang="hu-HU" dirty="0"/>
              <a:t>képes volt mind a négy alapművelet </a:t>
            </a:r>
            <a:r>
              <a:rPr lang="hu-HU" dirty="0" smtClean="0"/>
              <a:t>elvégzésére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hu-HU" dirty="0" smtClean="0"/>
              <a:t>Colmar </a:t>
            </a:r>
            <a:r>
              <a:rPr lang="hu-HU" dirty="0"/>
              <a:t>egy automata, programvezérelt gép (számítógép) építésének gondolatát is </a:t>
            </a:r>
            <a:r>
              <a:rPr lang="hu-HU" dirty="0" smtClean="0"/>
              <a:t>felvetette</a:t>
            </a:r>
            <a:endParaRPr lang="hu-HU" dirty="0"/>
          </a:p>
        </p:txBody>
      </p:sp>
      <p:sp>
        <p:nvSpPr>
          <p:cNvPr id="22531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B98375-CE13-4DA0-843A-82B07359C6C3}" type="datetime1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2015.09.09.</a:t>
            </a:fld>
            <a:endParaRPr lang="en-US"/>
          </a:p>
        </p:txBody>
      </p:sp>
      <p:sp>
        <p:nvSpPr>
          <p:cNvPr id="22532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Katona Péter</a:t>
            </a:r>
          </a:p>
        </p:txBody>
      </p:sp>
      <p:sp>
        <p:nvSpPr>
          <p:cNvPr id="2253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1AC398-0574-4570-8021-98AB338686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2105</Words>
  <Application>Microsoft Office PowerPoint</Application>
  <PresentationFormat>Diavetítés a képernyőre (4:3 oldalarány)</PresentationFormat>
  <Paragraphs>295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Imformatika</vt:lpstr>
      <vt:lpstr>Információelmélet</vt:lpstr>
      <vt:lpstr>Információtudomány</vt:lpstr>
      <vt:lpstr>Informatika</vt:lpstr>
      <vt:lpstr>Számítógép</vt:lpstr>
      <vt:lpstr>Típusai - Működési elvük szerint </vt:lpstr>
      <vt:lpstr>Mechanikus számológépek I.</vt:lpstr>
      <vt:lpstr>Mechanikus számológépek II.</vt:lpstr>
      <vt:lpstr>Mechanikus számológépek III.</vt:lpstr>
      <vt:lpstr>Mechanikus számológépek IV.</vt:lpstr>
      <vt:lpstr>Charles Babbage (1792–1871)</vt:lpstr>
      <vt:lpstr>19.század</vt:lpstr>
      <vt:lpstr>PowerPoint bemutató</vt:lpstr>
      <vt:lpstr>Elektromechanikus számítógépek</vt:lpstr>
      <vt:lpstr>Bit</vt:lpstr>
      <vt:lpstr>Byte</vt:lpstr>
      <vt:lpstr>PowerPoint bemutató</vt:lpstr>
      <vt:lpstr>PowerPoint bemutató</vt:lpstr>
      <vt:lpstr>Első generációs számítógépek I.</vt:lpstr>
      <vt:lpstr>Neumann János</vt:lpstr>
      <vt:lpstr>Neumann-elvek</vt:lpstr>
      <vt:lpstr>Első generációs számítógépek II.</vt:lpstr>
      <vt:lpstr>Első generációs számítógépek III.</vt:lpstr>
      <vt:lpstr>PowerPoint bemutató</vt:lpstr>
      <vt:lpstr>Második generációs számítógépek </vt:lpstr>
      <vt:lpstr>Harmadik generációs számítógépek </vt:lpstr>
      <vt:lpstr>Negyedik generációs számítógépek </vt:lpstr>
      <vt:lpstr>Ötödik generáció</vt:lpstr>
      <vt:lpstr>Moore-törvény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12</cp:revision>
  <dcterms:created xsi:type="dcterms:W3CDTF">2015-08-18T11:06:56Z</dcterms:created>
  <dcterms:modified xsi:type="dcterms:W3CDTF">2015-09-09T09:39:08Z</dcterms:modified>
</cp:coreProperties>
</file>