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Biofizika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Gázok</a:t>
            </a:r>
            <a:r>
              <a:rPr lang="en-US" b="1" dirty="0"/>
              <a:t> </a:t>
            </a:r>
            <a:r>
              <a:rPr lang="en-US" b="1" dirty="0" err="1" smtClean="0"/>
              <a:t>felvétele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/>
              <a:t>gázok</a:t>
            </a:r>
            <a:r>
              <a:rPr lang="en-US" dirty="0"/>
              <a:t> </a:t>
            </a:r>
            <a:r>
              <a:rPr lang="en-US" dirty="0" err="1"/>
              <a:t>felvétele</a:t>
            </a:r>
            <a:r>
              <a:rPr lang="en-US" dirty="0"/>
              <a:t> </a:t>
            </a:r>
            <a:r>
              <a:rPr lang="en-US" dirty="0" err="1"/>
              <a:t>függ</a:t>
            </a:r>
            <a:r>
              <a:rPr lang="en-US" dirty="0"/>
              <a:t> a </a:t>
            </a:r>
            <a:r>
              <a:rPr lang="en-US" dirty="0" err="1"/>
              <a:t>parciális</a:t>
            </a:r>
            <a:r>
              <a:rPr lang="en-US" dirty="0"/>
              <a:t> </a:t>
            </a:r>
            <a:r>
              <a:rPr lang="en-US" dirty="0" err="1" smtClean="0"/>
              <a:t>nyomásuktól</a:t>
            </a:r>
            <a:endParaRPr lang="en-US" i="1" dirty="0"/>
          </a:p>
          <a:p>
            <a:r>
              <a:rPr lang="en-US" dirty="0"/>
              <a:t>A </a:t>
            </a:r>
            <a:r>
              <a:rPr lang="en-US" b="1" i="1" dirty="0" err="1"/>
              <a:t>növények</a:t>
            </a:r>
            <a:r>
              <a:rPr lang="en-US" b="1" i="1" dirty="0"/>
              <a:t> </a:t>
            </a:r>
            <a:r>
              <a:rPr lang="en-US" dirty="0" err="1"/>
              <a:t>kettős</a:t>
            </a:r>
            <a:r>
              <a:rPr lang="en-US" dirty="0"/>
              <a:t> </a:t>
            </a:r>
            <a:r>
              <a:rPr lang="en-US" dirty="0" err="1"/>
              <a:t>gázcserét</a:t>
            </a:r>
            <a:r>
              <a:rPr lang="en-US" dirty="0"/>
              <a:t> </a:t>
            </a:r>
            <a:r>
              <a:rPr lang="en-US" dirty="0" err="1" smtClean="0"/>
              <a:t>folytatnak</a:t>
            </a:r>
            <a:endParaRPr lang="en-US" dirty="0" smtClean="0"/>
          </a:p>
          <a:p>
            <a:pPr lvl="1"/>
            <a:r>
              <a:rPr lang="en-US" dirty="0" smtClean="0"/>
              <a:t>CO2 </a:t>
            </a:r>
            <a:r>
              <a:rPr lang="en-US" dirty="0" err="1"/>
              <a:t>asszimiláció</a:t>
            </a:r>
            <a:r>
              <a:rPr lang="en-US" dirty="0"/>
              <a:t> O2 </a:t>
            </a:r>
            <a:r>
              <a:rPr lang="en-US" dirty="0" err="1" smtClean="0"/>
              <a:t>leadással</a:t>
            </a:r>
            <a:endParaRPr lang="en-US" dirty="0"/>
          </a:p>
          <a:p>
            <a:pPr lvl="1"/>
            <a:r>
              <a:rPr lang="en-US" dirty="0" err="1" smtClean="0"/>
              <a:t>légzés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b="1" i="1" dirty="0" err="1"/>
              <a:t>állatok</a:t>
            </a:r>
            <a:r>
              <a:rPr lang="en-US" b="1" i="1" dirty="0"/>
              <a:t> </a:t>
            </a:r>
            <a:r>
              <a:rPr lang="en-US" dirty="0" err="1"/>
              <a:t>háromféle</a:t>
            </a:r>
            <a:r>
              <a:rPr lang="en-US" dirty="0"/>
              <a:t> O2 </a:t>
            </a:r>
            <a:r>
              <a:rPr lang="en-US" dirty="0" err="1"/>
              <a:t>felvétellel</a:t>
            </a:r>
            <a:r>
              <a:rPr lang="en-US" dirty="0"/>
              <a:t> </a:t>
            </a:r>
            <a:r>
              <a:rPr lang="en-US" dirty="0" err="1" smtClean="0"/>
              <a:t>rendelkeznek</a:t>
            </a:r>
            <a:endParaRPr lang="en-US" dirty="0"/>
          </a:p>
          <a:p>
            <a:pPr lvl="1"/>
            <a:r>
              <a:rPr lang="en-US" dirty="0" err="1" smtClean="0"/>
              <a:t>légcso</a:t>
            </a:r>
            <a:r>
              <a:rPr lang="en-US" dirty="0" smtClean="0"/>
              <a:t>̋ </a:t>
            </a:r>
            <a:r>
              <a:rPr lang="en-US" dirty="0"/>
              <a:t>– </a:t>
            </a:r>
            <a:r>
              <a:rPr lang="en-US" dirty="0" smtClean="0"/>
              <a:t>trachea</a:t>
            </a:r>
          </a:p>
          <a:p>
            <a:pPr lvl="1"/>
            <a:r>
              <a:rPr lang="en-US" dirty="0" err="1" smtClean="0"/>
              <a:t>tüdo</a:t>
            </a:r>
            <a:r>
              <a:rPr lang="en-US" dirty="0" smtClean="0"/>
              <a:t>̋</a:t>
            </a:r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opoltyú</a:t>
            </a:r>
            <a:endParaRPr lang="en-US" dirty="0" smtClean="0"/>
          </a:p>
          <a:p>
            <a:r>
              <a:rPr lang="en-US" dirty="0" err="1" smtClean="0"/>
              <a:t>ezekben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folyamatokban</a:t>
            </a:r>
            <a:r>
              <a:rPr lang="en-US" dirty="0"/>
              <a:t> a </a:t>
            </a:r>
            <a:r>
              <a:rPr lang="en-US" dirty="0" err="1"/>
              <a:t>diffúziónak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szerepe</a:t>
            </a:r>
            <a:r>
              <a:rPr lang="en-US" dirty="0"/>
              <a:t> </a:t>
            </a:r>
            <a:r>
              <a:rPr lang="en-US" dirty="0" smtClean="0"/>
              <a:t>van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Folyékony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szilárd</a:t>
            </a:r>
            <a:r>
              <a:rPr lang="en-US" b="1" dirty="0"/>
              <a:t> </a:t>
            </a:r>
            <a:r>
              <a:rPr lang="en-US" b="1" dirty="0" err="1"/>
              <a:t>anyagok</a:t>
            </a:r>
            <a:r>
              <a:rPr lang="en-US" b="1" dirty="0"/>
              <a:t> </a:t>
            </a:r>
            <a:r>
              <a:rPr lang="en-US" b="1" dirty="0" err="1"/>
              <a:t>felvétele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transzportja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Sejtszinten</a:t>
            </a:r>
            <a:r>
              <a:rPr lang="en-US" b="1" i="1" dirty="0" smtClean="0"/>
              <a:t>:</a:t>
            </a:r>
          </a:p>
          <a:p>
            <a:pPr lvl="1"/>
            <a:r>
              <a:rPr lang="en-US" dirty="0" err="1" smtClean="0"/>
              <a:t>endo</a:t>
            </a:r>
            <a:r>
              <a:rPr lang="en-US" dirty="0"/>
              <a:t>-/</a:t>
            </a:r>
            <a:r>
              <a:rPr lang="en-US" dirty="0" err="1"/>
              <a:t>exocitózis</a:t>
            </a:r>
            <a:r>
              <a:rPr lang="en-US" dirty="0"/>
              <a:t> a </a:t>
            </a:r>
            <a:r>
              <a:rPr lang="en-US" dirty="0" err="1"/>
              <a:t>kolloid</a:t>
            </a:r>
            <a:r>
              <a:rPr lang="en-US" dirty="0"/>
              <a:t> </a:t>
            </a:r>
            <a:r>
              <a:rPr lang="en-US" dirty="0" err="1"/>
              <a:t>méretu</a:t>
            </a:r>
            <a:r>
              <a:rPr lang="en-US" dirty="0"/>
              <a:t>̋ </a:t>
            </a:r>
            <a:r>
              <a:rPr lang="en-US" dirty="0" err="1"/>
              <a:t>részecskék</a:t>
            </a:r>
            <a:r>
              <a:rPr lang="en-US" dirty="0"/>
              <a:t> </a:t>
            </a:r>
            <a:r>
              <a:rPr lang="en-US" dirty="0" err="1"/>
              <a:t>felvételére</a:t>
            </a:r>
            <a:r>
              <a:rPr lang="en-US" dirty="0"/>
              <a:t>/</a:t>
            </a:r>
            <a:r>
              <a:rPr lang="en-US" dirty="0" err="1" smtClean="0"/>
              <a:t>leadására</a:t>
            </a:r>
            <a:endParaRPr lang="en-US" dirty="0" smtClean="0"/>
          </a:p>
          <a:p>
            <a:pPr lvl="1"/>
            <a:r>
              <a:rPr lang="en-US" dirty="0" err="1" smtClean="0"/>
              <a:t>szilárd</a:t>
            </a:r>
            <a:r>
              <a:rPr lang="en-US" dirty="0" smtClean="0"/>
              <a:t> </a:t>
            </a:r>
            <a:r>
              <a:rPr lang="en-US" dirty="0" err="1"/>
              <a:t>anyagokra</a:t>
            </a:r>
            <a:r>
              <a:rPr lang="en-US" dirty="0"/>
              <a:t>: </a:t>
            </a:r>
            <a:r>
              <a:rPr lang="en-US" dirty="0" err="1" smtClean="0"/>
              <a:t>fagocitózis</a:t>
            </a:r>
            <a:endParaRPr lang="en-US" dirty="0"/>
          </a:p>
          <a:p>
            <a:pPr lvl="1"/>
            <a:r>
              <a:rPr lang="en-US" dirty="0" err="1" smtClean="0"/>
              <a:t>folyékony</a:t>
            </a:r>
            <a:r>
              <a:rPr lang="en-US" dirty="0" smtClean="0"/>
              <a:t> </a:t>
            </a:r>
            <a:r>
              <a:rPr lang="en-US" dirty="0" err="1"/>
              <a:t>anyagokra</a:t>
            </a:r>
            <a:r>
              <a:rPr lang="en-US" dirty="0"/>
              <a:t>: </a:t>
            </a:r>
            <a:r>
              <a:rPr lang="en-US" dirty="0" err="1" smtClean="0"/>
              <a:t>inocitózis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Folyékony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szilárd</a:t>
            </a:r>
            <a:r>
              <a:rPr lang="en-US" b="1" dirty="0"/>
              <a:t> </a:t>
            </a:r>
            <a:r>
              <a:rPr lang="en-US" b="1" dirty="0" err="1"/>
              <a:t>anyagok</a:t>
            </a:r>
            <a:r>
              <a:rPr lang="en-US" b="1" dirty="0"/>
              <a:t> </a:t>
            </a:r>
            <a:r>
              <a:rPr lang="en-US" b="1" dirty="0" err="1"/>
              <a:t>felvétele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transzportja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b="1" i="1" dirty="0" err="1"/>
              <a:t>növények</a:t>
            </a:r>
            <a:r>
              <a:rPr lang="en-US" b="1" i="1" dirty="0"/>
              <a:t> </a:t>
            </a:r>
            <a:r>
              <a:rPr lang="en-US" dirty="0" err="1"/>
              <a:t>esetén</a:t>
            </a:r>
            <a:r>
              <a:rPr lang="en-US" dirty="0"/>
              <a:t> a </a:t>
            </a:r>
            <a:r>
              <a:rPr lang="en-US" dirty="0" err="1"/>
              <a:t>gyökerek</a:t>
            </a:r>
            <a:r>
              <a:rPr lang="en-US" dirty="0"/>
              <a:t> </a:t>
            </a:r>
            <a:r>
              <a:rPr lang="en-US" dirty="0" err="1"/>
              <a:t>feladata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szelektív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 a </a:t>
            </a:r>
            <a:r>
              <a:rPr lang="en-US" dirty="0" err="1"/>
              <a:t>talajoldatból</a:t>
            </a:r>
            <a:r>
              <a:rPr lang="en-US" dirty="0"/>
              <a:t> </a:t>
            </a:r>
            <a:r>
              <a:rPr lang="en-US" dirty="0" err="1" smtClean="0"/>
              <a:t>tápelemeket</a:t>
            </a:r>
            <a:r>
              <a:rPr lang="en-US" dirty="0" smtClean="0"/>
              <a:t> </a:t>
            </a:r>
            <a:r>
              <a:rPr lang="en-US" dirty="0" err="1"/>
              <a:t>halmozzanak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ionfelvétel</a:t>
            </a:r>
            <a:r>
              <a:rPr lang="en-US" dirty="0"/>
              <a:t> </a:t>
            </a:r>
            <a:r>
              <a:rPr lang="en-US" dirty="0" err="1" smtClean="0"/>
              <a:t>révén</a:t>
            </a:r>
            <a:endParaRPr lang="en-US" dirty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kialakuló</a:t>
            </a:r>
            <a:r>
              <a:rPr lang="en-US" dirty="0"/>
              <a:t> </a:t>
            </a:r>
            <a:r>
              <a:rPr lang="en-US" dirty="0" err="1"/>
              <a:t>vízpotenciál-gradiens</a:t>
            </a:r>
            <a:r>
              <a:rPr lang="en-US" dirty="0"/>
              <a:t> </a:t>
            </a:r>
            <a:r>
              <a:rPr lang="en-US" dirty="0" err="1"/>
              <a:t>okozza</a:t>
            </a:r>
            <a:r>
              <a:rPr lang="en-US" dirty="0"/>
              <a:t> a </a:t>
            </a:r>
            <a:r>
              <a:rPr lang="en-US" dirty="0" err="1"/>
              <a:t>víz</a:t>
            </a:r>
            <a:r>
              <a:rPr lang="en-US" dirty="0"/>
              <a:t> </a:t>
            </a:r>
            <a:r>
              <a:rPr lang="en-US" dirty="0" err="1"/>
              <a:t>passzív</a:t>
            </a:r>
            <a:r>
              <a:rPr lang="en-US" dirty="0"/>
              <a:t> </a:t>
            </a:r>
            <a:r>
              <a:rPr lang="en-US" dirty="0" err="1"/>
              <a:t>beáramlását</a:t>
            </a:r>
            <a:r>
              <a:rPr lang="en-US" dirty="0"/>
              <a:t> –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eredményezi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szállítóelemekben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gyökérnyomást</a:t>
            </a:r>
            <a:r>
              <a:rPr lang="en-US" dirty="0"/>
              <a:t>, </a:t>
            </a:r>
            <a:r>
              <a:rPr lang="en-US" dirty="0" err="1"/>
              <a:t>aminek</a:t>
            </a:r>
            <a:r>
              <a:rPr lang="en-US" dirty="0"/>
              <a:t> </a:t>
            </a:r>
            <a:r>
              <a:rPr lang="en-US" dirty="0" err="1"/>
              <a:t>létrehozója</a:t>
            </a:r>
            <a:r>
              <a:rPr lang="en-US" dirty="0"/>
              <a:t> </a:t>
            </a:r>
            <a:r>
              <a:rPr lang="en-US" dirty="0" err="1"/>
              <a:t>tehát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b="1" dirty="0"/>
              <a:t>ATP </a:t>
            </a:r>
            <a:r>
              <a:rPr lang="en-US" dirty="0" err="1"/>
              <a:t>felhasználásával</a:t>
            </a:r>
            <a:r>
              <a:rPr lang="en-US" dirty="0"/>
              <a:t> </a:t>
            </a:r>
            <a:r>
              <a:rPr lang="en-US" dirty="0" err="1"/>
              <a:t>járó</a:t>
            </a:r>
            <a:r>
              <a:rPr lang="en-US" dirty="0"/>
              <a:t> </a:t>
            </a:r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 smtClean="0"/>
              <a:t>ionfelvétel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gyökérsav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vízben</a:t>
            </a:r>
            <a:r>
              <a:rPr lang="en-US" dirty="0"/>
              <a:t> </a:t>
            </a:r>
            <a:r>
              <a:rPr lang="en-US" dirty="0" err="1"/>
              <a:t>oldhatatlan</a:t>
            </a:r>
            <a:r>
              <a:rPr lang="en-US" dirty="0"/>
              <a:t> </a:t>
            </a:r>
            <a:r>
              <a:rPr lang="en-US" dirty="0" err="1"/>
              <a:t>sókomplexek</a:t>
            </a:r>
            <a:r>
              <a:rPr lang="en-US" dirty="0"/>
              <a:t> </a:t>
            </a:r>
            <a:r>
              <a:rPr lang="en-US" dirty="0" err="1"/>
              <a:t>felvételét</a:t>
            </a:r>
            <a:r>
              <a:rPr lang="en-US" dirty="0"/>
              <a:t> </a:t>
            </a:r>
            <a:r>
              <a:rPr lang="en-US" dirty="0" err="1"/>
              <a:t>segíti</a:t>
            </a:r>
            <a:r>
              <a:rPr lang="en-US" dirty="0"/>
              <a:t> </a:t>
            </a:r>
            <a:r>
              <a:rPr lang="en-US" dirty="0" err="1" smtClean="0"/>
              <a:t>elo</a:t>
            </a:r>
            <a:r>
              <a:rPr lang="en-US" dirty="0" smtClean="0"/>
              <a:t>̋</a:t>
            </a:r>
          </a:p>
          <a:p>
            <a:r>
              <a:rPr lang="en-US" dirty="0" smtClean="0"/>
              <a:t>A </a:t>
            </a:r>
            <a:r>
              <a:rPr lang="en-US" dirty="0" err="1"/>
              <a:t>víz</a:t>
            </a:r>
            <a:r>
              <a:rPr lang="en-US" dirty="0"/>
              <a:t> </a:t>
            </a:r>
            <a:r>
              <a:rPr lang="en-US" dirty="0" err="1"/>
              <a:t>szállítása</a:t>
            </a:r>
            <a:r>
              <a:rPr lang="en-US" dirty="0"/>
              <a:t> a </a:t>
            </a:r>
            <a:r>
              <a:rPr lang="en-US" i="1" dirty="0" err="1" smtClean="0"/>
              <a:t>gyökérnyomás</a:t>
            </a:r>
            <a:r>
              <a:rPr lang="en-US" i="1" dirty="0" smtClean="0"/>
              <a:t> </a:t>
            </a:r>
            <a:r>
              <a:rPr lang="en-US" dirty="0"/>
              <a:t>(a </a:t>
            </a:r>
            <a:r>
              <a:rPr lang="en-US" dirty="0" err="1"/>
              <a:t>gyökérsejtek</a:t>
            </a:r>
            <a:r>
              <a:rPr lang="en-US" dirty="0"/>
              <a:t> </a:t>
            </a:r>
            <a:r>
              <a:rPr lang="en-US" dirty="0" err="1"/>
              <a:t>munkájával</a:t>
            </a:r>
            <a:r>
              <a:rPr lang="en-US" dirty="0"/>
              <a:t> </a:t>
            </a:r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iontranszport</a:t>
            </a:r>
            <a:r>
              <a:rPr lang="en-US" dirty="0"/>
              <a:t>)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i="1" dirty="0" err="1"/>
              <a:t>transzspiráció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levélfelületek</a:t>
            </a:r>
            <a:r>
              <a:rPr lang="en-US" dirty="0"/>
              <a:t> </a:t>
            </a:r>
            <a:r>
              <a:rPr lang="en-US" dirty="0" err="1"/>
              <a:t>párologtatása</a:t>
            </a:r>
            <a:r>
              <a:rPr lang="en-US" dirty="0"/>
              <a:t>) </a:t>
            </a:r>
            <a:r>
              <a:rPr lang="en-US" dirty="0" err="1"/>
              <a:t>okozta</a:t>
            </a:r>
            <a:r>
              <a:rPr lang="en-US" dirty="0"/>
              <a:t> </a:t>
            </a:r>
            <a:r>
              <a:rPr lang="en-US" dirty="0" err="1"/>
              <a:t>szívóhatással</a:t>
            </a:r>
            <a:r>
              <a:rPr lang="en-US" dirty="0"/>
              <a:t> </a:t>
            </a:r>
            <a:r>
              <a:rPr lang="en-US" dirty="0" err="1" smtClean="0"/>
              <a:t>történik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ionfelhalmozódás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vízvesztés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töményedo</a:t>
            </a:r>
            <a:r>
              <a:rPr lang="en-US" dirty="0"/>
              <a:t>̋ </a:t>
            </a:r>
            <a:r>
              <a:rPr lang="en-US" dirty="0" err="1"/>
              <a:t>levélsejtek</a:t>
            </a:r>
            <a:r>
              <a:rPr lang="en-US" dirty="0"/>
              <a:t> </a:t>
            </a:r>
            <a:r>
              <a:rPr lang="en-US" dirty="0" err="1"/>
              <a:t>ozmózissal</a:t>
            </a:r>
            <a:r>
              <a:rPr lang="en-US" dirty="0"/>
              <a:t> </a:t>
            </a:r>
            <a:r>
              <a:rPr lang="en-US" dirty="0" err="1"/>
              <a:t>vizet</a:t>
            </a:r>
            <a:r>
              <a:rPr lang="en-US" dirty="0"/>
              <a:t> </a:t>
            </a:r>
            <a:r>
              <a:rPr lang="en-US" dirty="0" err="1"/>
              <a:t>vonnak</a:t>
            </a:r>
            <a:r>
              <a:rPr lang="en-US" dirty="0"/>
              <a:t> el </a:t>
            </a:r>
            <a:r>
              <a:rPr lang="en-US" dirty="0" err="1"/>
              <a:t>szomszédjaiktól</a:t>
            </a:r>
            <a:r>
              <a:rPr lang="en-US" dirty="0"/>
              <a:t>, </a:t>
            </a:r>
            <a:r>
              <a:rPr lang="en-US" dirty="0" err="1"/>
              <a:t>végeredményben</a:t>
            </a:r>
            <a:r>
              <a:rPr lang="en-US" dirty="0"/>
              <a:t> a </a:t>
            </a:r>
            <a:r>
              <a:rPr lang="en-US" dirty="0" err="1"/>
              <a:t>folyamat</a:t>
            </a:r>
            <a:r>
              <a:rPr lang="en-US" dirty="0"/>
              <a:t> </a:t>
            </a:r>
            <a:r>
              <a:rPr lang="en-US" dirty="0" err="1"/>
              <a:t>egészen</a:t>
            </a:r>
            <a:r>
              <a:rPr lang="en-US" dirty="0"/>
              <a:t> a </a:t>
            </a:r>
            <a:r>
              <a:rPr lang="en-US" dirty="0" err="1"/>
              <a:t>gyökérsejtekig</a:t>
            </a:r>
            <a:r>
              <a:rPr lang="en-US" dirty="0"/>
              <a:t> </a:t>
            </a:r>
            <a:r>
              <a:rPr lang="en-US" dirty="0" err="1"/>
              <a:t>lehúzódik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Folyékony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szilárd</a:t>
            </a:r>
            <a:r>
              <a:rPr lang="en-US" b="1" dirty="0"/>
              <a:t> </a:t>
            </a:r>
            <a:r>
              <a:rPr lang="en-US" b="1" dirty="0" err="1"/>
              <a:t>anyagok</a:t>
            </a:r>
            <a:r>
              <a:rPr lang="en-US" b="1" dirty="0"/>
              <a:t> </a:t>
            </a:r>
            <a:r>
              <a:rPr lang="en-US" b="1" dirty="0" err="1"/>
              <a:t>felvétele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transzportja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b="1" i="1" dirty="0" err="1"/>
              <a:t>állatok</a:t>
            </a:r>
            <a:r>
              <a:rPr lang="en-US" b="1" i="1" dirty="0"/>
              <a:t> </a:t>
            </a:r>
            <a:r>
              <a:rPr lang="en-US" dirty="0" err="1"/>
              <a:t>vízfelvétele</a:t>
            </a:r>
            <a:r>
              <a:rPr lang="en-US" dirty="0"/>
              <a:t> </a:t>
            </a:r>
            <a:r>
              <a:rPr lang="en-US" dirty="0" err="1"/>
              <a:t>különbözo</a:t>
            </a:r>
            <a:r>
              <a:rPr lang="en-US" dirty="0"/>
              <a:t>̋ </a:t>
            </a:r>
            <a:r>
              <a:rPr lang="en-US" dirty="0" err="1"/>
              <a:t>mechanizmusokkal</a:t>
            </a:r>
            <a:r>
              <a:rPr lang="en-US" dirty="0"/>
              <a:t> </a:t>
            </a:r>
            <a:r>
              <a:rPr lang="en-US" dirty="0" err="1" smtClean="0"/>
              <a:t>történik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szilárd</a:t>
            </a:r>
            <a:r>
              <a:rPr lang="en-US" dirty="0"/>
              <a:t> </a:t>
            </a:r>
            <a:r>
              <a:rPr lang="en-US" dirty="0" err="1"/>
              <a:t>anyag</a:t>
            </a:r>
            <a:r>
              <a:rPr lang="en-US" dirty="0"/>
              <a:t> </a:t>
            </a:r>
            <a:r>
              <a:rPr lang="en-US" dirty="0" err="1" smtClean="0"/>
              <a:t>felvételére</a:t>
            </a:r>
            <a:r>
              <a:rPr lang="en-US" dirty="0" smtClean="0"/>
              <a:t> </a:t>
            </a:r>
            <a:r>
              <a:rPr lang="en-US" dirty="0" err="1"/>
              <a:t>szolgál</a:t>
            </a:r>
            <a:r>
              <a:rPr lang="en-US" dirty="0"/>
              <a:t> a </a:t>
            </a:r>
            <a:r>
              <a:rPr lang="en-US" dirty="0" err="1"/>
              <a:t>felület</a:t>
            </a:r>
            <a:r>
              <a:rPr lang="en-US" dirty="0"/>
              <a:t> </a:t>
            </a:r>
            <a:r>
              <a:rPr lang="en-US" dirty="0" err="1"/>
              <a:t>növelése</a:t>
            </a:r>
            <a:r>
              <a:rPr lang="en-US" dirty="0"/>
              <a:t> </a:t>
            </a:r>
            <a:r>
              <a:rPr lang="en-US" dirty="0" err="1"/>
              <a:t>rágással</a:t>
            </a:r>
            <a:r>
              <a:rPr lang="en-US" dirty="0"/>
              <a:t> (100...1000×)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enzimatikus</a:t>
            </a:r>
            <a:r>
              <a:rPr lang="en-US" dirty="0"/>
              <a:t> </a:t>
            </a:r>
            <a:r>
              <a:rPr lang="en-US" dirty="0" err="1" smtClean="0"/>
              <a:t>lebontás</a:t>
            </a:r>
            <a:endParaRPr lang="en-US" dirty="0" smtClean="0"/>
          </a:p>
          <a:p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pontosan</a:t>
            </a:r>
            <a:r>
              <a:rPr lang="en-US" dirty="0" smtClean="0"/>
              <a:t> </a:t>
            </a:r>
            <a:r>
              <a:rPr lang="en-US" dirty="0" err="1"/>
              <a:t>ugyanaz</a:t>
            </a:r>
            <a:r>
              <a:rPr lang="en-US" dirty="0"/>
              <a:t>, mint a </a:t>
            </a:r>
            <a:r>
              <a:rPr lang="en-US" dirty="0" err="1"/>
              <a:t>gyökérsav</a:t>
            </a:r>
            <a:r>
              <a:rPr lang="en-US" dirty="0"/>
              <a:t> </a:t>
            </a:r>
            <a:r>
              <a:rPr lang="en-US" dirty="0" err="1"/>
              <a:t>munkája</a:t>
            </a:r>
            <a:r>
              <a:rPr lang="en-US" dirty="0"/>
              <a:t>: a </a:t>
            </a:r>
            <a:r>
              <a:rPr lang="en-US" dirty="0" err="1"/>
              <a:t>szilárd</a:t>
            </a:r>
            <a:r>
              <a:rPr lang="en-US" dirty="0"/>
              <a:t> </a:t>
            </a:r>
            <a:r>
              <a:rPr lang="en-US" dirty="0" err="1"/>
              <a:t>anyagokat</a:t>
            </a:r>
            <a:r>
              <a:rPr lang="en-US" dirty="0"/>
              <a:t> </a:t>
            </a:r>
            <a:r>
              <a:rPr lang="en-US" dirty="0" err="1"/>
              <a:t>oldhatóvá</a:t>
            </a:r>
            <a:r>
              <a:rPr lang="en-US" dirty="0"/>
              <a:t> </a:t>
            </a:r>
            <a:r>
              <a:rPr lang="en-US" dirty="0" err="1"/>
              <a:t>teszi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mint </a:t>
            </a:r>
            <a:r>
              <a:rPr lang="en-US" dirty="0" err="1"/>
              <a:t>oldatot</a:t>
            </a:r>
            <a:r>
              <a:rPr lang="en-US" dirty="0"/>
              <a:t> </a:t>
            </a:r>
            <a:r>
              <a:rPr lang="en-US" dirty="0" err="1"/>
              <a:t>veszi</a:t>
            </a:r>
            <a:r>
              <a:rPr lang="en-US" dirty="0"/>
              <a:t> </a:t>
            </a:r>
            <a:r>
              <a:rPr lang="en-US" dirty="0" err="1" smtClean="0"/>
              <a:t>fel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i="1" dirty="0" err="1"/>
              <a:t>szállítómechanizmus</a:t>
            </a:r>
            <a:r>
              <a:rPr lang="en-US" b="1" i="1" dirty="0"/>
              <a:t>:</a:t>
            </a:r>
          </a:p>
          <a:p>
            <a:pPr lvl="1"/>
            <a:r>
              <a:rPr lang="en-US" dirty="0" err="1" smtClean="0"/>
              <a:t>egysejtűeknél</a:t>
            </a:r>
            <a:r>
              <a:rPr lang="en-US" dirty="0" smtClean="0"/>
              <a:t> </a:t>
            </a:r>
            <a:r>
              <a:rPr lang="en-US" dirty="0" err="1"/>
              <a:t>kizárólag</a:t>
            </a:r>
            <a:r>
              <a:rPr lang="en-US" dirty="0"/>
              <a:t> </a:t>
            </a:r>
            <a:r>
              <a:rPr lang="en-US" dirty="0" err="1" smtClean="0"/>
              <a:t>diffúzió</a:t>
            </a:r>
            <a:endParaRPr lang="en-US" dirty="0"/>
          </a:p>
          <a:p>
            <a:pPr lvl="1"/>
            <a:r>
              <a:rPr lang="en-US" dirty="0" err="1" smtClean="0"/>
              <a:t>magasabbrendűeknél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</a:t>
            </a:r>
            <a:r>
              <a:rPr lang="en-US" dirty="0" err="1"/>
              <a:t>nyitott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 err="1"/>
              <a:t>zárt</a:t>
            </a:r>
            <a:r>
              <a:rPr lang="en-US" dirty="0"/>
              <a:t> </a:t>
            </a:r>
            <a:r>
              <a:rPr lang="en-US" dirty="0" err="1"/>
              <a:t>rendszerben</a:t>
            </a:r>
            <a:r>
              <a:rPr lang="en-US" dirty="0"/>
              <a:t> </a:t>
            </a:r>
            <a:r>
              <a:rPr lang="en-US" dirty="0" err="1"/>
              <a:t>keringo</a:t>
            </a:r>
            <a:r>
              <a:rPr lang="en-US" dirty="0"/>
              <a:t>̋, </a:t>
            </a:r>
            <a:r>
              <a:rPr lang="en-US" dirty="0" err="1"/>
              <a:t>speciális</a:t>
            </a:r>
            <a:r>
              <a:rPr lang="en-US" dirty="0"/>
              <a:t> </a:t>
            </a:r>
            <a:r>
              <a:rPr lang="en-US" dirty="0" err="1" smtClean="0"/>
              <a:t>összetételu</a:t>
            </a:r>
            <a:r>
              <a:rPr lang="en-US" dirty="0" smtClean="0"/>
              <a:t>̋ </a:t>
            </a:r>
            <a:r>
              <a:rPr lang="en-US" dirty="0" err="1"/>
              <a:t>folyadék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err="1"/>
              <a:t>vérnyirok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: </a:t>
            </a:r>
            <a:r>
              <a:rPr lang="en-US" dirty="0" err="1"/>
              <a:t>vér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err="1"/>
              <a:t>biológiai</a:t>
            </a:r>
            <a:r>
              <a:rPr lang="en-US" b="1" dirty="0"/>
              <a:t> </a:t>
            </a:r>
            <a:r>
              <a:rPr lang="en-US" b="1" dirty="0" err="1"/>
              <a:t>membrán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kovalens</a:t>
            </a:r>
            <a:r>
              <a:rPr lang="en-US" dirty="0"/>
              <a:t> </a:t>
            </a:r>
            <a:r>
              <a:rPr lang="en-US" dirty="0" err="1"/>
              <a:t>kötésekkel</a:t>
            </a:r>
            <a:r>
              <a:rPr lang="en-US" dirty="0"/>
              <a:t> </a:t>
            </a:r>
            <a:r>
              <a:rPr lang="en-US" dirty="0" err="1"/>
              <a:t>összetartott</a:t>
            </a:r>
            <a:r>
              <a:rPr lang="en-US" dirty="0"/>
              <a:t> </a:t>
            </a:r>
            <a:r>
              <a:rPr lang="en-US" dirty="0" err="1"/>
              <a:t>foszfolipidekből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fehérjékből</a:t>
            </a:r>
            <a:r>
              <a:rPr lang="en-US" dirty="0"/>
              <a:t> </a:t>
            </a:r>
            <a:r>
              <a:rPr lang="en-US" dirty="0" err="1"/>
              <a:t>felépülo</a:t>
            </a:r>
            <a:r>
              <a:rPr lang="en-US" dirty="0"/>
              <a:t>̋ </a:t>
            </a:r>
            <a:r>
              <a:rPr lang="en-US" dirty="0" err="1" smtClean="0"/>
              <a:t>struktúra</a:t>
            </a:r>
            <a:endParaRPr lang="en-US" dirty="0"/>
          </a:p>
          <a:p>
            <a:r>
              <a:rPr lang="en-US" dirty="0" err="1" smtClean="0"/>
              <a:t>szárazanyag</a:t>
            </a:r>
            <a:r>
              <a:rPr lang="en-US" dirty="0" err="1"/>
              <a:t>-tartalma</a:t>
            </a:r>
            <a:r>
              <a:rPr lang="en-US" dirty="0"/>
              <a:t>: 40-60% lipid, 30-50% </a:t>
            </a:r>
            <a:r>
              <a:rPr lang="en-US" dirty="0" err="1"/>
              <a:t>fehérje</a:t>
            </a:r>
            <a:r>
              <a:rPr lang="en-US" dirty="0"/>
              <a:t>, 10% </a:t>
            </a:r>
            <a:r>
              <a:rPr lang="en-US" dirty="0" err="1" smtClean="0"/>
              <a:t>szénhidrát</a:t>
            </a: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lipid </a:t>
            </a:r>
            <a:r>
              <a:rPr lang="en-US" b="1" dirty="0" err="1"/>
              <a:t>kettősréteg</a:t>
            </a:r>
            <a:r>
              <a:rPr lang="en-US" b="1" dirty="0"/>
              <a:t> </a:t>
            </a:r>
            <a:r>
              <a:rPr lang="en-US" dirty="0"/>
              <a:t>5-8 nm </a:t>
            </a:r>
            <a:r>
              <a:rPr lang="en-US" dirty="0" err="1" smtClean="0"/>
              <a:t>vastag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err="1"/>
              <a:t>biológiai</a:t>
            </a:r>
            <a:r>
              <a:rPr lang="en-US" b="1" dirty="0"/>
              <a:t> </a:t>
            </a:r>
            <a:r>
              <a:rPr lang="en-US" b="1" dirty="0" err="1"/>
              <a:t>membrán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sejtmembrán</a:t>
            </a:r>
            <a:r>
              <a:rPr lang="en-US" dirty="0"/>
              <a:t> </a:t>
            </a:r>
            <a:r>
              <a:rPr lang="en-US" dirty="0" err="1"/>
              <a:t>aszimmetrikus</a:t>
            </a:r>
            <a:r>
              <a:rPr lang="en-US" dirty="0"/>
              <a:t>: a </a:t>
            </a:r>
            <a:r>
              <a:rPr lang="en-US" dirty="0" err="1"/>
              <a:t>negatív</a:t>
            </a:r>
            <a:r>
              <a:rPr lang="en-US" dirty="0"/>
              <a:t> </a:t>
            </a:r>
            <a:r>
              <a:rPr lang="en-US" dirty="0" err="1"/>
              <a:t>töltésu</a:t>
            </a:r>
            <a:r>
              <a:rPr lang="en-US" dirty="0"/>
              <a:t>̋ </a:t>
            </a:r>
            <a:r>
              <a:rPr lang="en-US" dirty="0" err="1"/>
              <a:t>foszfolipidek</a:t>
            </a:r>
            <a:r>
              <a:rPr lang="en-US" dirty="0"/>
              <a:t> </a:t>
            </a:r>
            <a:r>
              <a:rPr lang="en-US" dirty="0" err="1"/>
              <a:t>mindig</a:t>
            </a:r>
            <a:r>
              <a:rPr lang="en-US" dirty="0"/>
              <a:t> a </a:t>
            </a:r>
            <a:r>
              <a:rPr lang="en-US" dirty="0" err="1"/>
              <a:t>citoplazma</a:t>
            </a:r>
            <a:r>
              <a:rPr lang="en-US" dirty="0"/>
              <a:t> </a:t>
            </a:r>
            <a:r>
              <a:rPr lang="en-US" dirty="0" err="1"/>
              <a:t>oldalon</a:t>
            </a:r>
            <a:r>
              <a:rPr lang="en-US" dirty="0"/>
              <a:t> </a:t>
            </a:r>
            <a:r>
              <a:rPr lang="en-US" dirty="0" err="1"/>
              <a:t>helyezkednek</a:t>
            </a:r>
            <a:r>
              <a:rPr lang="en-US" dirty="0"/>
              <a:t> </a:t>
            </a:r>
            <a:r>
              <a:rPr lang="en-US" dirty="0" smtClean="0"/>
              <a:t>el</a:t>
            </a:r>
          </a:p>
          <a:p>
            <a:r>
              <a:rPr lang="en-US" dirty="0" smtClean="0"/>
              <a:t>A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aszimmetriáját</a:t>
            </a:r>
            <a:r>
              <a:rPr lang="en-US" dirty="0"/>
              <a:t> a </a:t>
            </a:r>
            <a:r>
              <a:rPr lang="en-US" dirty="0" err="1"/>
              <a:t>szacharid-tartalmú</a:t>
            </a:r>
            <a:r>
              <a:rPr lang="en-US" dirty="0"/>
              <a:t> </a:t>
            </a:r>
            <a:r>
              <a:rPr lang="en-US" dirty="0" err="1"/>
              <a:t>lipidek</a:t>
            </a:r>
            <a:r>
              <a:rPr lang="en-US" dirty="0"/>
              <a:t> </a:t>
            </a:r>
            <a:r>
              <a:rPr lang="en-US" dirty="0" err="1"/>
              <a:t>mutatják</a:t>
            </a:r>
            <a:r>
              <a:rPr lang="en-US" dirty="0"/>
              <a:t> a </a:t>
            </a:r>
            <a:r>
              <a:rPr lang="en-US" dirty="0" err="1"/>
              <a:t>legjellegzetesebben</a:t>
            </a:r>
            <a:r>
              <a:rPr lang="en-US" dirty="0"/>
              <a:t>: </a:t>
            </a:r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kizáró</a:t>
            </a:r>
            <a:r>
              <a:rPr lang="en-US" dirty="0"/>
              <a:t>- lag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extracelluláris</a:t>
            </a:r>
            <a:r>
              <a:rPr lang="en-US" dirty="0"/>
              <a:t> </a:t>
            </a:r>
            <a:r>
              <a:rPr lang="en-US" dirty="0" err="1"/>
              <a:t>oldalon</a:t>
            </a:r>
            <a:r>
              <a:rPr lang="en-US" dirty="0"/>
              <a:t> </a:t>
            </a:r>
            <a:r>
              <a:rPr lang="en-US" dirty="0" err="1"/>
              <a:t>helyezkednek</a:t>
            </a:r>
            <a:r>
              <a:rPr lang="en-US" dirty="0"/>
              <a:t> el, </a:t>
            </a:r>
            <a:r>
              <a:rPr lang="en-US" dirty="0" err="1"/>
              <a:t>cukorrészük</a:t>
            </a:r>
            <a:r>
              <a:rPr lang="en-US" dirty="0"/>
              <a:t> </a:t>
            </a:r>
            <a:r>
              <a:rPr lang="en-US" dirty="0" err="1"/>
              <a:t>mindig</a:t>
            </a:r>
            <a:r>
              <a:rPr lang="en-US" dirty="0"/>
              <a:t> a </a:t>
            </a:r>
            <a:r>
              <a:rPr lang="en-US" dirty="0" err="1"/>
              <a:t>sejtfelszínen</a:t>
            </a:r>
            <a:r>
              <a:rPr lang="en-US" dirty="0"/>
              <a:t> </a:t>
            </a:r>
            <a:r>
              <a:rPr lang="en-US" dirty="0" err="1" smtClean="0"/>
              <a:t>található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err="1"/>
              <a:t>biológiai</a:t>
            </a:r>
            <a:r>
              <a:rPr lang="en-US" b="1" dirty="0"/>
              <a:t> </a:t>
            </a:r>
            <a:r>
              <a:rPr lang="en-US" b="1" dirty="0" err="1"/>
              <a:t>membrán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lipid-</a:t>
            </a:r>
            <a:r>
              <a:rPr lang="en-US" dirty="0" err="1"/>
              <a:t>oldalláncok</a:t>
            </a:r>
            <a:r>
              <a:rPr lang="en-US" dirty="0"/>
              <a:t> </a:t>
            </a:r>
            <a:r>
              <a:rPr lang="en-US" dirty="0" err="1"/>
              <a:t>közötti</a:t>
            </a:r>
            <a:r>
              <a:rPr lang="en-US" dirty="0"/>
              <a:t> </a:t>
            </a:r>
            <a:r>
              <a:rPr lang="en-US" dirty="0" err="1"/>
              <a:t>kölcsönhatások</a:t>
            </a:r>
            <a:r>
              <a:rPr lang="en-US" dirty="0"/>
              <a:t> </a:t>
            </a:r>
            <a:r>
              <a:rPr lang="en-US" dirty="0" err="1"/>
              <a:t>erőssége</a:t>
            </a:r>
            <a:r>
              <a:rPr lang="en-US" dirty="0"/>
              <a:t> a </a:t>
            </a:r>
            <a:r>
              <a:rPr lang="en-US" dirty="0" err="1"/>
              <a:t>lipidösszetételtől</a:t>
            </a:r>
            <a:r>
              <a:rPr lang="en-US" dirty="0"/>
              <a:t> </a:t>
            </a:r>
            <a:r>
              <a:rPr lang="en-US" dirty="0" err="1" smtClean="0"/>
              <a:t>függ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karakterisztikus</a:t>
            </a:r>
            <a:r>
              <a:rPr lang="en-US" dirty="0" smtClean="0"/>
              <a:t> </a:t>
            </a:r>
            <a:r>
              <a:rPr lang="en-US" dirty="0"/>
              <a:t>„</a:t>
            </a:r>
            <a:r>
              <a:rPr lang="en-US" dirty="0" err="1"/>
              <a:t>fázisátalakulási</a:t>
            </a:r>
            <a:r>
              <a:rPr lang="en-US" dirty="0"/>
              <a:t>” </a:t>
            </a:r>
            <a:r>
              <a:rPr lang="en-US" dirty="0" err="1"/>
              <a:t>hőmérséklet</a:t>
            </a:r>
            <a:r>
              <a:rPr lang="en-US" dirty="0"/>
              <a:t> </a:t>
            </a:r>
            <a:r>
              <a:rPr lang="en-US" dirty="0" err="1"/>
              <a:t>alatt</a:t>
            </a:r>
            <a:r>
              <a:rPr lang="en-US" dirty="0"/>
              <a:t> a </a:t>
            </a:r>
            <a:r>
              <a:rPr lang="en-US" dirty="0" err="1"/>
              <a:t>rendezettség</a:t>
            </a:r>
            <a:r>
              <a:rPr lang="en-US" dirty="0"/>
              <a:t> nő (</a:t>
            </a:r>
            <a:r>
              <a:rPr lang="en-US" dirty="0" err="1"/>
              <a:t>merev</a:t>
            </a:r>
            <a:r>
              <a:rPr lang="en-US" dirty="0"/>
              <a:t>, </a:t>
            </a:r>
            <a:r>
              <a:rPr lang="en-US" dirty="0" err="1"/>
              <a:t>gélszeru</a:t>
            </a:r>
            <a:r>
              <a:rPr lang="en-US" dirty="0"/>
              <a:t>̋), </a:t>
            </a:r>
            <a:r>
              <a:rPr lang="en-US" dirty="0" err="1"/>
              <a:t>felette</a:t>
            </a:r>
            <a:r>
              <a:rPr lang="en-US" dirty="0"/>
              <a:t> (</a:t>
            </a:r>
            <a:r>
              <a:rPr lang="en-US" dirty="0" err="1"/>
              <a:t>fiziológiás</a:t>
            </a:r>
            <a:r>
              <a:rPr lang="en-US" dirty="0"/>
              <a:t> </a:t>
            </a:r>
            <a:r>
              <a:rPr lang="en-US" dirty="0" err="1"/>
              <a:t>hőmérsékleten</a:t>
            </a:r>
            <a:r>
              <a:rPr lang="en-US" dirty="0"/>
              <a:t>) a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mobilis</a:t>
            </a:r>
            <a:r>
              <a:rPr lang="en-US" dirty="0"/>
              <a:t> (</a:t>
            </a:r>
            <a:r>
              <a:rPr lang="en-US" dirty="0" err="1"/>
              <a:t>folyékony</a:t>
            </a:r>
            <a:r>
              <a:rPr lang="en-US" dirty="0"/>
              <a:t>, fluid) </a:t>
            </a:r>
            <a:r>
              <a:rPr lang="en-US" dirty="0" err="1" smtClean="0"/>
              <a:t>fázisú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err="1"/>
              <a:t>biológiai</a:t>
            </a:r>
            <a:r>
              <a:rPr lang="en-US" b="1" dirty="0"/>
              <a:t> </a:t>
            </a:r>
            <a:r>
              <a:rPr lang="en-US" b="1" dirty="0" err="1"/>
              <a:t>membrán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dirty="0" err="1"/>
              <a:t>membránfehérjék</a:t>
            </a:r>
            <a:r>
              <a:rPr lang="en-US" b="1" dirty="0"/>
              <a:t> </a:t>
            </a:r>
            <a:r>
              <a:rPr lang="en-US" dirty="0" err="1"/>
              <a:t>adják</a:t>
            </a:r>
            <a:r>
              <a:rPr lang="en-US" dirty="0"/>
              <a:t> a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 smtClean="0"/>
              <a:t>funkciókat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jelátvitel</a:t>
            </a:r>
            <a:endParaRPr lang="en-US" dirty="0" smtClean="0"/>
          </a:p>
          <a:p>
            <a:pPr lvl="1"/>
            <a:r>
              <a:rPr lang="en-US" dirty="0" err="1" smtClean="0"/>
              <a:t>transzport</a:t>
            </a:r>
            <a:endParaRPr lang="en-US" dirty="0" smtClean="0"/>
          </a:p>
          <a:p>
            <a:pPr lvl="1"/>
            <a:r>
              <a:rPr lang="en-US" dirty="0" err="1" smtClean="0"/>
              <a:t>membránhoz</a:t>
            </a:r>
            <a:r>
              <a:rPr lang="en-US" dirty="0" smtClean="0"/>
              <a:t> </a:t>
            </a:r>
            <a:r>
              <a:rPr lang="en-US" dirty="0" err="1"/>
              <a:t>kötött</a:t>
            </a:r>
            <a:r>
              <a:rPr lang="en-US" dirty="0"/>
              <a:t> </a:t>
            </a:r>
            <a:r>
              <a:rPr lang="en-US" dirty="0" err="1" smtClean="0"/>
              <a:t>enzimek</a:t>
            </a:r>
            <a:endParaRPr lang="en-US" dirty="0" smtClean="0"/>
          </a:p>
          <a:p>
            <a:r>
              <a:rPr lang="en-US" dirty="0" err="1" smtClean="0"/>
              <a:t>Átlagosan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fehérjetartalma</a:t>
            </a:r>
            <a:r>
              <a:rPr lang="en-US" dirty="0"/>
              <a:t> ~50 </a:t>
            </a:r>
            <a:r>
              <a:rPr lang="en-US" dirty="0" err="1"/>
              <a:t>tömeg</a:t>
            </a:r>
            <a:r>
              <a:rPr lang="en-US" dirty="0"/>
              <a:t>%, de pl. a </a:t>
            </a:r>
            <a:r>
              <a:rPr lang="en-US" dirty="0" err="1"/>
              <a:t>mitokondrium</a:t>
            </a:r>
            <a:r>
              <a:rPr lang="en-US" dirty="0"/>
              <a:t> </a:t>
            </a:r>
            <a:r>
              <a:rPr lang="en-US" dirty="0" err="1"/>
              <a:t>belso</a:t>
            </a:r>
            <a:r>
              <a:rPr lang="en-US" dirty="0"/>
              <a:t>̋ </a:t>
            </a:r>
            <a:r>
              <a:rPr lang="en-US" dirty="0" err="1" smtClean="0"/>
              <a:t>membránjában</a:t>
            </a:r>
            <a:r>
              <a:rPr lang="en-US" dirty="0" smtClean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arány</a:t>
            </a:r>
            <a:r>
              <a:rPr lang="en-US" dirty="0"/>
              <a:t> &gt;70%, </a:t>
            </a:r>
            <a:r>
              <a:rPr lang="en-US" dirty="0" err="1"/>
              <a:t>míg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idegsejt</a:t>
            </a:r>
            <a:r>
              <a:rPr lang="en-US" dirty="0"/>
              <a:t> </a:t>
            </a:r>
            <a:r>
              <a:rPr lang="en-US" dirty="0" err="1"/>
              <a:t>myelines</a:t>
            </a:r>
            <a:r>
              <a:rPr lang="en-US" dirty="0"/>
              <a:t> </a:t>
            </a:r>
            <a:r>
              <a:rPr lang="en-US" dirty="0" err="1"/>
              <a:t>membránjában</a:t>
            </a:r>
            <a:r>
              <a:rPr lang="en-US" dirty="0"/>
              <a:t> a </a:t>
            </a:r>
            <a:r>
              <a:rPr lang="en-US" dirty="0" err="1"/>
              <a:t>fehérjetartalom</a:t>
            </a:r>
            <a:r>
              <a:rPr lang="en-US" dirty="0"/>
              <a:t> &lt;20</a:t>
            </a:r>
            <a:r>
              <a:rPr lang="en-US" dirty="0" smtClean="0"/>
              <a:t>%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/>
              <a:t>membrán-lipidekhez</a:t>
            </a:r>
            <a:r>
              <a:rPr lang="en-US" dirty="0"/>
              <a:t> </a:t>
            </a:r>
            <a:r>
              <a:rPr lang="en-US" dirty="0" err="1"/>
              <a:t>hasonlóan</a:t>
            </a:r>
            <a:r>
              <a:rPr lang="en-US" dirty="0"/>
              <a:t> a </a:t>
            </a:r>
            <a:r>
              <a:rPr lang="en-US" dirty="0" err="1"/>
              <a:t>proteineknek</a:t>
            </a:r>
            <a:r>
              <a:rPr lang="en-US" dirty="0"/>
              <a:t> is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oligoszacharid</a:t>
            </a:r>
            <a:r>
              <a:rPr lang="en-US" dirty="0"/>
              <a:t> </a:t>
            </a:r>
            <a:r>
              <a:rPr lang="en-US" dirty="0" err="1"/>
              <a:t>lánca</a:t>
            </a:r>
            <a:r>
              <a:rPr lang="en-US" dirty="0"/>
              <a:t>: </a:t>
            </a:r>
            <a:r>
              <a:rPr lang="en-US" dirty="0" err="1"/>
              <a:t>így</a:t>
            </a:r>
            <a:r>
              <a:rPr lang="en-US" dirty="0"/>
              <a:t> a </a:t>
            </a:r>
            <a:r>
              <a:rPr lang="en-US" dirty="0" err="1" smtClean="0"/>
              <a:t>sejtfelszín</a:t>
            </a:r>
            <a:r>
              <a:rPr lang="en-US" dirty="0" smtClean="0"/>
              <a:t> </a:t>
            </a:r>
            <a:r>
              <a:rPr lang="en-US" dirty="0" err="1"/>
              <a:t>alapvetően</a:t>
            </a:r>
            <a:r>
              <a:rPr lang="en-US" dirty="0"/>
              <a:t> </a:t>
            </a:r>
            <a:r>
              <a:rPr lang="en-US" dirty="0" err="1"/>
              <a:t>szénhidrátokból</a:t>
            </a:r>
            <a:r>
              <a:rPr lang="en-US" dirty="0"/>
              <a:t> </a:t>
            </a:r>
            <a:r>
              <a:rPr lang="en-US" dirty="0" err="1" smtClean="0"/>
              <a:t>áll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err="1"/>
              <a:t>biológiai</a:t>
            </a:r>
            <a:r>
              <a:rPr lang="en-US" b="1" dirty="0"/>
              <a:t> </a:t>
            </a:r>
            <a:r>
              <a:rPr lang="en-US" b="1" dirty="0" err="1"/>
              <a:t>membrán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fehérjék</a:t>
            </a:r>
            <a:r>
              <a:rPr lang="en-US" dirty="0"/>
              <a:t> </a:t>
            </a:r>
            <a:r>
              <a:rPr lang="en-US" dirty="0" err="1"/>
              <a:t>típusai</a:t>
            </a:r>
            <a:r>
              <a:rPr lang="en-US" dirty="0"/>
              <a:t> – a </a:t>
            </a:r>
            <a:r>
              <a:rPr lang="en-US" dirty="0" err="1"/>
              <a:t>membránnal</a:t>
            </a:r>
            <a:r>
              <a:rPr lang="en-US" dirty="0"/>
              <a:t> </a:t>
            </a:r>
            <a:r>
              <a:rPr lang="en-US" dirty="0" err="1"/>
              <a:t>kialakított</a:t>
            </a:r>
            <a:r>
              <a:rPr lang="en-US" dirty="0"/>
              <a:t> </a:t>
            </a:r>
            <a:r>
              <a:rPr lang="en-US" dirty="0" err="1"/>
              <a:t>kapcsolatuk</a:t>
            </a:r>
            <a:r>
              <a:rPr lang="en-US" dirty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Integrális</a:t>
            </a:r>
            <a:r>
              <a:rPr lang="en-US" dirty="0"/>
              <a:t> (</a:t>
            </a:r>
            <a:r>
              <a:rPr lang="en-US" dirty="0" err="1"/>
              <a:t>beépült</a:t>
            </a:r>
            <a:r>
              <a:rPr lang="en-US" dirty="0"/>
              <a:t>) </a:t>
            </a:r>
            <a:r>
              <a:rPr lang="en-US" dirty="0" err="1"/>
              <a:t>fehérjék</a:t>
            </a:r>
            <a:r>
              <a:rPr lang="en-US" dirty="0"/>
              <a:t>: pl. </a:t>
            </a:r>
            <a:r>
              <a:rPr lang="en-US" dirty="0" err="1"/>
              <a:t>hidrofil-hidrofób</a:t>
            </a:r>
            <a:r>
              <a:rPr lang="en-US" dirty="0"/>
              <a:t> </a:t>
            </a:r>
            <a:r>
              <a:rPr lang="en-US" dirty="0" err="1"/>
              <a:t>transzmembrán-</a:t>
            </a:r>
            <a:r>
              <a:rPr lang="en-US" dirty="0" err="1" smtClean="0"/>
              <a:t>fehérje</a:t>
            </a:r>
            <a:endParaRPr lang="en-US" dirty="0" smtClean="0"/>
          </a:p>
          <a:p>
            <a:pPr lvl="1"/>
            <a:r>
              <a:rPr lang="en-US" dirty="0" err="1" smtClean="0"/>
              <a:t>Perifériális</a:t>
            </a:r>
            <a:r>
              <a:rPr lang="en-US" dirty="0" smtClean="0"/>
              <a:t> </a:t>
            </a:r>
            <a:r>
              <a:rPr lang="en-US" dirty="0"/>
              <a:t>(extrinsic) </a:t>
            </a:r>
            <a:r>
              <a:rPr lang="en-US" dirty="0" err="1"/>
              <a:t>fehérjék</a:t>
            </a:r>
            <a:r>
              <a:rPr lang="en-US" dirty="0"/>
              <a:t>: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hidrofób</a:t>
            </a:r>
            <a:r>
              <a:rPr lang="en-US" dirty="0"/>
              <a:t> </a:t>
            </a:r>
            <a:r>
              <a:rPr lang="en-US" dirty="0" err="1"/>
              <a:t>kapcsolat</a:t>
            </a:r>
            <a:r>
              <a:rPr lang="en-US" dirty="0"/>
              <a:t>. </a:t>
            </a:r>
            <a:r>
              <a:rPr lang="en-US" dirty="0" err="1"/>
              <a:t>Speciális</a:t>
            </a:r>
            <a:r>
              <a:rPr lang="en-US" dirty="0"/>
              <a:t> </a:t>
            </a:r>
            <a:r>
              <a:rPr lang="en-US" dirty="0" err="1"/>
              <a:t>fajtájuk</a:t>
            </a:r>
            <a:r>
              <a:rPr lang="en-US" dirty="0"/>
              <a:t> a </a:t>
            </a:r>
            <a:r>
              <a:rPr lang="en-US" dirty="0" err="1" smtClean="0"/>
              <a:t>kovalensen</a:t>
            </a:r>
            <a:r>
              <a:rPr lang="en-US" dirty="0" smtClean="0"/>
              <a:t> </a:t>
            </a:r>
            <a:r>
              <a:rPr lang="en-US" dirty="0" err="1"/>
              <a:t>kihorgonyzott</a:t>
            </a:r>
            <a:r>
              <a:rPr lang="en-US" dirty="0"/>
              <a:t> </a:t>
            </a:r>
            <a:r>
              <a:rPr lang="en-US" dirty="0" err="1" smtClean="0"/>
              <a:t>fehérje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41" y="1955086"/>
            <a:ext cx="5700819" cy="29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Transzportfolyamatok</a:t>
            </a:r>
            <a:r>
              <a:rPr lang="en-US" b="1" dirty="0"/>
              <a:t> a </a:t>
            </a:r>
            <a:r>
              <a:rPr lang="en-US" b="1" dirty="0" err="1"/>
              <a:t>membránon</a:t>
            </a:r>
            <a:r>
              <a:rPr lang="en-US" b="1" dirty="0"/>
              <a:t> </a:t>
            </a:r>
            <a:r>
              <a:rPr lang="en-US" b="1" dirty="0" err="1"/>
              <a:t>keresztül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Passzív</a:t>
            </a:r>
            <a:r>
              <a:rPr lang="en-US" i="1" dirty="0"/>
              <a:t> </a:t>
            </a:r>
            <a:r>
              <a:rPr lang="en-US" i="1" dirty="0" err="1"/>
              <a:t>diffúzió</a:t>
            </a:r>
            <a:endParaRPr lang="en-US" i="1" dirty="0"/>
          </a:p>
          <a:p>
            <a:pPr lvl="1"/>
            <a:r>
              <a:rPr lang="en-US" dirty="0"/>
              <a:t>A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legegyszerűbb</a:t>
            </a:r>
            <a:r>
              <a:rPr lang="en-US" dirty="0"/>
              <a:t> </a:t>
            </a:r>
            <a:r>
              <a:rPr lang="en-US" dirty="0" err="1"/>
              <a:t>modellje</a:t>
            </a:r>
            <a:r>
              <a:rPr lang="en-US" dirty="0"/>
              <a:t> </a:t>
            </a:r>
            <a:r>
              <a:rPr lang="en-US" dirty="0" err="1"/>
              <a:t>ebben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esetben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i="1" dirty="0" err="1"/>
              <a:t>fehérjementes</a:t>
            </a:r>
            <a:r>
              <a:rPr lang="en-US" i="1" dirty="0"/>
              <a:t> </a:t>
            </a:r>
            <a:r>
              <a:rPr lang="en-US" dirty="0" err="1"/>
              <a:t>közeg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bizonyos</a:t>
            </a:r>
            <a:r>
              <a:rPr lang="en-US" dirty="0"/>
              <a:t> (</a:t>
            </a:r>
            <a:r>
              <a:rPr lang="en-US" dirty="0" err="1"/>
              <a:t>eltéro</a:t>
            </a:r>
            <a:r>
              <a:rPr lang="en-US" dirty="0"/>
              <a:t>̋ </a:t>
            </a:r>
            <a:r>
              <a:rPr lang="en-US" dirty="0" err="1"/>
              <a:t>diffúziós</a:t>
            </a:r>
            <a:r>
              <a:rPr lang="en-US" dirty="0"/>
              <a:t> </a:t>
            </a:r>
            <a:r>
              <a:rPr lang="en-US" dirty="0" err="1"/>
              <a:t>állandójú</a:t>
            </a:r>
            <a:r>
              <a:rPr lang="en-US" dirty="0"/>
              <a:t>) </a:t>
            </a:r>
            <a:r>
              <a:rPr lang="en-US" dirty="0" err="1"/>
              <a:t>részecskék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 </a:t>
            </a:r>
            <a:r>
              <a:rPr lang="en-US" dirty="0" err="1" smtClean="0"/>
              <a:t>átjárható</a:t>
            </a:r>
            <a:endParaRPr lang="en-US" dirty="0" smtClean="0"/>
          </a:p>
          <a:p>
            <a:pPr lvl="1"/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/>
              <a:t>érdemes</a:t>
            </a:r>
            <a:r>
              <a:rPr lang="en-US" dirty="0"/>
              <a:t> </a:t>
            </a:r>
            <a:r>
              <a:rPr lang="en-US" dirty="0" err="1"/>
              <a:t>tárgyalni</a:t>
            </a:r>
            <a:r>
              <a:rPr lang="en-US" dirty="0"/>
              <a:t> a </a:t>
            </a:r>
            <a:r>
              <a:rPr lang="en-US" dirty="0" err="1"/>
              <a:t>töltetlen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töltött</a:t>
            </a:r>
            <a:r>
              <a:rPr lang="en-US" dirty="0"/>
              <a:t> </a:t>
            </a:r>
            <a:r>
              <a:rPr lang="en-US" dirty="0" err="1"/>
              <a:t>részecskék</a:t>
            </a:r>
            <a:r>
              <a:rPr lang="en-US" dirty="0"/>
              <a:t> </a:t>
            </a:r>
            <a:r>
              <a:rPr lang="en-US" dirty="0" err="1"/>
              <a:t>passzív</a:t>
            </a:r>
            <a:r>
              <a:rPr lang="en-US" dirty="0"/>
              <a:t> </a:t>
            </a:r>
            <a:r>
              <a:rPr lang="en-US" dirty="0" err="1" smtClean="0"/>
              <a:t>diffúzióját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</a:t>
            </a:r>
            <a:r>
              <a:rPr lang="en-US" b="1" dirty="0" err="1" smtClean="0"/>
              <a:t>diffúzió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koncentrációkülönbségek</a:t>
            </a:r>
            <a:r>
              <a:rPr lang="en-US" dirty="0" smtClean="0"/>
              <a:t> </a:t>
            </a:r>
            <a:r>
              <a:rPr lang="en-US" dirty="0" err="1"/>
              <a:t>hatására</a:t>
            </a:r>
            <a:r>
              <a:rPr lang="en-US" dirty="0"/>
              <a:t>, </a:t>
            </a:r>
            <a:r>
              <a:rPr lang="en-US" dirty="0" err="1"/>
              <a:t>azok</a:t>
            </a:r>
            <a:r>
              <a:rPr lang="en-US" dirty="0"/>
              <a:t> </a:t>
            </a:r>
            <a:r>
              <a:rPr lang="en-US" dirty="0" err="1"/>
              <a:t>kiegyenlítődését</a:t>
            </a:r>
            <a:r>
              <a:rPr lang="en-US" dirty="0"/>
              <a:t> </a:t>
            </a:r>
            <a:r>
              <a:rPr lang="en-US" dirty="0" err="1"/>
              <a:t>eredményezo</a:t>
            </a:r>
            <a:r>
              <a:rPr lang="en-US" dirty="0"/>
              <a:t>̋ </a:t>
            </a:r>
            <a:r>
              <a:rPr lang="en-US" dirty="0" err="1" smtClean="0"/>
              <a:t>anyagáramlási</a:t>
            </a:r>
            <a:r>
              <a:rPr lang="en-US" dirty="0" smtClean="0"/>
              <a:t> </a:t>
            </a:r>
            <a:r>
              <a:rPr lang="en-US" dirty="0" err="1" smtClean="0"/>
              <a:t>folyamat</a:t>
            </a:r>
            <a:endParaRPr lang="en-US" dirty="0" smtClean="0"/>
          </a:p>
          <a:p>
            <a:r>
              <a:rPr lang="en-US" dirty="0" err="1" smtClean="0"/>
              <a:t>többkomponensu</a:t>
            </a:r>
            <a:r>
              <a:rPr lang="en-US" dirty="0" smtClean="0"/>
              <a:t>̋ </a:t>
            </a:r>
            <a:r>
              <a:rPr lang="en-US" dirty="0" err="1"/>
              <a:t>rendszer</a:t>
            </a:r>
            <a:r>
              <a:rPr lang="en-US" dirty="0"/>
              <a:t> (pl. </a:t>
            </a:r>
            <a:r>
              <a:rPr lang="en-US" dirty="0" err="1"/>
              <a:t>többféle</a:t>
            </a:r>
            <a:r>
              <a:rPr lang="en-US" dirty="0"/>
              <a:t> </a:t>
            </a:r>
            <a:r>
              <a:rPr lang="en-US" dirty="0" err="1"/>
              <a:t>iont</a:t>
            </a:r>
            <a:r>
              <a:rPr lang="en-US" dirty="0"/>
              <a:t> </a:t>
            </a:r>
            <a:r>
              <a:rPr lang="en-US" dirty="0" err="1"/>
              <a:t>tartalmazó</a:t>
            </a:r>
            <a:r>
              <a:rPr lang="en-US" dirty="0"/>
              <a:t> </a:t>
            </a:r>
            <a:r>
              <a:rPr lang="en-US" dirty="0" err="1"/>
              <a:t>oldat</a:t>
            </a:r>
            <a:r>
              <a:rPr lang="en-US" dirty="0"/>
              <a:t>)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egyensúlyban</a:t>
            </a:r>
            <a:r>
              <a:rPr lang="en-US" dirty="0"/>
              <a:t>, ha </a:t>
            </a:r>
            <a:r>
              <a:rPr lang="en-US" dirty="0" err="1"/>
              <a:t>bármely</a:t>
            </a:r>
            <a:r>
              <a:rPr lang="en-US" dirty="0"/>
              <a:t> </a:t>
            </a:r>
            <a:r>
              <a:rPr lang="en-US" dirty="0" err="1"/>
              <a:t>komponensének</a:t>
            </a:r>
            <a:r>
              <a:rPr lang="en-US" dirty="0"/>
              <a:t> </a:t>
            </a:r>
            <a:r>
              <a:rPr lang="en-US" dirty="0" err="1"/>
              <a:t>részecskesűrűsége</a:t>
            </a:r>
            <a:r>
              <a:rPr lang="en-US" dirty="0"/>
              <a:t> (</a:t>
            </a:r>
            <a:r>
              <a:rPr lang="en-US" dirty="0" err="1"/>
              <a:t>koncentrációja</a:t>
            </a:r>
            <a:r>
              <a:rPr lang="en-US" dirty="0"/>
              <a:t>) a </a:t>
            </a:r>
            <a:r>
              <a:rPr lang="en-US" dirty="0" err="1"/>
              <a:t>rendszer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részeiben</a:t>
            </a:r>
            <a:r>
              <a:rPr lang="en-US" dirty="0"/>
              <a:t> </a:t>
            </a:r>
            <a:r>
              <a:rPr lang="en-US" dirty="0" err="1" smtClean="0"/>
              <a:t>eltér</a:t>
            </a:r>
            <a:endParaRPr lang="en-U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lszigetelt</a:t>
            </a:r>
            <a:r>
              <a:rPr lang="en-US" dirty="0"/>
              <a:t>, </a:t>
            </a:r>
            <a:r>
              <a:rPr lang="en-US" dirty="0" err="1"/>
              <a:t>magára</a:t>
            </a:r>
            <a:r>
              <a:rPr lang="en-US" dirty="0"/>
              <a:t> </a:t>
            </a:r>
            <a:r>
              <a:rPr lang="en-US" dirty="0" err="1"/>
              <a:t>hagyott</a:t>
            </a:r>
            <a:r>
              <a:rPr lang="en-US" dirty="0"/>
              <a:t> </a:t>
            </a:r>
            <a:r>
              <a:rPr lang="en-US" dirty="0" err="1"/>
              <a:t>rendszerben</a:t>
            </a:r>
            <a:r>
              <a:rPr lang="en-US" dirty="0"/>
              <a:t> </a:t>
            </a:r>
            <a:r>
              <a:rPr lang="en-US" dirty="0" err="1"/>
              <a:t>tehát</a:t>
            </a:r>
            <a:r>
              <a:rPr lang="en-US" dirty="0"/>
              <a:t> </a:t>
            </a:r>
            <a:r>
              <a:rPr lang="en-US" dirty="0" err="1"/>
              <a:t>spontán</a:t>
            </a:r>
            <a:r>
              <a:rPr lang="en-US" dirty="0"/>
              <a:t> </a:t>
            </a:r>
            <a:r>
              <a:rPr lang="en-US" dirty="0" err="1"/>
              <a:t>részecskeáram</a:t>
            </a:r>
            <a:r>
              <a:rPr lang="en-US" dirty="0"/>
              <a:t> </a:t>
            </a:r>
            <a:r>
              <a:rPr lang="en-US" dirty="0" err="1"/>
              <a:t>indul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egyensúly</a:t>
            </a:r>
            <a:r>
              <a:rPr lang="en-US" dirty="0"/>
              <a:t> </a:t>
            </a:r>
            <a:r>
              <a:rPr lang="en-US" dirty="0" err="1"/>
              <a:t>beállását</a:t>
            </a:r>
            <a:r>
              <a:rPr lang="en-US" dirty="0"/>
              <a:t> (a </a:t>
            </a:r>
            <a:r>
              <a:rPr lang="en-US" dirty="0" err="1"/>
              <a:t>komponensek</a:t>
            </a:r>
            <a:r>
              <a:rPr lang="en-US" dirty="0"/>
              <a:t> </a:t>
            </a:r>
            <a:r>
              <a:rPr lang="en-US" dirty="0" err="1"/>
              <a:t>koncentrációinak</a:t>
            </a:r>
            <a:r>
              <a:rPr lang="en-US" dirty="0"/>
              <a:t> </a:t>
            </a:r>
            <a:r>
              <a:rPr lang="en-US" dirty="0" err="1"/>
              <a:t>kiegyenlítődését</a:t>
            </a:r>
            <a:r>
              <a:rPr lang="en-US" dirty="0"/>
              <a:t>) </a:t>
            </a:r>
            <a:r>
              <a:rPr lang="en-US" dirty="0" err="1" smtClean="0"/>
              <a:t>eredményezi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Transzportfolyamatok</a:t>
            </a:r>
            <a:r>
              <a:rPr lang="en-US" b="1" dirty="0"/>
              <a:t> a </a:t>
            </a:r>
            <a:r>
              <a:rPr lang="en-US" b="1" dirty="0" err="1"/>
              <a:t>membránon</a:t>
            </a:r>
            <a:r>
              <a:rPr lang="en-US" b="1" dirty="0"/>
              <a:t> </a:t>
            </a:r>
            <a:r>
              <a:rPr lang="en-US" b="1" dirty="0" err="1"/>
              <a:t>keresztül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Töltetlen</a:t>
            </a:r>
            <a:r>
              <a:rPr lang="en-US" i="1" dirty="0"/>
              <a:t> </a:t>
            </a:r>
            <a:r>
              <a:rPr lang="en-US" i="1" dirty="0" err="1"/>
              <a:t>részecskék</a:t>
            </a:r>
            <a:r>
              <a:rPr lang="en-US" i="1" dirty="0"/>
              <a:t> </a:t>
            </a:r>
            <a:r>
              <a:rPr lang="en-US" i="1" dirty="0" err="1"/>
              <a:t>passzív</a:t>
            </a:r>
            <a:r>
              <a:rPr lang="en-US" i="1" dirty="0"/>
              <a:t> </a:t>
            </a:r>
            <a:r>
              <a:rPr lang="en-US" i="1" dirty="0" err="1" smtClean="0"/>
              <a:t>diffúziója</a:t>
            </a:r>
            <a:endParaRPr lang="en-US" i="1" dirty="0" smtClean="0"/>
          </a:p>
          <a:p>
            <a:pPr lvl="1"/>
            <a:r>
              <a:rPr lang="en-US" dirty="0"/>
              <a:t>Ha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részecske</a:t>
            </a:r>
            <a:r>
              <a:rPr lang="en-US" dirty="0"/>
              <a:t> </a:t>
            </a:r>
            <a:r>
              <a:rPr lang="en-US" dirty="0" err="1"/>
              <a:t>koncentrációja</a:t>
            </a:r>
            <a:r>
              <a:rPr lang="en-US" dirty="0"/>
              <a:t> </a:t>
            </a:r>
            <a:r>
              <a:rPr lang="en-US" dirty="0" err="1"/>
              <a:t>különbözo</a:t>
            </a:r>
            <a:r>
              <a:rPr lang="en-US" dirty="0"/>
              <a:t>̋ a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oldalán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membrán</a:t>
            </a:r>
            <a:r>
              <a:rPr lang="en-US" dirty="0"/>
              <a:t> a </a:t>
            </a:r>
            <a:r>
              <a:rPr lang="en-US" dirty="0" err="1" smtClean="0"/>
              <a:t>részecske</a:t>
            </a:r>
            <a:r>
              <a:rPr lang="en-US" dirty="0" smtClean="0"/>
              <a:t> </a:t>
            </a:r>
            <a:r>
              <a:rPr lang="en-US" dirty="0" err="1"/>
              <a:t>számára</a:t>
            </a:r>
            <a:r>
              <a:rPr lang="en-US" dirty="0"/>
              <a:t> </a:t>
            </a:r>
            <a:r>
              <a:rPr lang="en-US" dirty="0" err="1"/>
              <a:t>átjárható</a:t>
            </a:r>
            <a:r>
              <a:rPr lang="en-US" dirty="0"/>
              <a:t>, </a:t>
            </a:r>
            <a:r>
              <a:rPr lang="en-US" dirty="0" err="1"/>
              <a:t>diffúzió</a:t>
            </a:r>
            <a:r>
              <a:rPr lang="en-US" dirty="0"/>
              <a:t> </a:t>
            </a:r>
            <a:r>
              <a:rPr lang="en-US" dirty="0" err="1"/>
              <a:t>jön</a:t>
            </a:r>
            <a:r>
              <a:rPr lang="en-US" dirty="0"/>
              <a:t> </a:t>
            </a:r>
            <a:r>
              <a:rPr lang="en-US" dirty="0" err="1"/>
              <a:t>létre</a:t>
            </a:r>
            <a:r>
              <a:rPr lang="en-US" dirty="0"/>
              <a:t> a </a:t>
            </a:r>
            <a:r>
              <a:rPr lang="en-US" dirty="0" err="1"/>
              <a:t>membránon</a:t>
            </a:r>
            <a:r>
              <a:rPr lang="en-US" dirty="0"/>
              <a:t> </a:t>
            </a:r>
            <a:r>
              <a:rPr lang="en-US" dirty="0" err="1" smtClean="0"/>
              <a:t>keresztül</a:t>
            </a:r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dirty="0" err="1"/>
              <a:t>diffúziót</a:t>
            </a:r>
            <a:r>
              <a:rPr lang="en-US" dirty="0"/>
              <a:t> </a:t>
            </a:r>
            <a:r>
              <a:rPr lang="en-US" dirty="0" err="1"/>
              <a:t>hajtó</a:t>
            </a:r>
            <a:r>
              <a:rPr lang="en-US" dirty="0"/>
              <a:t> </a:t>
            </a:r>
            <a:r>
              <a:rPr lang="en-US" dirty="0" err="1"/>
              <a:t>termodinamikai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̋ a </a:t>
            </a:r>
            <a:r>
              <a:rPr lang="en-US" b="1" i="1" dirty="0" err="1"/>
              <a:t>kémiai</a:t>
            </a:r>
            <a:r>
              <a:rPr lang="en-US" b="1" i="1" dirty="0"/>
              <a:t> </a:t>
            </a:r>
            <a:r>
              <a:rPr lang="en-US" dirty="0" err="1"/>
              <a:t>potenciál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Transzportfolyamatok</a:t>
            </a:r>
            <a:r>
              <a:rPr lang="en-US" b="1" dirty="0"/>
              <a:t> a </a:t>
            </a:r>
            <a:r>
              <a:rPr lang="en-US" b="1" dirty="0" err="1"/>
              <a:t>membránon</a:t>
            </a:r>
            <a:r>
              <a:rPr lang="en-US" b="1" dirty="0"/>
              <a:t> </a:t>
            </a:r>
            <a:r>
              <a:rPr lang="en-US" b="1" dirty="0" err="1"/>
              <a:t>keresztül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Ionok</a:t>
            </a:r>
            <a:r>
              <a:rPr lang="en-US" i="1" dirty="0"/>
              <a:t> </a:t>
            </a:r>
            <a:r>
              <a:rPr lang="en-US" i="1" dirty="0" err="1"/>
              <a:t>passzív</a:t>
            </a:r>
            <a:r>
              <a:rPr lang="en-US" i="1" dirty="0"/>
              <a:t> </a:t>
            </a:r>
            <a:r>
              <a:rPr lang="en-US" i="1" dirty="0" err="1" smtClean="0"/>
              <a:t>diffúziója</a:t>
            </a:r>
            <a:endParaRPr lang="en-US" i="1" dirty="0" smtClean="0"/>
          </a:p>
          <a:p>
            <a:pPr lvl="1"/>
            <a:r>
              <a:rPr lang="en-US" dirty="0"/>
              <a:t>A </a:t>
            </a:r>
            <a:r>
              <a:rPr lang="en-US" dirty="0" err="1"/>
              <a:t>lipidmembránok</a:t>
            </a:r>
            <a:r>
              <a:rPr lang="en-US" dirty="0"/>
              <a:t> </a:t>
            </a:r>
            <a:r>
              <a:rPr lang="en-US" dirty="0" err="1"/>
              <a:t>permeabilitása</a:t>
            </a:r>
            <a:r>
              <a:rPr lang="en-US" dirty="0"/>
              <a:t> (</a:t>
            </a:r>
            <a:r>
              <a:rPr lang="en-US" dirty="0" err="1"/>
              <a:t>egyszeru</a:t>
            </a:r>
            <a:r>
              <a:rPr lang="en-US" dirty="0"/>
              <a:t>̋) </a:t>
            </a:r>
            <a:r>
              <a:rPr lang="en-US" dirty="0" err="1"/>
              <a:t>ionokra</a:t>
            </a:r>
            <a:r>
              <a:rPr lang="en-US" dirty="0"/>
              <a:t> </a:t>
            </a:r>
            <a:r>
              <a:rPr lang="en-US" dirty="0" err="1"/>
              <a:t>igen</a:t>
            </a:r>
            <a:r>
              <a:rPr lang="en-US" dirty="0"/>
              <a:t> </a:t>
            </a:r>
            <a:r>
              <a:rPr lang="en-US" dirty="0" err="1"/>
              <a:t>kicsi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töltött</a:t>
            </a:r>
            <a:r>
              <a:rPr lang="en-US" dirty="0"/>
              <a:t> </a:t>
            </a:r>
            <a:r>
              <a:rPr lang="en-US" dirty="0" err="1"/>
              <a:t>molekulákra</a:t>
            </a:r>
            <a:r>
              <a:rPr lang="en-US" dirty="0"/>
              <a:t> </a:t>
            </a:r>
            <a:r>
              <a:rPr lang="en-US" i="1" dirty="0" err="1"/>
              <a:t>fizikailag</a:t>
            </a:r>
            <a:r>
              <a:rPr lang="en-US" i="1" dirty="0"/>
              <a:t> </a:t>
            </a:r>
            <a:r>
              <a:rPr lang="en-US" dirty="0" err="1"/>
              <a:t>közel</a:t>
            </a:r>
            <a:r>
              <a:rPr lang="en-US" dirty="0"/>
              <a:t> </a:t>
            </a:r>
            <a:r>
              <a:rPr lang="en-US" dirty="0" err="1" smtClean="0"/>
              <a:t>átjárhatatlan</a:t>
            </a:r>
            <a:endParaRPr lang="en-US" dirty="0" smtClean="0"/>
          </a:p>
          <a:p>
            <a:pPr lvl="1"/>
            <a:r>
              <a:rPr lang="en-US" dirty="0" err="1" smtClean="0"/>
              <a:t>Tehát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ionokra</a:t>
            </a:r>
            <a:r>
              <a:rPr lang="en-US" dirty="0"/>
              <a:t> </a:t>
            </a:r>
            <a:r>
              <a:rPr lang="en-US" i="1" dirty="0" err="1"/>
              <a:t>biológiailag</a:t>
            </a:r>
            <a:r>
              <a:rPr lang="en-US" i="1" dirty="0"/>
              <a:t> </a:t>
            </a:r>
            <a:r>
              <a:rPr lang="en-US" dirty="0" err="1" smtClean="0"/>
              <a:t>átjárhatatlan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Transzportfolyamatok</a:t>
            </a:r>
            <a:r>
              <a:rPr lang="en-US" b="1" dirty="0"/>
              <a:t> a </a:t>
            </a:r>
            <a:r>
              <a:rPr lang="en-US" b="1" dirty="0" err="1"/>
              <a:t>membránon</a:t>
            </a:r>
            <a:r>
              <a:rPr lang="en-US" b="1" dirty="0"/>
              <a:t> </a:t>
            </a:r>
            <a:r>
              <a:rPr lang="en-US" b="1" dirty="0" err="1"/>
              <a:t>keresztül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err="1"/>
              <a:t>Facilitált</a:t>
            </a:r>
            <a:r>
              <a:rPr lang="en-US" i="1" dirty="0"/>
              <a:t> (</a:t>
            </a:r>
            <a:r>
              <a:rPr lang="en-US" i="1" dirty="0" err="1"/>
              <a:t>közvetített</a:t>
            </a:r>
            <a:r>
              <a:rPr lang="en-US" i="1" dirty="0"/>
              <a:t> </a:t>
            </a:r>
            <a:r>
              <a:rPr lang="en-US" i="1" dirty="0" err="1"/>
              <a:t>passzív</a:t>
            </a:r>
            <a:r>
              <a:rPr lang="en-US" i="1" dirty="0"/>
              <a:t>) </a:t>
            </a:r>
            <a:r>
              <a:rPr lang="en-US" i="1" dirty="0" err="1" smtClean="0"/>
              <a:t>diffúzió</a:t>
            </a:r>
            <a:endParaRPr lang="en-US" i="1" dirty="0" smtClean="0"/>
          </a:p>
          <a:p>
            <a:pPr lvl="1"/>
            <a:r>
              <a:rPr lang="en-US" dirty="0"/>
              <a:t>A </a:t>
            </a:r>
            <a:r>
              <a:rPr lang="en-US" dirty="0" err="1"/>
              <a:t>facilitált</a:t>
            </a:r>
            <a:r>
              <a:rPr lang="en-US" dirty="0"/>
              <a:t> (</a:t>
            </a:r>
            <a:r>
              <a:rPr lang="en-US" dirty="0" err="1"/>
              <a:t>közvetített</a:t>
            </a:r>
            <a:r>
              <a:rPr lang="en-US" dirty="0"/>
              <a:t> </a:t>
            </a:r>
            <a:r>
              <a:rPr lang="en-US" dirty="0" err="1"/>
              <a:t>passzív</a:t>
            </a:r>
            <a:r>
              <a:rPr lang="en-US" dirty="0"/>
              <a:t>) </a:t>
            </a:r>
            <a:r>
              <a:rPr lang="en-US" dirty="0" err="1"/>
              <a:t>diffúzió</a:t>
            </a:r>
            <a:r>
              <a:rPr lang="en-US" dirty="0"/>
              <a:t> </a:t>
            </a:r>
            <a:r>
              <a:rPr lang="en-US" dirty="0" err="1"/>
              <a:t>leírására</a:t>
            </a:r>
            <a:r>
              <a:rPr lang="en-US" dirty="0"/>
              <a:t> a </a:t>
            </a:r>
            <a:r>
              <a:rPr lang="en-US" dirty="0" err="1"/>
              <a:t>membrán-</a:t>
            </a:r>
            <a:r>
              <a:rPr lang="en-US" dirty="0" err="1" smtClean="0"/>
              <a:t>modell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kettősrétegen</a:t>
            </a:r>
            <a:r>
              <a:rPr lang="en-US" dirty="0"/>
              <a:t> </a:t>
            </a:r>
            <a:r>
              <a:rPr lang="en-US" dirty="0" err="1"/>
              <a:t>kívül</a:t>
            </a:r>
            <a:r>
              <a:rPr lang="en-US" dirty="0"/>
              <a:t> </a:t>
            </a:r>
            <a:r>
              <a:rPr lang="en-US" dirty="0" err="1"/>
              <a:t>funkcionális</a:t>
            </a:r>
            <a:r>
              <a:rPr lang="en-US" dirty="0"/>
              <a:t> </a:t>
            </a:r>
            <a:r>
              <a:rPr lang="en-US" dirty="0" err="1"/>
              <a:t>fehérjéket</a:t>
            </a:r>
            <a:r>
              <a:rPr lang="en-US" dirty="0"/>
              <a:t> is </a:t>
            </a:r>
            <a:r>
              <a:rPr lang="en-US" dirty="0" err="1" smtClean="0"/>
              <a:t>tartalmaz</a:t>
            </a:r>
            <a:endParaRPr lang="en-US" dirty="0"/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ionok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, </a:t>
            </a:r>
            <a:r>
              <a:rPr lang="en-US" dirty="0" err="1"/>
              <a:t>gyengén</a:t>
            </a:r>
            <a:r>
              <a:rPr lang="en-US" dirty="0"/>
              <a:t> </a:t>
            </a:r>
            <a:r>
              <a:rPr lang="en-US" dirty="0" err="1"/>
              <a:t>diffundáló</a:t>
            </a:r>
            <a:r>
              <a:rPr lang="en-US" dirty="0"/>
              <a:t> </a:t>
            </a:r>
            <a:r>
              <a:rPr lang="en-US" dirty="0" err="1"/>
              <a:t>molekulák</a:t>
            </a:r>
            <a:r>
              <a:rPr lang="en-US" dirty="0"/>
              <a:t> </a:t>
            </a:r>
            <a:r>
              <a:rPr lang="en-US" dirty="0" err="1"/>
              <a:t>membrán-transzportját</a:t>
            </a:r>
            <a:r>
              <a:rPr lang="en-US" dirty="0"/>
              <a:t> (</a:t>
            </a:r>
            <a:r>
              <a:rPr lang="en-US" dirty="0" err="1"/>
              <a:t>fehérje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) </a:t>
            </a:r>
            <a:r>
              <a:rPr lang="en-US" dirty="0" err="1"/>
              <a:t>közvetíto</a:t>
            </a:r>
            <a:r>
              <a:rPr lang="en-US" dirty="0"/>
              <a:t>̋ </a:t>
            </a:r>
            <a:r>
              <a:rPr lang="en-US" dirty="0" err="1"/>
              <a:t>molekulák</a:t>
            </a:r>
            <a:r>
              <a:rPr lang="en-US" dirty="0"/>
              <a:t> </a:t>
            </a:r>
            <a:r>
              <a:rPr lang="en-US" dirty="0" err="1"/>
              <a:t>segítik</a:t>
            </a:r>
            <a:r>
              <a:rPr lang="en-US" dirty="0"/>
              <a:t>, </a:t>
            </a:r>
            <a:r>
              <a:rPr lang="en-US" i="1" dirty="0" err="1"/>
              <a:t>szelektív</a:t>
            </a:r>
            <a:r>
              <a:rPr lang="en-US" i="1" dirty="0"/>
              <a:t> </a:t>
            </a:r>
            <a:r>
              <a:rPr lang="en-US" dirty="0" err="1"/>
              <a:t>diffúziós</a:t>
            </a:r>
            <a:r>
              <a:rPr lang="en-US" dirty="0"/>
              <a:t> </a:t>
            </a:r>
            <a:r>
              <a:rPr lang="en-US" dirty="0" err="1" smtClean="0"/>
              <a:t>útvonalakon</a:t>
            </a:r>
            <a:r>
              <a:rPr lang="en-US" dirty="0" smtClean="0"/>
              <a:t> </a:t>
            </a:r>
            <a:r>
              <a:rPr lang="en-US" dirty="0" err="1"/>
              <a:t>keresztül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enzim</a:t>
            </a:r>
            <a:r>
              <a:rPr lang="en-US" dirty="0" err="1"/>
              <a:t>-tulajdonságú</a:t>
            </a:r>
            <a:r>
              <a:rPr lang="en-US" dirty="0"/>
              <a:t> </a:t>
            </a:r>
            <a:r>
              <a:rPr lang="en-US" i="1" dirty="0" err="1"/>
              <a:t>karrier-fehérjék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permeázok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ionok</a:t>
            </a:r>
            <a:r>
              <a:rPr lang="en-US" dirty="0" smtClean="0"/>
              <a:t> </a:t>
            </a:r>
            <a:r>
              <a:rPr lang="en-US" dirty="0" err="1"/>
              <a:t>szelektív</a:t>
            </a:r>
            <a:r>
              <a:rPr lang="en-US" dirty="0"/>
              <a:t> </a:t>
            </a:r>
            <a:r>
              <a:rPr lang="en-US" dirty="0" err="1"/>
              <a:t>transzportját</a:t>
            </a:r>
            <a:r>
              <a:rPr lang="en-US" dirty="0"/>
              <a:t> </a:t>
            </a:r>
            <a:r>
              <a:rPr lang="en-US" dirty="0" err="1"/>
              <a:t>végzo</a:t>
            </a:r>
            <a:r>
              <a:rPr lang="en-US" dirty="0"/>
              <a:t>̋ </a:t>
            </a:r>
            <a:r>
              <a:rPr lang="en-US" i="1" dirty="0" err="1"/>
              <a:t>ioncsatorna-</a:t>
            </a:r>
            <a:r>
              <a:rPr lang="en-US" i="1" dirty="0" err="1" smtClean="0"/>
              <a:t>fehérjék</a:t>
            </a:r>
            <a:endParaRPr lang="en-US" i="1" dirty="0" smtClean="0"/>
          </a:p>
          <a:p>
            <a:pPr lvl="2"/>
            <a:r>
              <a:rPr lang="en-US" dirty="0" err="1" smtClean="0"/>
              <a:t>ionszállításra</a:t>
            </a:r>
            <a:r>
              <a:rPr lang="en-US" dirty="0" smtClean="0"/>
              <a:t> </a:t>
            </a:r>
            <a:r>
              <a:rPr lang="en-US" dirty="0" err="1"/>
              <a:t>alkalmas</a:t>
            </a:r>
            <a:r>
              <a:rPr lang="en-US" dirty="0"/>
              <a:t> </a:t>
            </a:r>
            <a:r>
              <a:rPr lang="en-US" i="1" dirty="0" err="1"/>
              <a:t>ionofórok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 err="1"/>
              <a:t>hidrofób</a:t>
            </a:r>
            <a:r>
              <a:rPr lang="en-US" dirty="0"/>
              <a:t> </a:t>
            </a:r>
            <a:r>
              <a:rPr lang="en-US" dirty="0" err="1"/>
              <a:t>külso</a:t>
            </a:r>
            <a:r>
              <a:rPr lang="en-US" dirty="0"/>
              <a:t>̋ </a:t>
            </a:r>
            <a:r>
              <a:rPr lang="en-US" dirty="0" err="1"/>
              <a:t>felszínu</a:t>
            </a:r>
            <a:r>
              <a:rPr lang="en-US" dirty="0"/>
              <a:t>̋ </a:t>
            </a:r>
            <a:r>
              <a:rPr lang="en-US" dirty="0" err="1"/>
              <a:t>gyűru</a:t>
            </a:r>
            <a:r>
              <a:rPr lang="en-US" dirty="0"/>
              <a:t>̋-</a:t>
            </a:r>
            <a:r>
              <a:rPr lang="en-US" dirty="0" err="1"/>
              <a:t>képzésre</a:t>
            </a:r>
            <a:r>
              <a:rPr lang="en-US" dirty="0"/>
              <a:t> </a:t>
            </a:r>
            <a:r>
              <a:rPr lang="en-US" dirty="0" err="1" smtClean="0"/>
              <a:t>képes</a:t>
            </a:r>
            <a:r>
              <a:rPr lang="en-US" dirty="0" smtClean="0"/>
              <a:t> </a:t>
            </a:r>
            <a:r>
              <a:rPr lang="en-US" dirty="0" err="1" smtClean="0"/>
              <a:t>antibiotikumok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ionok</a:t>
            </a:r>
            <a:r>
              <a:rPr lang="en-US" dirty="0"/>
              <a:t> </a:t>
            </a:r>
            <a:r>
              <a:rPr lang="en-US" dirty="0" err="1"/>
              <a:t>töltését</a:t>
            </a:r>
            <a:r>
              <a:rPr lang="en-US" dirty="0"/>
              <a:t> </a:t>
            </a:r>
            <a:r>
              <a:rPr lang="en-US" dirty="0" err="1"/>
              <a:t>leárnyékolva</a:t>
            </a:r>
            <a:r>
              <a:rPr lang="en-US" dirty="0"/>
              <a:t> </a:t>
            </a:r>
            <a:r>
              <a:rPr lang="en-US" dirty="0" err="1"/>
              <a:t>teszik</a:t>
            </a:r>
            <a:r>
              <a:rPr lang="en-US" dirty="0"/>
              <a:t> </a:t>
            </a:r>
            <a:r>
              <a:rPr lang="en-US" dirty="0" err="1"/>
              <a:t>lehetővé</a:t>
            </a:r>
            <a:r>
              <a:rPr lang="en-US" dirty="0"/>
              <a:t> </a:t>
            </a:r>
            <a:r>
              <a:rPr lang="en-US" dirty="0" err="1"/>
              <a:t>azok</a:t>
            </a:r>
            <a:r>
              <a:rPr lang="en-US" dirty="0"/>
              <a:t> </a:t>
            </a:r>
            <a:r>
              <a:rPr lang="en-US" dirty="0" err="1" smtClean="0"/>
              <a:t>átjutását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membránon</a:t>
            </a:r>
            <a:r>
              <a:rPr lang="en-US" dirty="0" smtClean="0"/>
              <a:t>:</a:t>
            </a:r>
          </a:p>
          <a:p>
            <a:pPr lvl="3"/>
            <a:r>
              <a:rPr lang="en-US" dirty="0" err="1" smtClean="0"/>
              <a:t>Mobilis</a:t>
            </a:r>
            <a:r>
              <a:rPr lang="en-US" dirty="0" smtClean="0"/>
              <a:t> </a:t>
            </a:r>
            <a:r>
              <a:rPr lang="en-US" dirty="0" err="1" smtClean="0"/>
              <a:t>ionkarrierek</a:t>
            </a:r>
            <a:endParaRPr lang="en-US" dirty="0" smtClean="0"/>
          </a:p>
          <a:p>
            <a:pPr lvl="3"/>
            <a:r>
              <a:rPr lang="en-US" dirty="0" err="1" smtClean="0"/>
              <a:t>lipidoldékony</a:t>
            </a:r>
            <a:r>
              <a:rPr lang="en-US" dirty="0" smtClean="0"/>
              <a:t> </a:t>
            </a:r>
            <a:r>
              <a:rPr lang="en-US" dirty="0" err="1"/>
              <a:t>külso</a:t>
            </a:r>
            <a:r>
              <a:rPr lang="en-US" dirty="0"/>
              <a:t>̋ </a:t>
            </a:r>
            <a:r>
              <a:rPr lang="en-US" dirty="0" err="1"/>
              <a:t>oldalú</a:t>
            </a:r>
            <a:r>
              <a:rPr lang="en-US" dirty="0"/>
              <a:t> (</a:t>
            </a:r>
            <a:r>
              <a:rPr lang="en-US" dirty="0" err="1"/>
              <a:t>oldalláncú</a:t>
            </a:r>
            <a:r>
              <a:rPr lang="en-US" dirty="0"/>
              <a:t>) </a:t>
            </a:r>
            <a:r>
              <a:rPr lang="en-US" dirty="0" err="1"/>
              <a:t>gyűru</a:t>
            </a:r>
            <a:r>
              <a:rPr lang="en-US" dirty="0"/>
              <a:t>̋, </a:t>
            </a:r>
            <a:r>
              <a:rPr lang="en-US" dirty="0" err="1" smtClean="0"/>
              <a:t>belsejében</a:t>
            </a:r>
            <a:r>
              <a:rPr lang="en-US" dirty="0"/>
              <a:t> </a:t>
            </a:r>
            <a:r>
              <a:rPr lang="en-US" dirty="0" err="1" smtClean="0"/>
              <a:t>ionmegkötésre</a:t>
            </a:r>
            <a:r>
              <a:rPr lang="en-US" dirty="0" smtClean="0"/>
              <a:t> </a:t>
            </a:r>
            <a:r>
              <a:rPr lang="en-US" dirty="0" err="1"/>
              <a:t>alkalmas</a:t>
            </a:r>
            <a:r>
              <a:rPr lang="en-US" dirty="0"/>
              <a:t> </a:t>
            </a:r>
            <a:r>
              <a:rPr lang="en-US" dirty="0" err="1"/>
              <a:t>poláros</a:t>
            </a:r>
            <a:r>
              <a:rPr lang="en-US" dirty="0"/>
              <a:t> </a:t>
            </a:r>
            <a:r>
              <a:rPr lang="en-US" dirty="0" err="1"/>
              <a:t>csoport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 </a:t>
            </a:r>
            <a:r>
              <a:rPr lang="en-US" dirty="0" err="1"/>
              <a:t>Csatornaképzők</a:t>
            </a:r>
            <a:r>
              <a:rPr lang="en-US" dirty="0"/>
              <a:t>: pl. </a:t>
            </a:r>
            <a:r>
              <a:rPr lang="en-US" dirty="0" err="1"/>
              <a:t>membránban</a:t>
            </a:r>
            <a:r>
              <a:rPr lang="en-US" dirty="0"/>
              <a:t> -</a:t>
            </a:r>
            <a:r>
              <a:rPr lang="en-US" dirty="0" err="1"/>
              <a:t>hélixet</a:t>
            </a:r>
            <a:r>
              <a:rPr lang="en-US" dirty="0"/>
              <a:t> </a:t>
            </a:r>
            <a:r>
              <a:rPr lang="en-US" dirty="0" err="1"/>
              <a:t>alkotó</a:t>
            </a:r>
            <a:r>
              <a:rPr lang="en-US" dirty="0"/>
              <a:t> </a:t>
            </a:r>
            <a:r>
              <a:rPr lang="en-US" dirty="0" err="1"/>
              <a:t>lineáris</a:t>
            </a:r>
            <a:r>
              <a:rPr lang="en-US" dirty="0"/>
              <a:t> </a:t>
            </a:r>
            <a:r>
              <a:rPr lang="en-US" dirty="0" err="1"/>
              <a:t>peptidek</a:t>
            </a:r>
            <a:r>
              <a:rPr lang="en-US" dirty="0"/>
              <a:t>, </a:t>
            </a:r>
            <a:r>
              <a:rPr lang="en-US" dirty="0" err="1" smtClean="0"/>
              <a:t>melyekben</a:t>
            </a:r>
            <a:r>
              <a:rPr lang="en-US" dirty="0" smtClean="0"/>
              <a:t> </a:t>
            </a:r>
            <a:r>
              <a:rPr lang="en-US" dirty="0" err="1" smtClean="0"/>
              <a:t>egyértéku</a:t>
            </a:r>
            <a:r>
              <a:rPr lang="en-US" dirty="0" smtClean="0"/>
              <a:t>̋ </a:t>
            </a:r>
            <a:r>
              <a:rPr lang="en-US" dirty="0" err="1"/>
              <a:t>kationok</a:t>
            </a:r>
            <a:r>
              <a:rPr lang="en-US" dirty="0"/>
              <a:t> </a:t>
            </a:r>
            <a:r>
              <a:rPr lang="en-US" dirty="0" err="1"/>
              <a:t>szabad</a:t>
            </a:r>
            <a:r>
              <a:rPr lang="en-US" dirty="0"/>
              <a:t> </a:t>
            </a:r>
            <a:r>
              <a:rPr lang="en-US" dirty="0" err="1"/>
              <a:t>diffúziója</a:t>
            </a:r>
            <a:r>
              <a:rPr lang="en-US" dirty="0"/>
              <a:t> </a:t>
            </a:r>
            <a:r>
              <a:rPr lang="en-US" dirty="0" err="1"/>
              <a:t>indul</a:t>
            </a:r>
            <a:r>
              <a:rPr lang="en-US" dirty="0"/>
              <a:t> </a:t>
            </a:r>
            <a:r>
              <a:rPr lang="en-US" dirty="0" smtClean="0"/>
              <a:t>meg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Transzportfolyamatok</a:t>
            </a:r>
            <a:r>
              <a:rPr lang="en-US" b="1" dirty="0"/>
              <a:t> a </a:t>
            </a:r>
            <a:r>
              <a:rPr lang="en-US" b="1" dirty="0" err="1"/>
              <a:t>membránon</a:t>
            </a:r>
            <a:r>
              <a:rPr lang="en-US" b="1" dirty="0"/>
              <a:t> </a:t>
            </a:r>
            <a:r>
              <a:rPr lang="en-US" b="1" dirty="0" err="1"/>
              <a:t>keresztül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közvetített</a:t>
            </a:r>
            <a:r>
              <a:rPr lang="en-US" dirty="0"/>
              <a:t> </a:t>
            </a:r>
            <a:r>
              <a:rPr lang="en-US" dirty="0" err="1"/>
              <a:t>diffúzió</a:t>
            </a:r>
            <a:r>
              <a:rPr lang="en-US" dirty="0"/>
              <a:t> </a:t>
            </a:r>
            <a:r>
              <a:rPr lang="en-US" dirty="0" err="1"/>
              <a:t>tulajdonságai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Sebessége</a:t>
            </a:r>
            <a:r>
              <a:rPr lang="en-US" dirty="0" smtClean="0"/>
              <a:t> </a:t>
            </a:r>
            <a:r>
              <a:rPr lang="en-US" dirty="0" err="1"/>
              <a:t>nagyobb</a:t>
            </a:r>
            <a:r>
              <a:rPr lang="en-US" dirty="0"/>
              <a:t>, mint a Fick </a:t>
            </a:r>
            <a:r>
              <a:rPr lang="en-US" dirty="0" err="1"/>
              <a:t>törvényekből</a:t>
            </a:r>
            <a:r>
              <a:rPr lang="en-US" dirty="0"/>
              <a:t> </a:t>
            </a:r>
            <a:r>
              <a:rPr lang="en-US" dirty="0" err="1"/>
              <a:t>jósolt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Erősen</a:t>
            </a:r>
            <a:r>
              <a:rPr lang="en-US" dirty="0" smtClean="0"/>
              <a:t> </a:t>
            </a:r>
            <a:r>
              <a:rPr lang="en-US" dirty="0" err="1"/>
              <a:t>szelektív</a:t>
            </a:r>
            <a:r>
              <a:rPr lang="en-US" dirty="0"/>
              <a:t>: </a:t>
            </a:r>
            <a:r>
              <a:rPr lang="en-US" dirty="0" err="1"/>
              <a:t>kizárólag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molekulaféleség</a:t>
            </a:r>
            <a:r>
              <a:rPr lang="en-US" dirty="0"/>
              <a:t> (</a:t>
            </a:r>
            <a:r>
              <a:rPr lang="en-US" dirty="0" err="1"/>
              <a:t>vagy</a:t>
            </a:r>
            <a:r>
              <a:rPr lang="en-US" dirty="0"/>
              <a:t> -</a:t>
            </a:r>
            <a:r>
              <a:rPr lang="en-US" dirty="0" err="1"/>
              <a:t>csoport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) </a:t>
            </a:r>
            <a:r>
              <a:rPr lang="en-US" dirty="0" err="1" smtClean="0"/>
              <a:t>transzportját</a:t>
            </a:r>
            <a:r>
              <a:rPr lang="en-US" dirty="0" smtClean="0"/>
              <a:t> </a:t>
            </a:r>
            <a:r>
              <a:rPr lang="en-US" dirty="0" err="1" smtClean="0"/>
              <a:t>biztosítja</a:t>
            </a:r>
            <a:endParaRPr lang="en-US" dirty="0"/>
          </a:p>
          <a:p>
            <a:pPr lvl="1"/>
            <a:r>
              <a:rPr lang="en-US" dirty="0" err="1" smtClean="0"/>
              <a:t>Korlátozott</a:t>
            </a:r>
            <a:r>
              <a:rPr lang="en-US" dirty="0" smtClean="0"/>
              <a:t> </a:t>
            </a:r>
            <a:r>
              <a:rPr lang="en-US" dirty="0" err="1"/>
              <a:t>számú</a:t>
            </a:r>
            <a:r>
              <a:rPr lang="en-US" dirty="0"/>
              <a:t> „</a:t>
            </a:r>
            <a:r>
              <a:rPr lang="en-US" dirty="0" err="1"/>
              <a:t>közvetíto</a:t>
            </a:r>
            <a:r>
              <a:rPr lang="en-US" dirty="0"/>
              <a:t>̋” </a:t>
            </a:r>
            <a:r>
              <a:rPr lang="en-US" dirty="0" err="1"/>
              <a:t>molekulán</a:t>
            </a:r>
            <a:r>
              <a:rPr lang="en-US" dirty="0"/>
              <a:t> (</a:t>
            </a:r>
            <a:r>
              <a:rPr lang="en-US" b="1" dirty="0"/>
              <a:t>A</a:t>
            </a:r>
            <a:r>
              <a:rPr lang="en-US" dirty="0"/>
              <a:t>) </a:t>
            </a:r>
            <a:r>
              <a:rPr lang="en-US" dirty="0" err="1"/>
              <a:t>keresztül</a:t>
            </a:r>
            <a:r>
              <a:rPr lang="en-US" dirty="0"/>
              <a:t> </a:t>
            </a:r>
            <a:r>
              <a:rPr lang="en-US" dirty="0" err="1"/>
              <a:t>valósul</a:t>
            </a:r>
            <a:r>
              <a:rPr lang="en-US" dirty="0"/>
              <a:t> meg, 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 smtClean="0"/>
              <a:t>sebessége</a:t>
            </a:r>
            <a:r>
              <a:rPr lang="en-US" dirty="0" smtClean="0"/>
              <a:t> </a:t>
            </a:r>
            <a:r>
              <a:rPr lang="en-US" dirty="0" err="1"/>
              <a:t>maximumot</a:t>
            </a:r>
            <a:r>
              <a:rPr lang="en-US" dirty="0"/>
              <a:t> </a:t>
            </a:r>
            <a:r>
              <a:rPr lang="en-US" dirty="0" err="1"/>
              <a:t>mutat</a:t>
            </a:r>
            <a:r>
              <a:rPr lang="en-US" dirty="0"/>
              <a:t>: a </a:t>
            </a:r>
            <a:r>
              <a:rPr lang="en-US" dirty="0" err="1"/>
              <a:t>gradiens</a:t>
            </a:r>
            <a:r>
              <a:rPr lang="en-US" dirty="0"/>
              <a:t> </a:t>
            </a:r>
            <a:r>
              <a:rPr lang="en-US" dirty="0" err="1"/>
              <a:t>növekedésével</a:t>
            </a:r>
            <a:r>
              <a:rPr lang="en-US" dirty="0"/>
              <a:t> „</a:t>
            </a:r>
            <a:r>
              <a:rPr lang="en-US" dirty="0" err="1" smtClean="0"/>
              <a:t>telítheto</a:t>
            </a:r>
            <a:r>
              <a:rPr lang="en-US" dirty="0" smtClean="0"/>
              <a:t>̋”</a:t>
            </a:r>
          </a:p>
          <a:p>
            <a:pPr lvl="1"/>
            <a:r>
              <a:rPr lang="en-US" dirty="0" err="1" smtClean="0"/>
              <a:t>Mindkét</a:t>
            </a:r>
            <a:r>
              <a:rPr lang="en-US" dirty="0" smtClean="0"/>
              <a:t> </a:t>
            </a:r>
            <a:r>
              <a:rPr lang="en-US" dirty="0" err="1"/>
              <a:t>irányban</a:t>
            </a:r>
            <a:r>
              <a:rPr lang="en-US" dirty="0"/>
              <a:t> </a:t>
            </a:r>
            <a:r>
              <a:rPr lang="en-US" dirty="0" err="1"/>
              <a:t>működhet</a:t>
            </a:r>
            <a:r>
              <a:rPr lang="en-US" dirty="0"/>
              <a:t>: </a:t>
            </a:r>
            <a:r>
              <a:rPr lang="en-US" dirty="0" err="1"/>
              <a:t>irányát</a:t>
            </a:r>
            <a:r>
              <a:rPr lang="en-US" dirty="0"/>
              <a:t> a </a:t>
            </a:r>
            <a:r>
              <a:rPr lang="en-US" dirty="0" err="1"/>
              <a:t>transzportálandó</a:t>
            </a:r>
            <a:r>
              <a:rPr lang="en-US" dirty="0"/>
              <a:t> </a:t>
            </a:r>
            <a:r>
              <a:rPr lang="en-US" dirty="0" err="1"/>
              <a:t>molekula</a:t>
            </a:r>
            <a:r>
              <a:rPr lang="en-US" dirty="0"/>
              <a:t> </a:t>
            </a:r>
            <a:r>
              <a:rPr lang="en-US" dirty="0" err="1" smtClean="0"/>
              <a:t>koncentráció</a:t>
            </a:r>
            <a:r>
              <a:rPr lang="en-US" dirty="0" smtClean="0"/>
              <a:t> </a:t>
            </a:r>
            <a:r>
              <a:rPr lang="en-US" dirty="0" err="1" smtClean="0"/>
              <a:t>gradiensével</a:t>
            </a:r>
            <a:r>
              <a:rPr lang="en-US" dirty="0" smtClean="0"/>
              <a:t> </a:t>
            </a:r>
            <a:r>
              <a:rPr lang="en-US" dirty="0" err="1"/>
              <a:t>ellentétes</a:t>
            </a:r>
            <a:r>
              <a:rPr lang="en-US" dirty="0"/>
              <a:t> </a:t>
            </a:r>
            <a:r>
              <a:rPr lang="en-US" dirty="0" err="1"/>
              <a:t>irány</a:t>
            </a:r>
            <a:r>
              <a:rPr lang="en-US" dirty="0"/>
              <a:t> </a:t>
            </a:r>
            <a:r>
              <a:rPr lang="en-US" dirty="0" err="1"/>
              <a:t>határozza</a:t>
            </a:r>
            <a:r>
              <a:rPr lang="en-US" dirty="0"/>
              <a:t> </a:t>
            </a:r>
            <a:r>
              <a:rPr lang="en-US" dirty="0" smtClean="0"/>
              <a:t>meg</a:t>
            </a:r>
          </a:p>
          <a:p>
            <a:pPr lvl="1"/>
            <a:r>
              <a:rPr lang="en-US" dirty="0" err="1" smtClean="0"/>
              <a:t>Szelektíven</a:t>
            </a:r>
            <a:r>
              <a:rPr lang="en-US" dirty="0" smtClean="0"/>
              <a:t> </a:t>
            </a:r>
            <a:r>
              <a:rPr lang="en-US" dirty="0" err="1"/>
              <a:t>gátolható</a:t>
            </a:r>
            <a:r>
              <a:rPr lang="en-US" dirty="0"/>
              <a:t> (a </a:t>
            </a:r>
            <a:r>
              <a:rPr lang="en-US" dirty="0" err="1"/>
              <a:t>közvetíto</a:t>
            </a:r>
            <a:r>
              <a:rPr lang="en-US" dirty="0"/>
              <a:t>̋ </a:t>
            </a:r>
            <a:r>
              <a:rPr lang="en-US" dirty="0" err="1"/>
              <a:t>molekulára</a:t>
            </a:r>
            <a:r>
              <a:rPr lang="en-US" dirty="0"/>
              <a:t> </a:t>
            </a:r>
            <a:r>
              <a:rPr lang="en-US" dirty="0" err="1"/>
              <a:t>ható</a:t>
            </a:r>
            <a:r>
              <a:rPr lang="en-US" dirty="0"/>
              <a:t> </a:t>
            </a:r>
            <a:r>
              <a:rPr lang="en-US" dirty="0" err="1"/>
              <a:t>ún</a:t>
            </a:r>
            <a:r>
              <a:rPr lang="en-US" dirty="0"/>
              <a:t>. </a:t>
            </a:r>
            <a:r>
              <a:rPr lang="en-US" dirty="0" err="1" smtClean="0"/>
              <a:t>Inhibítorokkal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Transzportfolyamatok</a:t>
            </a:r>
            <a:r>
              <a:rPr lang="en-US" b="1" dirty="0"/>
              <a:t> a </a:t>
            </a:r>
            <a:r>
              <a:rPr lang="en-US" b="1" dirty="0" err="1"/>
              <a:t>membránon</a:t>
            </a:r>
            <a:r>
              <a:rPr lang="en-US" b="1" dirty="0"/>
              <a:t> </a:t>
            </a:r>
            <a:r>
              <a:rPr lang="en-US" b="1" dirty="0" err="1"/>
              <a:t>keresztül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err="1"/>
              <a:t>Aktív</a:t>
            </a:r>
            <a:r>
              <a:rPr lang="en-US" i="1" dirty="0"/>
              <a:t> </a:t>
            </a:r>
            <a:r>
              <a:rPr lang="en-US" i="1" dirty="0" err="1"/>
              <a:t>transzport</a:t>
            </a:r>
            <a:endParaRPr lang="en-US" i="1" dirty="0"/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transzport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befektetést</a:t>
            </a:r>
            <a:r>
              <a:rPr lang="en-US" dirty="0"/>
              <a:t> </a:t>
            </a:r>
            <a:r>
              <a:rPr lang="en-US" dirty="0" err="1"/>
              <a:t>igénylo</a:t>
            </a:r>
            <a:r>
              <a:rPr lang="en-US" dirty="0"/>
              <a:t>̋ </a:t>
            </a:r>
            <a:r>
              <a:rPr lang="en-US" dirty="0" err="1"/>
              <a:t>folyamat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oldott</a:t>
            </a:r>
            <a:r>
              <a:rPr lang="en-US" dirty="0"/>
              <a:t> </a:t>
            </a:r>
            <a:r>
              <a:rPr lang="en-US" dirty="0" err="1"/>
              <a:t>iont</a:t>
            </a:r>
            <a:r>
              <a:rPr lang="en-US" dirty="0"/>
              <a:t>/</a:t>
            </a:r>
            <a:r>
              <a:rPr lang="en-US" dirty="0" err="1"/>
              <a:t>molekulát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(</a:t>
            </a:r>
            <a:r>
              <a:rPr lang="en-US" dirty="0" err="1"/>
              <a:t>elektro</a:t>
            </a:r>
            <a:r>
              <a:rPr lang="en-US" dirty="0"/>
              <a:t>)</a:t>
            </a:r>
            <a:r>
              <a:rPr lang="en-US" dirty="0" err="1"/>
              <a:t>kémiai</a:t>
            </a:r>
            <a:r>
              <a:rPr lang="en-US" dirty="0"/>
              <a:t> </a:t>
            </a:r>
            <a:r>
              <a:rPr lang="en-US" dirty="0" err="1"/>
              <a:t>potenciáleséssel</a:t>
            </a:r>
            <a:r>
              <a:rPr lang="en-US" dirty="0"/>
              <a:t> </a:t>
            </a:r>
            <a:r>
              <a:rPr lang="en-US" dirty="0" err="1"/>
              <a:t>ellenkezo</a:t>
            </a:r>
            <a:r>
              <a:rPr lang="en-US" dirty="0"/>
              <a:t>̋ (+ </a:t>
            </a:r>
            <a:r>
              <a:rPr lang="en-US" dirty="0" err="1"/>
              <a:t>gradiens</a:t>
            </a:r>
            <a:r>
              <a:rPr lang="en-US" dirty="0"/>
              <a:t>) </a:t>
            </a:r>
            <a:r>
              <a:rPr lang="en-US" dirty="0" err="1"/>
              <a:t>irányba</a:t>
            </a:r>
            <a:r>
              <a:rPr lang="en-US" dirty="0"/>
              <a:t> </a:t>
            </a:r>
            <a:r>
              <a:rPr lang="en-US" dirty="0" err="1"/>
              <a:t>képes</a:t>
            </a:r>
            <a:r>
              <a:rPr lang="en-US" dirty="0"/>
              <a:t> </a:t>
            </a:r>
            <a:r>
              <a:rPr lang="en-US" dirty="0" err="1" smtClean="0"/>
              <a:t>szállítani</a:t>
            </a:r>
            <a:endParaRPr lang="en-US" dirty="0" smtClean="0"/>
          </a:p>
          <a:p>
            <a:pPr lvl="1"/>
            <a:r>
              <a:rPr lang="en-US" dirty="0" err="1" smtClean="0"/>
              <a:t>Enek</a:t>
            </a:r>
            <a:r>
              <a:rPr lang="en-US" dirty="0" smtClean="0"/>
              <a:t> </a:t>
            </a:r>
            <a:r>
              <a:rPr lang="en-US" dirty="0" err="1"/>
              <a:t>hajtóereje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háromféle</a:t>
            </a:r>
            <a:r>
              <a:rPr lang="en-US" dirty="0"/>
              <a:t> </a:t>
            </a:r>
            <a:r>
              <a:rPr lang="en-US" dirty="0" err="1"/>
              <a:t>transzportert</a:t>
            </a:r>
            <a:r>
              <a:rPr lang="en-US" dirty="0"/>
              <a:t> </a:t>
            </a:r>
            <a:r>
              <a:rPr lang="en-US" dirty="0" err="1"/>
              <a:t>különböztetünk</a:t>
            </a:r>
            <a:r>
              <a:rPr lang="en-US" dirty="0"/>
              <a:t> meg:</a:t>
            </a:r>
          </a:p>
          <a:p>
            <a:pPr lvl="2"/>
            <a:r>
              <a:rPr lang="en-US" b="1" dirty="0" smtClean="0"/>
              <a:t>ATP</a:t>
            </a:r>
            <a:r>
              <a:rPr lang="en-US" dirty="0"/>
              <a:t>-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működo</a:t>
            </a:r>
            <a:r>
              <a:rPr lang="en-US" dirty="0"/>
              <a:t>̋ </a:t>
            </a:r>
            <a:r>
              <a:rPr lang="en-US" dirty="0" err="1"/>
              <a:t>transzporterek</a:t>
            </a:r>
            <a:r>
              <a:rPr lang="en-US" dirty="0"/>
              <a:t> (</a:t>
            </a:r>
            <a:r>
              <a:rPr lang="en-US" b="1" dirty="0"/>
              <a:t>ATP</a:t>
            </a:r>
            <a:r>
              <a:rPr lang="en-US" dirty="0"/>
              <a:t>-</a:t>
            </a:r>
            <a:r>
              <a:rPr lang="en-US" dirty="0" err="1"/>
              <a:t>ázok</a:t>
            </a:r>
            <a:r>
              <a:rPr lang="en-US" dirty="0" smtClean="0"/>
              <a:t>)</a:t>
            </a:r>
          </a:p>
          <a:p>
            <a:pPr lvl="2"/>
            <a:r>
              <a:rPr lang="en-US" i="1" dirty="0" err="1" smtClean="0"/>
              <a:t>fénnyel</a:t>
            </a:r>
            <a:r>
              <a:rPr lang="en-US" i="1" dirty="0" smtClean="0"/>
              <a:t> </a:t>
            </a:r>
            <a:r>
              <a:rPr lang="en-US" dirty="0" err="1"/>
              <a:t>működo</a:t>
            </a:r>
            <a:r>
              <a:rPr lang="en-US" dirty="0"/>
              <a:t>̋ </a:t>
            </a:r>
            <a:r>
              <a:rPr lang="en-US" dirty="0" err="1" smtClean="0"/>
              <a:t>transzporterek</a:t>
            </a:r>
            <a:endParaRPr lang="en-US" dirty="0" smtClean="0"/>
          </a:p>
          <a:p>
            <a:pPr lvl="2"/>
            <a:r>
              <a:rPr lang="en-US" i="1" dirty="0" err="1" smtClean="0"/>
              <a:t>csatolt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dirty="0" err="1"/>
              <a:t>ko</a:t>
            </a:r>
            <a:r>
              <a:rPr lang="en-US" dirty="0"/>
              <a:t>-) </a:t>
            </a:r>
            <a:r>
              <a:rPr lang="en-US" dirty="0" err="1" smtClean="0"/>
              <a:t>transzporterek</a:t>
            </a:r>
            <a:r>
              <a:rPr lang="en-US" dirty="0" smtClean="0"/>
              <a:t>.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esetben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elektrokémiai</a:t>
            </a:r>
            <a:r>
              <a:rPr lang="en-US" dirty="0"/>
              <a:t> </a:t>
            </a:r>
            <a:r>
              <a:rPr lang="en-US" dirty="0" err="1" smtClean="0"/>
              <a:t>potenciálesés</a:t>
            </a:r>
            <a:r>
              <a:rPr lang="en-US" dirty="0" smtClean="0"/>
              <a:t> </a:t>
            </a:r>
            <a:r>
              <a:rPr lang="en-US" dirty="0"/>
              <a:t>(Na+) </a:t>
            </a:r>
            <a:r>
              <a:rPr lang="en-US" dirty="0" err="1"/>
              <a:t>irányában</a:t>
            </a:r>
            <a:r>
              <a:rPr lang="en-US" dirty="0"/>
              <a:t> </a:t>
            </a:r>
            <a:r>
              <a:rPr lang="en-US" dirty="0" err="1"/>
              <a:t>folyó</a:t>
            </a:r>
            <a:r>
              <a:rPr lang="en-US" dirty="0"/>
              <a:t> </a:t>
            </a:r>
            <a:r>
              <a:rPr lang="en-US" dirty="0" err="1"/>
              <a:t>transzport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</a:t>
            </a:r>
            <a:r>
              <a:rPr lang="en-US" dirty="0" err="1"/>
              <a:t>felszabaduló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hajtja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másik</a:t>
            </a:r>
            <a:r>
              <a:rPr lang="en-US" dirty="0"/>
              <a:t> </a:t>
            </a:r>
            <a:r>
              <a:rPr lang="en-US" dirty="0" err="1"/>
              <a:t>molekula</a:t>
            </a:r>
            <a:r>
              <a:rPr lang="en-US" dirty="0"/>
              <a:t> </a:t>
            </a:r>
            <a:r>
              <a:rPr lang="en-US" dirty="0" err="1"/>
              <a:t>gradiens-irányú</a:t>
            </a:r>
            <a:r>
              <a:rPr lang="en-US" dirty="0"/>
              <a:t> </a:t>
            </a:r>
            <a:r>
              <a:rPr lang="en-US" dirty="0" err="1"/>
              <a:t>mozgatását</a:t>
            </a:r>
            <a:r>
              <a:rPr lang="en-US" dirty="0"/>
              <a:t> (</a:t>
            </a:r>
            <a:r>
              <a:rPr lang="en-US" i="1" dirty="0" err="1"/>
              <a:t>másodlagos</a:t>
            </a:r>
            <a:r>
              <a:rPr lang="en-US" i="1" dirty="0"/>
              <a:t> </a:t>
            </a:r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transzport</a:t>
            </a:r>
            <a:r>
              <a:rPr lang="en-US" dirty="0"/>
              <a:t>), pl. amino- </a:t>
            </a:r>
            <a:r>
              <a:rPr lang="en-US" dirty="0" err="1"/>
              <a:t>sav</a:t>
            </a:r>
            <a:r>
              <a:rPr lang="en-US" dirty="0"/>
              <a:t>/</a:t>
            </a:r>
            <a:r>
              <a:rPr lang="en-US" dirty="0" err="1"/>
              <a:t>glükóz</a:t>
            </a:r>
            <a:r>
              <a:rPr lang="en-US" dirty="0"/>
              <a:t> </a:t>
            </a:r>
            <a:r>
              <a:rPr lang="en-US" dirty="0" err="1" smtClean="0"/>
              <a:t>felvétel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Transzportfolyamatok</a:t>
            </a:r>
            <a:r>
              <a:rPr lang="en-US" b="1" dirty="0"/>
              <a:t> a </a:t>
            </a:r>
            <a:r>
              <a:rPr lang="en-US" b="1" dirty="0" err="1"/>
              <a:t>membránon</a:t>
            </a:r>
            <a:r>
              <a:rPr lang="en-US" b="1" dirty="0"/>
              <a:t> </a:t>
            </a:r>
            <a:r>
              <a:rPr lang="en-US" b="1" dirty="0" err="1"/>
              <a:t>keresztül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transzportált</a:t>
            </a:r>
            <a:r>
              <a:rPr lang="en-US" dirty="0"/>
              <a:t> </a:t>
            </a:r>
            <a:r>
              <a:rPr lang="en-US" dirty="0" err="1"/>
              <a:t>részecske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a </a:t>
            </a:r>
            <a:r>
              <a:rPr lang="en-US" dirty="0" err="1"/>
              <a:t>transzporter</a:t>
            </a:r>
            <a:r>
              <a:rPr lang="en-US" dirty="0"/>
              <a:t>:</a:t>
            </a:r>
          </a:p>
          <a:p>
            <a:pPr lvl="1"/>
            <a:r>
              <a:rPr lang="en-US" b="1" i="1" dirty="0" err="1" smtClean="0"/>
              <a:t>uniporter</a:t>
            </a:r>
            <a:r>
              <a:rPr lang="en-US" b="1" i="1" dirty="0"/>
              <a:t>: </a:t>
            </a:r>
            <a:r>
              <a:rPr lang="en-US" dirty="0" err="1"/>
              <a:t>egyetlen</a:t>
            </a:r>
            <a:r>
              <a:rPr lang="en-US" dirty="0"/>
              <a:t> </a:t>
            </a:r>
            <a:r>
              <a:rPr lang="en-US" dirty="0" err="1"/>
              <a:t>részecskére</a:t>
            </a:r>
            <a:r>
              <a:rPr lang="en-US" dirty="0"/>
              <a:t> (pl. Ca2+-</a:t>
            </a:r>
            <a:r>
              <a:rPr lang="en-US" b="1" dirty="0"/>
              <a:t>ATP</a:t>
            </a:r>
            <a:r>
              <a:rPr lang="en-US" dirty="0"/>
              <a:t>-</a:t>
            </a:r>
            <a:r>
              <a:rPr lang="en-US" dirty="0" err="1"/>
              <a:t>áz</a:t>
            </a:r>
            <a:r>
              <a:rPr lang="en-US" dirty="0"/>
              <a:t> </a:t>
            </a:r>
            <a:r>
              <a:rPr lang="en-US" dirty="0" err="1"/>
              <a:t>sejtből</a:t>
            </a:r>
            <a:r>
              <a:rPr lang="en-US" dirty="0"/>
              <a:t> </a:t>
            </a:r>
            <a:r>
              <a:rPr lang="en-US" dirty="0" err="1"/>
              <a:t>kifelé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i="1" dirty="0" err="1" smtClean="0"/>
              <a:t>szimporter</a:t>
            </a:r>
            <a:r>
              <a:rPr lang="en-US" b="1" i="1" dirty="0"/>
              <a:t>: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részecske</a:t>
            </a:r>
            <a:r>
              <a:rPr lang="en-US" dirty="0"/>
              <a:t> </a:t>
            </a:r>
            <a:r>
              <a:rPr lang="en-US" dirty="0" err="1"/>
              <a:t>egyirányú</a:t>
            </a:r>
            <a:r>
              <a:rPr lang="en-US" dirty="0"/>
              <a:t> </a:t>
            </a:r>
            <a:r>
              <a:rPr lang="en-US" dirty="0" err="1" smtClean="0"/>
              <a:t>mozgatása</a:t>
            </a:r>
            <a:endParaRPr lang="en-US" dirty="0"/>
          </a:p>
          <a:p>
            <a:pPr lvl="1"/>
            <a:r>
              <a:rPr lang="en-US" b="1" i="1" dirty="0" err="1" smtClean="0"/>
              <a:t>antiporter</a:t>
            </a:r>
            <a:r>
              <a:rPr lang="en-US" b="1" i="1" dirty="0"/>
              <a:t>: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részecske</a:t>
            </a:r>
            <a:r>
              <a:rPr lang="en-US" dirty="0"/>
              <a:t> </a:t>
            </a:r>
            <a:r>
              <a:rPr lang="en-US" dirty="0" err="1"/>
              <a:t>ellentétes</a:t>
            </a:r>
            <a:r>
              <a:rPr lang="en-US" dirty="0"/>
              <a:t> </a:t>
            </a:r>
            <a:r>
              <a:rPr lang="en-US" dirty="0" err="1"/>
              <a:t>irányú</a:t>
            </a:r>
            <a:r>
              <a:rPr lang="en-US" dirty="0"/>
              <a:t> </a:t>
            </a:r>
            <a:r>
              <a:rPr lang="en-US" dirty="0" err="1"/>
              <a:t>mozgatása</a:t>
            </a:r>
            <a:r>
              <a:rPr lang="en-US" dirty="0"/>
              <a:t> (pl. Na+-K+-</a:t>
            </a:r>
            <a:r>
              <a:rPr lang="en-US" b="1" dirty="0"/>
              <a:t>ATP</a:t>
            </a:r>
            <a:r>
              <a:rPr lang="en-US" dirty="0"/>
              <a:t>-</a:t>
            </a:r>
            <a:r>
              <a:rPr lang="en-US" dirty="0" err="1"/>
              <a:t>áz</a:t>
            </a:r>
            <a:r>
              <a:rPr lang="en-US" dirty="0"/>
              <a:t> </a:t>
            </a:r>
            <a:r>
              <a:rPr lang="en-US" dirty="0" err="1"/>
              <a:t>pumpa</a:t>
            </a:r>
            <a:r>
              <a:rPr lang="en-US" dirty="0" smtClean="0"/>
              <a:t>, </a:t>
            </a:r>
            <a:r>
              <a:rPr lang="en-US" dirty="0"/>
              <a:t>Ca2+-Na+-</a:t>
            </a:r>
            <a:r>
              <a:rPr lang="en-US" dirty="0" err="1"/>
              <a:t>ioncserélo</a:t>
            </a:r>
            <a:r>
              <a:rPr lang="en-US" dirty="0"/>
              <a:t>̋ </a:t>
            </a:r>
            <a:r>
              <a:rPr lang="en-US" dirty="0" err="1"/>
              <a:t>pumpa</a:t>
            </a:r>
            <a:r>
              <a:rPr lang="en-US" smtClean="0"/>
              <a:t>)</a:t>
            </a:r>
            <a:endParaRPr lang="en-US" dirty="0"/>
          </a:p>
          <a:p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közül</a:t>
            </a:r>
            <a:r>
              <a:rPr lang="en-US" dirty="0"/>
              <a:t> a </a:t>
            </a:r>
            <a:r>
              <a:rPr lang="en-US" dirty="0" err="1"/>
              <a:t>szimporter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antiporter</a:t>
            </a:r>
            <a:r>
              <a:rPr lang="en-US" dirty="0"/>
              <a:t> </a:t>
            </a:r>
            <a:r>
              <a:rPr lang="en-US" dirty="0" err="1"/>
              <a:t>csatolt</a:t>
            </a:r>
            <a:r>
              <a:rPr lang="en-US" dirty="0"/>
              <a:t> </a:t>
            </a:r>
            <a:r>
              <a:rPr lang="en-US" dirty="0" err="1"/>
              <a:t>transzporter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</a:t>
            </a:r>
            <a:r>
              <a:rPr lang="en-US" b="1" dirty="0" err="1"/>
              <a:t>diffúzió</a:t>
            </a:r>
            <a:r>
              <a:rPr lang="en-US" b="1" dirty="0"/>
              <a:t> </a:t>
            </a:r>
            <a:r>
              <a:rPr lang="en-US" b="1" dirty="0" err="1"/>
              <a:t>speciális</a:t>
            </a:r>
            <a:r>
              <a:rPr lang="en-US" b="1" dirty="0"/>
              <a:t> </a:t>
            </a:r>
            <a:r>
              <a:rPr lang="en-US" b="1" dirty="0" err="1"/>
              <a:t>esetei</a:t>
            </a:r>
            <a:r>
              <a:rPr lang="en-US" b="1" dirty="0"/>
              <a:t> </a:t>
            </a:r>
            <a:r>
              <a:rPr lang="en-US" b="1" dirty="0" err="1"/>
              <a:t>élo</a:t>
            </a:r>
            <a:r>
              <a:rPr lang="en-US" b="1" dirty="0"/>
              <a:t>̋ </a:t>
            </a:r>
            <a:r>
              <a:rPr lang="en-US" b="1" dirty="0" err="1"/>
              <a:t>szervezetekben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Élo</a:t>
            </a:r>
            <a:r>
              <a:rPr lang="en-US" dirty="0"/>
              <a:t>̋ </a:t>
            </a:r>
            <a:r>
              <a:rPr lang="en-US" dirty="0" err="1"/>
              <a:t>szervezetekben</a:t>
            </a:r>
            <a:r>
              <a:rPr lang="en-US" dirty="0"/>
              <a:t> a </a:t>
            </a:r>
            <a:r>
              <a:rPr lang="en-US" dirty="0" err="1"/>
              <a:t>gázmolekulák</a:t>
            </a:r>
            <a:r>
              <a:rPr lang="en-US" dirty="0"/>
              <a:t>, </a:t>
            </a:r>
            <a:r>
              <a:rPr lang="en-US" dirty="0" err="1"/>
              <a:t>ionok</a:t>
            </a:r>
            <a:r>
              <a:rPr lang="en-US" dirty="0"/>
              <a:t>,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oldott</a:t>
            </a:r>
            <a:r>
              <a:rPr lang="en-US" dirty="0"/>
              <a:t> </a:t>
            </a:r>
            <a:r>
              <a:rPr lang="en-US" dirty="0" err="1"/>
              <a:t>molekulák</a:t>
            </a:r>
            <a:r>
              <a:rPr lang="en-US" dirty="0"/>
              <a:t> </a:t>
            </a:r>
            <a:r>
              <a:rPr lang="en-US" dirty="0" err="1"/>
              <a:t>diffúziója</a:t>
            </a:r>
            <a:r>
              <a:rPr lang="en-US" dirty="0"/>
              <a:t> </a:t>
            </a:r>
            <a:r>
              <a:rPr lang="en-US" dirty="0" err="1"/>
              <a:t>vizes</a:t>
            </a:r>
            <a:r>
              <a:rPr lang="en-US" dirty="0"/>
              <a:t> </a:t>
            </a:r>
            <a:r>
              <a:rPr lang="en-US" dirty="0" err="1" smtClean="0"/>
              <a:t>fázisban</a:t>
            </a:r>
            <a:r>
              <a:rPr lang="en-US" dirty="0" smtClean="0"/>
              <a:t> </a:t>
            </a:r>
            <a:r>
              <a:rPr lang="en-US" dirty="0" err="1"/>
              <a:t>zajlik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tulajdonságai</a:t>
            </a:r>
            <a:r>
              <a:rPr lang="en-US" dirty="0"/>
              <a:t> </a:t>
            </a:r>
            <a:r>
              <a:rPr lang="en-US" dirty="0" err="1"/>
              <a:t>jelentősen</a:t>
            </a:r>
            <a:r>
              <a:rPr lang="en-US" dirty="0"/>
              <a:t> </a:t>
            </a:r>
            <a:r>
              <a:rPr lang="en-US" i="1" dirty="0" err="1"/>
              <a:t>eltérnek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dirty="0" err="1"/>
              <a:t>tiszta</a:t>
            </a:r>
            <a:r>
              <a:rPr lang="en-US" dirty="0"/>
              <a:t> </a:t>
            </a:r>
            <a:r>
              <a:rPr lang="en-US" dirty="0" err="1"/>
              <a:t>víz</a:t>
            </a:r>
            <a:r>
              <a:rPr lang="en-US" dirty="0"/>
              <a:t> mint </a:t>
            </a:r>
            <a:r>
              <a:rPr lang="en-US" dirty="0" err="1"/>
              <a:t>oldószer</a:t>
            </a:r>
            <a:r>
              <a:rPr lang="en-US" dirty="0"/>
              <a:t> </a:t>
            </a:r>
            <a:r>
              <a:rPr lang="en-US" dirty="0" err="1" smtClean="0"/>
              <a:t>tulajdonságaitól</a:t>
            </a:r>
            <a:r>
              <a:rPr lang="en-US" dirty="0" smtClean="0"/>
              <a:t> (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/>
              <a:t>makromolekula-sűrűség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/>
              <a:t>sejtek</a:t>
            </a:r>
            <a:r>
              <a:rPr lang="en-US" dirty="0"/>
              <a:t> / </a:t>
            </a:r>
            <a:r>
              <a:rPr lang="en-US" dirty="0" err="1"/>
              <a:t>organellumok</a:t>
            </a:r>
            <a:r>
              <a:rPr lang="en-US" dirty="0"/>
              <a:t> </a:t>
            </a:r>
            <a:r>
              <a:rPr lang="en-US" dirty="0" err="1"/>
              <a:t>tartalmát</a:t>
            </a:r>
            <a:r>
              <a:rPr lang="en-US" dirty="0"/>
              <a:t> lipid </a:t>
            </a:r>
            <a:r>
              <a:rPr lang="en-US" dirty="0" err="1"/>
              <a:t>kettősrétegből</a:t>
            </a:r>
            <a:r>
              <a:rPr lang="en-US" dirty="0"/>
              <a:t> </a:t>
            </a:r>
            <a:r>
              <a:rPr lang="en-US" dirty="0" err="1"/>
              <a:t>felépülo</a:t>
            </a:r>
            <a:r>
              <a:rPr lang="en-US" dirty="0"/>
              <a:t>̋, </a:t>
            </a:r>
            <a:r>
              <a:rPr lang="en-US" dirty="0" err="1"/>
              <a:t>különbözo</a:t>
            </a:r>
            <a:r>
              <a:rPr lang="en-US" dirty="0"/>
              <a:t>̋ </a:t>
            </a:r>
            <a:r>
              <a:rPr lang="en-US" dirty="0" err="1"/>
              <a:t>funkciójú</a:t>
            </a:r>
            <a:r>
              <a:rPr lang="en-US" dirty="0"/>
              <a:t> </a:t>
            </a:r>
            <a:r>
              <a:rPr lang="en-US" dirty="0" err="1"/>
              <a:t>fehérjéket</a:t>
            </a:r>
            <a:r>
              <a:rPr lang="en-US" dirty="0"/>
              <a:t> is </a:t>
            </a:r>
            <a:r>
              <a:rPr lang="en-US" dirty="0" err="1"/>
              <a:t>tartalmazó</a:t>
            </a:r>
            <a:r>
              <a:rPr lang="en-US" dirty="0"/>
              <a:t> </a:t>
            </a:r>
            <a:r>
              <a:rPr lang="en-US" dirty="0" err="1" smtClean="0"/>
              <a:t>membránok</a:t>
            </a:r>
            <a:r>
              <a:rPr lang="en-US" dirty="0" smtClean="0"/>
              <a:t> </a:t>
            </a:r>
            <a:r>
              <a:rPr lang="en-US" dirty="0" err="1"/>
              <a:t>határolják</a:t>
            </a:r>
            <a:r>
              <a:rPr lang="en-US" dirty="0"/>
              <a:t>. </a:t>
            </a: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diffúziós</a:t>
            </a:r>
            <a:r>
              <a:rPr lang="en-US" dirty="0"/>
              <a:t> </a:t>
            </a:r>
            <a:r>
              <a:rPr lang="en-US" dirty="0" err="1"/>
              <a:t>gátat</a:t>
            </a:r>
            <a:r>
              <a:rPr lang="en-US" dirty="0"/>
              <a:t> („barrier”) </a:t>
            </a:r>
            <a:r>
              <a:rPr lang="en-US" dirty="0" err="1" smtClean="0"/>
              <a:t>alkotnak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/>
              <a:t>membránon</a:t>
            </a:r>
            <a:r>
              <a:rPr lang="en-US" dirty="0"/>
              <a:t> </a:t>
            </a:r>
            <a:r>
              <a:rPr lang="en-US" dirty="0" err="1"/>
              <a:t>keresztül</a:t>
            </a:r>
            <a:r>
              <a:rPr lang="en-US" dirty="0"/>
              <a:t> </a:t>
            </a:r>
            <a:r>
              <a:rPr lang="en-US" dirty="0" err="1"/>
              <a:t>történo</a:t>
            </a:r>
            <a:r>
              <a:rPr lang="en-US" dirty="0"/>
              <a:t>̋ </a:t>
            </a:r>
            <a:r>
              <a:rPr lang="en-US" dirty="0" err="1"/>
              <a:t>diffúzió</a:t>
            </a:r>
            <a:r>
              <a:rPr lang="en-US" dirty="0"/>
              <a:t> </a:t>
            </a:r>
            <a:r>
              <a:rPr lang="en-US" dirty="0" err="1"/>
              <a:t>erősen</a:t>
            </a:r>
            <a:r>
              <a:rPr lang="en-US" dirty="0"/>
              <a:t> </a:t>
            </a:r>
            <a:r>
              <a:rPr lang="en-US" i="1" dirty="0" err="1"/>
              <a:t>szelektív</a:t>
            </a:r>
            <a:r>
              <a:rPr lang="en-US" i="1" dirty="0"/>
              <a:t> </a:t>
            </a:r>
            <a:r>
              <a:rPr lang="en-US" dirty="0"/>
              <a:t>– a </a:t>
            </a:r>
            <a:r>
              <a:rPr lang="en-US" dirty="0" err="1"/>
              <a:t>szelektív</a:t>
            </a:r>
            <a:r>
              <a:rPr lang="en-US" dirty="0"/>
              <a:t> </a:t>
            </a:r>
            <a:r>
              <a:rPr lang="en-US" dirty="0" err="1"/>
              <a:t>anyagcsere</a:t>
            </a:r>
            <a:r>
              <a:rPr lang="en-US" dirty="0"/>
              <a:t> </a:t>
            </a:r>
            <a:r>
              <a:rPr lang="en-US" dirty="0" err="1" smtClean="0"/>
              <a:t>biztosítására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membránon</a:t>
            </a:r>
            <a:r>
              <a:rPr lang="en-US" dirty="0"/>
              <a:t> </a:t>
            </a:r>
            <a:r>
              <a:rPr lang="en-US" dirty="0" err="1"/>
              <a:t>keresztüli</a:t>
            </a:r>
            <a:r>
              <a:rPr lang="en-US" dirty="0"/>
              <a:t> </a:t>
            </a:r>
            <a:r>
              <a:rPr lang="en-US" dirty="0" err="1"/>
              <a:t>anyagtranszport</a:t>
            </a:r>
            <a:r>
              <a:rPr lang="en-US" dirty="0"/>
              <a:t> (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tudásunk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) 3 </a:t>
            </a:r>
            <a:r>
              <a:rPr lang="en-US" dirty="0" err="1"/>
              <a:t>csoportba</a:t>
            </a:r>
            <a:r>
              <a:rPr lang="en-US" dirty="0"/>
              <a:t> </a:t>
            </a:r>
            <a:r>
              <a:rPr lang="en-US" dirty="0" err="1"/>
              <a:t>sorolható</a:t>
            </a:r>
            <a:r>
              <a:rPr lang="en-US" dirty="0"/>
              <a:t>,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i="1" dirty="0" err="1" smtClean="0"/>
              <a:t>Passzív</a:t>
            </a:r>
            <a:r>
              <a:rPr lang="en-US" b="1" i="1" dirty="0" smtClean="0"/>
              <a:t> </a:t>
            </a:r>
            <a:r>
              <a:rPr lang="en-US" b="1" i="1" dirty="0" err="1" smtClean="0"/>
              <a:t>diffúzió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b="1" i="1" dirty="0" err="1" smtClean="0"/>
              <a:t>Facilitált</a:t>
            </a:r>
            <a:r>
              <a:rPr lang="en-US" b="1" i="1" dirty="0" smtClean="0"/>
              <a:t> </a:t>
            </a:r>
            <a:r>
              <a:rPr lang="en-US" i="1" dirty="0"/>
              <a:t>(</a:t>
            </a:r>
            <a:r>
              <a:rPr lang="en-US" i="1" dirty="0" err="1"/>
              <a:t>közvetített</a:t>
            </a:r>
            <a:r>
              <a:rPr lang="en-US" i="1" dirty="0"/>
              <a:t>) </a:t>
            </a:r>
            <a:r>
              <a:rPr lang="en-US" b="1" i="1" dirty="0" err="1"/>
              <a:t>diffúzió</a:t>
            </a:r>
            <a:r>
              <a:rPr lang="en-US" b="1" i="1" dirty="0"/>
              <a:t> </a:t>
            </a:r>
            <a:r>
              <a:rPr lang="en-US" dirty="0"/>
              <a:t>– pl. </a:t>
            </a:r>
            <a:r>
              <a:rPr lang="en-US" dirty="0" err="1"/>
              <a:t>inger</a:t>
            </a:r>
            <a:r>
              <a:rPr lang="en-US" dirty="0"/>
              <a:t> / </a:t>
            </a:r>
            <a:r>
              <a:rPr lang="en-US" dirty="0" err="1"/>
              <a:t>válasz</a:t>
            </a:r>
            <a:r>
              <a:rPr lang="en-US" dirty="0"/>
              <a:t> </a:t>
            </a:r>
            <a:r>
              <a:rPr lang="en-US" dirty="0" err="1"/>
              <a:t>közvetítéséhez</a:t>
            </a:r>
            <a:r>
              <a:rPr lang="en-US" dirty="0"/>
              <a:t> </a:t>
            </a:r>
            <a:r>
              <a:rPr lang="en-US" dirty="0" err="1"/>
              <a:t>szükséges</a:t>
            </a:r>
            <a:r>
              <a:rPr lang="en-US" dirty="0"/>
              <a:t> </a:t>
            </a:r>
            <a:r>
              <a:rPr lang="en-US" dirty="0" err="1" smtClean="0"/>
              <a:t>ionok</a:t>
            </a:r>
            <a:r>
              <a:rPr lang="en-US" dirty="0" smtClean="0"/>
              <a:t> (</a:t>
            </a:r>
            <a:r>
              <a:rPr lang="en-US" dirty="0"/>
              <a:t>Ca2+, Na+, K+) </a:t>
            </a:r>
            <a:r>
              <a:rPr lang="en-US" dirty="0" err="1" smtClean="0"/>
              <a:t>transzportja</a:t>
            </a:r>
            <a:r>
              <a:rPr lang="en-US" dirty="0" smtClean="0"/>
              <a:t>, </a:t>
            </a:r>
            <a:r>
              <a:rPr lang="en-US" dirty="0" err="1" smtClean="0"/>
              <a:t>melyek</a:t>
            </a:r>
            <a:r>
              <a:rPr lang="en-US" dirty="0" smtClean="0"/>
              <a:t> </a:t>
            </a:r>
            <a:r>
              <a:rPr lang="en-US" dirty="0" err="1"/>
              <a:t>méretük</a:t>
            </a:r>
            <a:r>
              <a:rPr lang="en-US" dirty="0"/>
              <a:t> / </a:t>
            </a:r>
            <a:r>
              <a:rPr lang="en-US" dirty="0" err="1"/>
              <a:t>töltésük</a:t>
            </a:r>
            <a:r>
              <a:rPr lang="en-US" dirty="0"/>
              <a:t> / </a:t>
            </a:r>
            <a:r>
              <a:rPr lang="en-US" dirty="0" err="1"/>
              <a:t>poláros</a:t>
            </a:r>
            <a:r>
              <a:rPr lang="en-US" dirty="0"/>
              <a:t> </a:t>
            </a:r>
            <a:r>
              <a:rPr lang="en-US" dirty="0" err="1"/>
              <a:t>természetük</a:t>
            </a:r>
            <a:r>
              <a:rPr lang="en-US" dirty="0"/>
              <a:t> </a:t>
            </a:r>
            <a:r>
              <a:rPr lang="en-US" dirty="0" err="1" smtClean="0"/>
              <a:t>miatt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/>
              <a:t>képesek</a:t>
            </a:r>
            <a:r>
              <a:rPr lang="en-US" dirty="0"/>
              <a:t> </a:t>
            </a:r>
            <a:r>
              <a:rPr lang="en-US" dirty="0" err="1"/>
              <a:t>passzív</a:t>
            </a:r>
            <a:r>
              <a:rPr lang="en-US" dirty="0"/>
              <a:t> </a:t>
            </a:r>
            <a:r>
              <a:rPr lang="en-US" dirty="0" err="1" smtClean="0"/>
              <a:t>diffúzióra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err="1" smtClean="0"/>
              <a:t>Aktív</a:t>
            </a:r>
            <a:r>
              <a:rPr lang="en-US" b="1" i="1" dirty="0" smtClean="0"/>
              <a:t> </a:t>
            </a:r>
            <a:r>
              <a:rPr lang="en-US" b="1" i="1" dirty="0" err="1"/>
              <a:t>transzport</a:t>
            </a:r>
            <a:r>
              <a:rPr lang="en-US" b="1" i="1" dirty="0"/>
              <a:t> </a:t>
            </a:r>
            <a:r>
              <a:rPr lang="en-US" dirty="0"/>
              <a:t>– </a:t>
            </a:r>
            <a:r>
              <a:rPr lang="en-US" dirty="0" err="1"/>
              <a:t>negatív</a:t>
            </a:r>
            <a:r>
              <a:rPr lang="en-US" dirty="0"/>
              <a:t> </a:t>
            </a:r>
            <a:r>
              <a:rPr lang="en-US" dirty="0" err="1"/>
              <a:t>koncentráció</a:t>
            </a:r>
            <a:r>
              <a:rPr lang="en-US" dirty="0"/>
              <a:t> </a:t>
            </a:r>
            <a:r>
              <a:rPr lang="en-US" dirty="0" err="1"/>
              <a:t>gradienssel</a:t>
            </a:r>
            <a:r>
              <a:rPr lang="en-US" dirty="0"/>
              <a:t> </a:t>
            </a:r>
            <a:r>
              <a:rPr lang="en-US" dirty="0" err="1"/>
              <a:t>szemben</a:t>
            </a:r>
            <a:r>
              <a:rPr lang="en-US" dirty="0"/>
              <a:t> </a:t>
            </a:r>
            <a:r>
              <a:rPr lang="en-US" dirty="0" err="1" smtClean="0"/>
              <a:t>működik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</a:t>
            </a:r>
            <a:r>
              <a:rPr lang="en-US" b="1" dirty="0" err="1"/>
              <a:t>diffúzió</a:t>
            </a:r>
            <a:r>
              <a:rPr lang="en-US" b="1" dirty="0"/>
              <a:t> </a:t>
            </a:r>
            <a:r>
              <a:rPr lang="en-US" b="1" dirty="0" err="1"/>
              <a:t>speciális</a:t>
            </a:r>
            <a:r>
              <a:rPr lang="en-US" b="1" dirty="0"/>
              <a:t> </a:t>
            </a:r>
            <a:r>
              <a:rPr lang="en-US" b="1" dirty="0" err="1"/>
              <a:t>esetei</a:t>
            </a:r>
            <a:r>
              <a:rPr lang="en-US" b="1" dirty="0"/>
              <a:t> </a:t>
            </a:r>
            <a:r>
              <a:rPr lang="en-US" b="1" dirty="0" err="1"/>
              <a:t>élo</a:t>
            </a:r>
            <a:r>
              <a:rPr lang="en-US" b="1" dirty="0"/>
              <a:t>̋ </a:t>
            </a:r>
            <a:r>
              <a:rPr lang="en-US" b="1" dirty="0" err="1"/>
              <a:t>szervezetekben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makromolekulák</a:t>
            </a:r>
            <a:r>
              <a:rPr lang="en-US" dirty="0"/>
              <a:t> </a:t>
            </a:r>
            <a:r>
              <a:rPr lang="en-US" dirty="0" err="1"/>
              <a:t>szállítása</a:t>
            </a:r>
            <a:r>
              <a:rPr lang="en-US" dirty="0"/>
              <a:t>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lehetséges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ezekre</a:t>
            </a:r>
            <a:r>
              <a:rPr lang="en-US" dirty="0"/>
              <a:t> </a:t>
            </a:r>
            <a:r>
              <a:rPr lang="en-US" dirty="0" err="1"/>
              <a:t>szolgáló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 smtClean="0"/>
              <a:t>folyamatok</a:t>
            </a:r>
            <a:r>
              <a:rPr lang="en-US" dirty="0"/>
              <a:t>:</a:t>
            </a:r>
          </a:p>
          <a:p>
            <a:pPr lvl="1"/>
            <a:r>
              <a:rPr lang="en-US" i="1" dirty="0" err="1" smtClean="0"/>
              <a:t>Exocitózis</a:t>
            </a:r>
            <a:r>
              <a:rPr lang="en-US" dirty="0"/>
              <a:t>: a </a:t>
            </a:r>
            <a:r>
              <a:rPr lang="en-US" dirty="0" err="1"/>
              <a:t>plazma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vezikulamembrán</a:t>
            </a:r>
            <a:r>
              <a:rPr lang="en-US" dirty="0"/>
              <a:t> </a:t>
            </a:r>
            <a:r>
              <a:rPr lang="en-US" dirty="0" err="1"/>
              <a:t>fúziójával</a:t>
            </a:r>
            <a:r>
              <a:rPr lang="en-US" dirty="0"/>
              <a:t> a </a:t>
            </a:r>
            <a:r>
              <a:rPr lang="en-US" dirty="0" err="1"/>
              <a:t>vezikula</a:t>
            </a:r>
            <a:r>
              <a:rPr lang="en-US" dirty="0"/>
              <a:t> </a:t>
            </a:r>
            <a:r>
              <a:rPr lang="en-US" dirty="0" err="1"/>
              <a:t>tartalma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extracelluláris</a:t>
            </a:r>
            <a:r>
              <a:rPr lang="en-US" dirty="0"/>
              <a:t> </a:t>
            </a:r>
            <a:r>
              <a:rPr lang="en-US" dirty="0" err="1"/>
              <a:t>térbe</a:t>
            </a:r>
            <a:r>
              <a:rPr lang="en-US" dirty="0"/>
              <a:t> </a:t>
            </a:r>
            <a:r>
              <a:rPr lang="en-US" dirty="0" err="1"/>
              <a:t>ürül</a:t>
            </a:r>
            <a:r>
              <a:rPr lang="en-US" dirty="0"/>
              <a:t>.</a:t>
            </a:r>
          </a:p>
          <a:p>
            <a:pPr lvl="1"/>
            <a:r>
              <a:rPr lang="en-US" i="1" dirty="0" err="1" smtClean="0"/>
              <a:t>Endocitózis</a:t>
            </a:r>
            <a:r>
              <a:rPr lang="en-US" dirty="0"/>
              <a:t>: a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befűződéssel</a:t>
            </a:r>
            <a:r>
              <a:rPr lang="en-US" dirty="0"/>
              <a:t> </a:t>
            </a:r>
            <a:r>
              <a:rPr lang="en-US" dirty="0" err="1"/>
              <a:t>extracelluláris</a:t>
            </a:r>
            <a:r>
              <a:rPr lang="en-US" dirty="0"/>
              <a:t> </a:t>
            </a:r>
            <a:r>
              <a:rPr lang="en-US" dirty="0" err="1"/>
              <a:t>folyadékot</a:t>
            </a:r>
            <a:r>
              <a:rPr lang="en-US" dirty="0"/>
              <a:t> </a:t>
            </a:r>
            <a:r>
              <a:rPr lang="en-US" dirty="0" err="1"/>
              <a:t>zár</a:t>
            </a:r>
            <a:r>
              <a:rPr lang="en-US" dirty="0"/>
              <a:t> be,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</a:t>
            </a:r>
            <a:r>
              <a:rPr lang="en-US" dirty="0" err="1"/>
              <a:t>intracelluláris</a:t>
            </a:r>
            <a:r>
              <a:rPr lang="en-US" dirty="0"/>
              <a:t> </a:t>
            </a:r>
            <a:r>
              <a:rPr lang="en-US" dirty="0" err="1"/>
              <a:t>vezikula</a:t>
            </a:r>
            <a:r>
              <a:rPr lang="en-US" dirty="0"/>
              <a:t> </a:t>
            </a:r>
            <a:r>
              <a:rPr lang="en-US" dirty="0" err="1"/>
              <a:t>képződik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 smtClean="0"/>
              <a:t>ozmózis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gyirányú</a:t>
            </a:r>
            <a:r>
              <a:rPr lang="en-US" dirty="0" smtClean="0"/>
              <a:t> </a:t>
            </a:r>
            <a:r>
              <a:rPr lang="en-US" dirty="0" err="1"/>
              <a:t>anyagáramlás</a:t>
            </a:r>
            <a:r>
              <a:rPr lang="en-US" dirty="0"/>
              <a:t> </a:t>
            </a:r>
            <a:r>
              <a:rPr lang="en-US" dirty="0" err="1" smtClean="0"/>
              <a:t>diffúzióval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/>
              <a:t>membránok</a:t>
            </a:r>
            <a:r>
              <a:rPr lang="en-US" dirty="0"/>
              <a:t> – </a:t>
            </a:r>
            <a:r>
              <a:rPr lang="en-US" dirty="0" err="1"/>
              <a:t>szelektív</a:t>
            </a:r>
            <a:r>
              <a:rPr lang="en-US" dirty="0"/>
              <a:t> </a:t>
            </a:r>
            <a:r>
              <a:rPr lang="en-US" dirty="0" err="1"/>
              <a:t>permeabilitásuk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– </a:t>
            </a:r>
            <a:r>
              <a:rPr lang="en-US" i="1" dirty="0" err="1"/>
              <a:t>féligátereszto</a:t>
            </a:r>
            <a:r>
              <a:rPr lang="en-US" i="1" dirty="0"/>
              <a:t>̋ </a:t>
            </a:r>
            <a:r>
              <a:rPr lang="en-US" dirty="0"/>
              <a:t>(„</a:t>
            </a:r>
            <a:r>
              <a:rPr lang="en-US" dirty="0" err="1"/>
              <a:t>szemipermeábilis</a:t>
            </a:r>
            <a:r>
              <a:rPr lang="en-US" dirty="0"/>
              <a:t>”) </a:t>
            </a:r>
            <a:r>
              <a:rPr lang="en-US" dirty="0" err="1"/>
              <a:t>hártyaként</a:t>
            </a:r>
            <a:r>
              <a:rPr lang="en-US" dirty="0"/>
              <a:t> </a:t>
            </a:r>
            <a:r>
              <a:rPr lang="en-US" dirty="0" err="1" smtClean="0"/>
              <a:t>működnek</a:t>
            </a:r>
            <a:endParaRPr lang="en-US" dirty="0" smtClean="0"/>
          </a:p>
          <a:p>
            <a:r>
              <a:rPr lang="en-US" dirty="0" err="1" smtClean="0"/>
              <a:t>Elegendően</a:t>
            </a:r>
            <a:r>
              <a:rPr lang="en-US" dirty="0" smtClean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molekulát</a:t>
            </a:r>
            <a:r>
              <a:rPr lang="en-US" dirty="0"/>
              <a:t> (pl. </a:t>
            </a:r>
            <a:r>
              <a:rPr lang="en-US" dirty="0" err="1"/>
              <a:t>cukor</a:t>
            </a:r>
            <a:r>
              <a:rPr lang="en-US" dirty="0"/>
              <a:t>) </a:t>
            </a:r>
            <a:r>
              <a:rPr lang="en-US" dirty="0" err="1"/>
              <a:t>tartalmazó</a:t>
            </a:r>
            <a:r>
              <a:rPr lang="en-US" dirty="0"/>
              <a:t>, </a:t>
            </a:r>
            <a:r>
              <a:rPr lang="en-US" dirty="0" err="1"/>
              <a:t>féligátereszto</a:t>
            </a:r>
            <a:r>
              <a:rPr lang="en-US" dirty="0"/>
              <a:t>̋ </a:t>
            </a:r>
            <a:r>
              <a:rPr lang="en-US" dirty="0" err="1"/>
              <a:t>hártyával</a:t>
            </a:r>
            <a:r>
              <a:rPr lang="en-US" dirty="0"/>
              <a:t> </a:t>
            </a:r>
            <a:r>
              <a:rPr lang="en-US" dirty="0" err="1"/>
              <a:t>körbevett</a:t>
            </a:r>
            <a:r>
              <a:rPr lang="en-US" dirty="0"/>
              <a:t> </a:t>
            </a:r>
            <a:r>
              <a:rPr lang="en-US" dirty="0" err="1"/>
              <a:t>tartályt</a:t>
            </a:r>
            <a:r>
              <a:rPr lang="en-US" dirty="0"/>
              <a:t> </a:t>
            </a:r>
            <a:r>
              <a:rPr lang="en-US" dirty="0" err="1" smtClean="0"/>
              <a:t>oldószerbe</a:t>
            </a:r>
            <a:r>
              <a:rPr lang="en-US" dirty="0" smtClean="0"/>
              <a:t> </a:t>
            </a:r>
            <a:r>
              <a:rPr lang="en-US" dirty="0"/>
              <a:t>(pl. </a:t>
            </a:r>
            <a:r>
              <a:rPr lang="en-US" dirty="0" err="1"/>
              <a:t>víz</a:t>
            </a:r>
            <a:r>
              <a:rPr lang="en-US" dirty="0"/>
              <a:t>) </a:t>
            </a:r>
            <a:r>
              <a:rPr lang="en-US" dirty="0" err="1"/>
              <a:t>merítve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víz</a:t>
            </a:r>
            <a:r>
              <a:rPr lang="en-US" dirty="0"/>
              <a:t> </a:t>
            </a:r>
            <a:r>
              <a:rPr lang="en-US" dirty="0" err="1"/>
              <a:t>képes</a:t>
            </a:r>
            <a:r>
              <a:rPr lang="en-US" dirty="0"/>
              <a:t> a </a:t>
            </a:r>
            <a:r>
              <a:rPr lang="en-US" dirty="0" err="1"/>
              <a:t>hártyán</a:t>
            </a:r>
            <a:r>
              <a:rPr lang="en-US" dirty="0"/>
              <a:t> </a:t>
            </a:r>
            <a:r>
              <a:rPr lang="en-US" dirty="0" err="1"/>
              <a:t>áthatolni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oldott</a:t>
            </a:r>
            <a:r>
              <a:rPr lang="en-US" dirty="0"/>
              <a:t> </a:t>
            </a:r>
            <a:r>
              <a:rPr lang="en-US" dirty="0" err="1"/>
              <a:t>anyag</a:t>
            </a:r>
            <a:r>
              <a:rPr lang="en-US" dirty="0"/>
              <a:t> </a:t>
            </a:r>
            <a:r>
              <a:rPr lang="en-US" dirty="0" err="1"/>
              <a:t>molekulái</a:t>
            </a:r>
            <a:r>
              <a:rPr lang="en-US" dirty="0"/>
              <a:t> </a:t>
            </a:r>
            <a:r>
              <a:rPr lang="en-US" dirty="0" err="1" smtClean="0"/>
              <a:t>nem</a:t>
            </a:r>
            <a:endParaRPr lang="en-US" dirty="0" smtClean="0"/>
          </a:p>
          <a:p>
            <a:r>
              <a:rPr lang="en-US" dirty="0" err="1" smtClean="0"/>
              <a:t>Ezért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oldalán</a:t>
            </a:r>
            <a:r>
              <a:rPr lang="en-US" dirty="0"/>
              <a:t> </a:t>
            </a:r>
            <a:r>
              <a:rPr lang="en-US" dirty="0" err="1"/>
              <a:t>fennálló</a:t>
            </a:r>
            <a:r>
              <a:rPr lang="en-US" dirty="0"/>
              <a:t> </a:t>
            </a:r>
            <a:r>
              <a:rPr lang="en-US" dirty="0" err="1"/>
              <a:t>koncentrációkülönbség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tud</a:t>
            </a:r>
            <a:r>
              <a:rPr lang="en-US" dirty="0"/>
              <a:t> </a:t>
            </a:r>
            <a:r>
              <a:rPr lang="en-US" dirty="0" err="1"/>
              <a:t>kiegyenlítődni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speciális</a:t>
            </a:r>
            <a:r>
              <a:rPr lang="en-US" dirty="0"/>
              <a:t> </a:t>
            </a:r>
            <a:r>
              <a:rPr lang="en-US" dirty="0" err="1"/>
              <a:t>egyensúlyra</a:t>
            </a:r>
            <a:r>
              <a:rPr lang="en-US" dirty="0"/>
              <a:t> </a:t>
            </a:r>
            <a:r>
              <a:rPr lang="en-US" dirty="0" err="1"/>
              <a:t>vezet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 smtClean="0"/>
              <a:t>ozmózis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884" y="4276066"/>
            <a:ext cx="88328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/>
              <a:t>Az</a:t>
            </a:r>
            <a:r>
              <a:rPr lang="en-US" i="1" dirty="0"/>
              <a:t> </a:t>
            </a:r>
            <a:r>
              <a:rPr lang="en-US" i="1" dirty="0" err="1"/>
              <a:t>ozmózis</a:t>
            </a:r>
            <a:r>
              <a:rPr lang="en-US" i="1" dirty="0"/>
              <a:t> </a:t>
            </a:r>
            <a:r>
              <a:rPr lang="en-US" i="1" dirty="0" err="1"/>
              <a:t>jelensége</a:t>
            </a:r>
            <a:r>
              <a:rPr lang="en-US" i="1" dirty="0" smtClean="0"/>
              <a:t>.</a:t>
            </a:r>
          </a:p>
          <a:p>
            <a:pPr algn="ctr"/>
            <a:r>
              <a:rPr lang="en-US" i="1" dirty="0" smtClean="0"/>
              <a:t> </a:t>
            </a:r>
            <a:r>
              <a:rPr lang="en-US" i="1" dirty="0" err="1"/>
              <a:t>Nagyméretu</a:t>
            </a:r>
            <a:r>
              <a:rPr lang="en-US" i="1" dirty="0"/>
              <a:t>̋ </a:t>
            </a:r>
            <a:r>
              <a:rPr lang="en-US" i="1" dirty="0" err="1"/>
              <a:t>oldott</a:t>
            </a:r>
            <a:r>
              <a:rPr lang="en-US" i="1" dirty="0"/>
              <a:t> </a:t>
            </a:r>
            <a:r>
              <a:rPr lang="en-US" i="1" dirty="0" err="1"/>
              <a:t>molekulát</a:t>
            </a:r>
            <a:r>
              <a:rPr lang="en-US" i="1" dirty="0"/>
              <a:t> (</a:t>
            </a:r>
            <a:r>
              <a:rPr lang="en-US" i="1" dirty="0" err="1"/>
              <a:t>piros</a:t>
            </a:r>
            <a:r>
              <a:rPr lang="en-US" i="1" dirty="0"/>
              <a:t>) </a:t>
            </a:r>
            <a:r>
              <a:rPr lang="en-US" i="1" dirty="0" err="1"/>
              <a:t>és</a:t>
            </a:r>
            <a:r>
              <a:rPr lang="en-US" i="1" dirty="0"/>
              <a:t> </a:t>
            </a:r>
            <a:r>
              <a:rPr lang="en-US" i="1" dirty="0" err="1"/>
              <a:t>csak</a:t>
            </a:r>
            <a:r>
              <a:rPr lang="en-US" i="1" dirty="0"/>
              <a:t> </a:t>
            </a:r>
            <a:r>
              <a:rPr lang="en-US" i="1" dirty="0" err="1"/>
              <a:t>oldószert</a:t>
            </a:r>
            <a:r>
              <a:rPr lang="en-US" i="1" dirty="0"/>
              <a:t> (</a:t>
            </a:r>
            <a:r>
              <a:rPr lang="en-US" i="1" dirty="0" err="1"/>
              <a:t>kék</a:t>
            </a:r>
            <a:r>
              <a:rPr lang="en-US" i="1" dirty="0"/>
              <a:t>) </a:t>
            </a:r>
            <a:r>
              <a:rPr lang="en-US" i="1" dirty="0" err="1"/>
              <a:t>tartalmazó</a:t>
            </a:r>
            <a:r>
              <a:rPr lang="en-US" i="1" dirty="0"/>
              <a:t> </a:t>
            </a:r>
            <a:r>
              <a:rPr lang="en-US" i="1" dirty="0" err="1"/>
              <a:t>tartályt</a:t>
            </a:r>
            <a:r>
              <a:rPr lang="en-US" i="1" dirty="0"/>
              <a:t> (</a:t>
            </a:r>
            <a:r>
              <a:rPr lang="en-US" i="1" dirty="0" err="1"/>
              <a:t>balra</a:t>
            </a:r>
            <a:r>
              <a:rPr lang="en-US" i="1" dirty="0" smtClean="0"/>
              <a:t>)</a:t>
            </a:r>
          </a:p>
          <a:p>
            <a:pPr algn="ctr"/>
            <a:r>
              <a:rPr lang="en-US" i="1" dirty="0" err="1" smtClean="0"/>
              <a:t>összenyitva</a:t>
            </a:r>
            <a:r>
              <a:rPr lang="en-US" i="1" dirty="0"/>
              <a:t>, </a:t>
            </a:r>
            <a:r>
              <a:rPr lang="en-US" i="1" dirty="0" err="1"/>
              <a:t>az</a:t>
            </a:r>
            <a:r>
              <a:rPr lang="en-US" i="1" dirty="0"/>
              <a:t> </a:t>
            </a:r>
            <a:r>
              <a:rPr lang="en-US" i="1" dirty="0" err="1"/>
              <a:t>oldott</a:t>
            </a:r>
            <a:r>
              <a:rPr lang="en-US" i="1" dirty="0"/>
              <a:t> </a:t>
            </a:r>
            <a:r>
              <a:rPr lang="en-US" i="1" dirty="0" err="1"/>
              <a:t>molekula</a:t>
            </a:r>
            <a:r>
              <a:rPr lang="en-US" i="1" dirty="0"/>
              <a:t> </a:t>
            </a:r>
            <a:r>
              <a:rPr lang="en-US" i="1" dirty="0" err="1"/>
              <a:t>koncentrációja</a:t>
            </a:r>
            <a:r>
              <a:rPr lang="en-US" i="1" dirty="0"/>
              <a:t> a </a:t>
            </a:r>
            <a:r>
              <a:rPr lang="en-US" i="1" dirty="0" err="1"/>
              <a:t>teljes</a:t>
            </a:r>
            <a:r>
              <a:rPr lang="en-US" i="1" dirty="0"/>
              <a:t> </a:t>
            </a:r>
            <a:r>
              <a:rPr lang="en-US" i="1" dirty="0" err="1"/>
              <a:t>térfogatban</a:t>
            </a:r>
            <a:r>
              <a:rPr lang="en-US" i="1" dirty="0"/>
              <a:t> </a:t>
            </a:r>
            <a:r>
              <a:rPr lang="en-US" i="1" dirty="0" err="1" smtClean="0"/>
              <a:t>kiegyenlítődik</a:t>
            </a:r>
            <a:r>
              <a:rPr lang="en-US" i="1" dirty="0" smtClean="0"/>
              <a:t> </a:t>
            </a:r>
            <a:r>
              <a:rPr lang="en-US" i="1" dirty="0"/>
              <a:t>(</a:t>
            </a:r>
            <a:r>
              <a:rPr lang="en-US" i="1" dirty="0" err="1"/>
              <a:t>középen</a:t>
            </a:r>
            <a:r>
              <a:rPr lang="en-US" i="1" dirty="0"/>
              <a:t>)</a:t>
            </a:r>
            <a:r>
              <a:rPr lang="en-US" i="1" dirty="0" smtClean="0"/>
              <a:t>.</a:t>
            </a:r>
          </a:p>
          <a:p>
            <a:pPr algn="ctr"/>
            <a:r>
              <a:rPr lang="en-US" i="1" dirty="0" err="1" smtClean="0"/>
              <a:t>Az</a:t>
            </a:r>
            <a:r>
              <a:rPr lang="en-US" i="1" dirty="0" smtClean="0"/>
              <a:t> </a:t>
            </a:r>
            <a:r>
              <a:rPr lang="en-US" i="1" dirty="0" err="1"/>
              <a:t>oldott</a:t>
            </a:r>
            <a:r>
              <a:rPr lang="en-US" i="1" dirty="0"/>
              <a:t> </a:t>
            </a:r>
            <a:r>
              <a:rPr lang="en-US" i="1" dirty="0" err="1"/>
              <a:t>molekulára</a:t>
            </a:r>
            <a:r>
              <a:rPr lang="en-US" i="1" dirty="0"/>
              <a:t> </a:t>
            </a:r>
            <a:r>
              <a:rPr lang="en-US" i="1" dirty="0" err="1"/>
              <a:t>átjárhatatlan</a:t>
            </a:r>
            <a:r>
              <a:rPr lang="en-US" i="1" dirty="0"/>
              <a:t> </a:t>
            </a:r>
            <a:r>
              <a:rPr lang="en-US" i="1" dirty="0" err="1"/>
              <a:t>hártya</a:t>
            </a:r>
            <a:r>
              <a:rPr lang="en-US" i="1" dirty="0"/>
              <a:t> </a:t>
            </a:r>
            <a:r>
              <a:rPr lang="en-US" i="1" dirty="0" err="1"/>
              <a:t>esetén</a:t>
            </a:r>
            <a:r>
              <a:rPr lang="en-US" i="1" dirty="0"/>
              <a:t> </a:t>
            </a:r>
            <a:r>
              <a:rPr lang="en-US" i="1" dirty="0" err="1"/>
              <a:t>viszont</a:t>
            </a:r>
            <a:r>
              <a:rPr lang="en-US" i="1" dirty="0"/>
              <a:t> </a:t>
            </a:r>
            <a:r>
              <a:rPr lang="en-US" i="1" dirty="0" err="1"/>
              <a:t>az</a:t>
            </a:r>
            <a:r>
              <a:rPr lang="en-US" i="1" dirty="0"/>
              <a:t> </a:t>
            </a:r>
            <a:r>
              <a:rPr lang="en-US" i="1" dirty="0" err="1" smtClean="0"/>
              <a:t>összenyitáskor</a:t>
            </a:r>
            <a:endParaRPr lang="en-US" i="1" dirty="0"/>
          </a:p>
          <a:p>
            <a:pPr algn="ctr"/>
            <a:r>
              <a:rPr lang="en-US" i="1" dirty="0" err="1" smtClean="0"/>
              <a:t>csak</a:t>
            </a:r>
            <a:r>
              <a:rPr lang="en-US" i="1" dirty="0" smtClean="0"/>
              <a:t> </a:t>
            </a:r>
            <a:r>
              <a:rPr lang="en-US" i="1" dirty="0" err="1"/>
              <a:t>az</a:t>
            </a:r>
            <a:r>
              <a:rPr lang="en-US" i="1" dirty="0"/>
              <a:t> </a:t>
            </a:r>
            <a:r>
              <a:rPr lang="en-US" i="1" dirty="0" err="1"/>
              <a:t>oldószer</a:t>
            </a:r>
            <a:r>
              <a:rPr lang="en-US" i="1" dirty="0"/>
              <a:t> </a:t>
            </a:r>
            <a:r>
              <a:rPr lang="en-US" i="1" dirty="0" err="1"/>
              <a:t>képes</a:t>
            </a:r>
            <a:r>
              <a:rPr lang="en-US" i="1" dirty="0"/>
              <a:t> </a:t>
            </a:r>
            <a:r>
              <a:rPr lang="en-US" i="1" dirty="0" err="1"/>
              <a:t>azon</a:t>
            </a:r>
            <a:r>
              <a:rPr lang="en-US" i="1" dirty="0"/>
              <a:t> </a:t>
            </a:r>
            <a:r>
              <a:rPr lang="en-US" i="1" dirty="0" err="1"/>
              <a:t>átjutni</a:t>
            </a:r>
            <a:r>
              <a:rPr lang="en-US" i="1" dirty="0"/>
              <a:t> (</a:t>
            </a:r>
            <a:r>
              <a:rPr lang="en-US" i="1" dirty="0" err="1"/>
              <a:t>jobbra</a:t>
            </a:r>
            <a:r>
              <a:rPr lang="en-US" i="1" dirty="0"/>
              <a:t>).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4" y="1871579"/>
            <a:ext cx="8741126" cy="21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Az</a:t>
            </a:r>
            <a:r>
              <a:rPr lang="en-US" i="1" dirty="0"/>
              <a:t> </a:t>
            </a:r>
            <a:r>
              <a:rPr lang="en-US" i="1" dirty="0" err="1"/>
              <a:t>ozmózisnyomás</a:t>
            </a:r>
            <a:r>
              <a:rPr lang="en-US" i="1" dirty="0"/>
              <a:t> </a:t>
            </a:r>
            <a:r>
              <a:rPr lang="en-US" i="1" dirty="0" err="1"/>
              <a:t>biológiai</a:t>
            </a:r>
            <a:r>
              <a:rPr lang="en-US" i="1" dirty="0"/>
              <a:t> </a:t>
            </a:r>
            <a:r>
              <a:rPr lang="en-US" i="1" dirty="0" err="1"/>
              <a:t>jelentősége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Sejt</a:t>
            </a:r>
            <a:r>
              <a:rPr lang="en-US" dirty="0" smtClean="0"/>
              <a:t> </a:t>
            </a:r>
            <a:r>
              <a:rPr lang="en-US" dirty="0" err="1"/>
              <a:t>citoplazma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extracelluláris</a:t>
            </a:r>
            <a:r>
              <a:rPr lang="en-US" dirty="0"/>
              <a:t> </a:t>
            </a:r>
            <a:r>
              <a:rPr lang="en-US" dirty="0" err="1"/>
              <a:t>tér</a:t>
            </a:r>
            <a:r>
              <a:rPr lang="en-US" dirty="0"/>
              <a:t> </a:t>
            </a:r>
            <a:r>
              <a:rPr lang="en-US" dirty="0" err="1"/>
              <a:t>ozmózisnyomása</a:t>
            </a:r>
            <a:r>
              <a:rPr lang="en-US" dirty="0"/>
              <a:t> </a:t>
            </a:r>
            <a:r>
              <a:rPr lang="en-US" dirty="0" err="1"/>
              <a:t>azonos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legyen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ekkor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oldat</a:t>
            </a:r>
            <a:r>
              <a:rPr lang="en-US" dirty="0"/>
              <a:t> </a:t>
            </a:r>
            <a:r>
              <a:rPr lang="en-US" i="1" dirty="0" err="1"/>
              <a:t>izotóniás</a:t>
            </a:r>
            <a:r>
              <a:rPr lang="en-US" dirty="0"/>
              <a:t>. (</a:t>
            </a:r>
            <a:r>
              <a:rPr lang="en-US" dirty="0" err="1"/>
              <a:t>ilyen</a:t>
            </a:r>
            <a:r>
              <a:rPr lang="en-US" dirty="0"/>
              <a:t> pl. a </a:t>
            </a:r>
            <a:r>
              <a:rPr lang="en-US" dirty="0" err="1"/>
              <a:t>folyadékpótlásra</a:t>
            </a:r>
            <a:r>
              <a:rPr lang="en-US" dirty="0"/>
              <a:t> </a:t>
            </a:r>
            <a:r>
              <a:rPr lang="en-US" dirty="0" err="1"/>
              <a:t>szolgáló</a:t>
            </a:r>
            <a:r>
              <a:rPr lang="en-US" dirty="0"/>
              <a:t> </a:t>
            </a:r>
            <a:r>
              <a:rPr lang="en-US" dirty="0" err="1"/>
              <a:t>ún</a:t>
            </a:r>
            <a:r>
              <a:rPr lang="en-US" dirty="0"/>
              <a:t>. </a:t>
            </a:r>
            <a:r>
              <a:rPr lang="en-US" dirty="0" err="1" smtClean="0"/>
              <a:t>fiziológiás</a:t>
            </a:r>
            <a:r>
              <a:rPr lang="en-US" dirty="0" smtClean="0"/>
              <a:t> </a:t>
            </a:r>
            <a:r>
              <a:rPr lang="en-US" dirty="0" err="1"/>
              <a:t>sóoldat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Ha </a:t>
            </a:r>
            <a:r>
              <a:rPr lang="en-US" dirty="0"/>
              <a:t>a </a:t>
            </a:r>
            <a:r>
              <a:rPr lang="en-US" dirty="0" err="1"/>
              <a:t>sejtbeli</a:t>
            </a:r>
            <a:r>
              <a:rPr lang="en-US" dirty="0"/>
              <a:t> </a:t>
            </a:r>
            <a:r>
              <a:rPr lang="en-US" dirty="0" err="1"/>
              <a:t>koncentráció</a:t>
            </a:r>
            <a:r>
              <a:rPr lang="en-US" dirty="0"/>
              <a:t> </a:t>
            </a:r>
            <a:r>
              <a:rPr lang="en-US" dirty="0" err="1"/>
              <a:t>kisebb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a </a:t>
            </a:r>
            <a:r>
              <a:rPr lang="en-US" dirty="0" err="1"/>
              <a:t>sejtből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oldószer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extracelluláris</a:t>
            </a:r>
            <a:r>
              <a:rPr lang="en-US" dirty="0"/>
              <a:t> </a:t>
            </a:r>
            <a:r>
              <a:rPr lang="en-US" dirty="0" err="1"/>
              <a:t>tér</a:t>
            </a:r>
            <a:r>
              <a:rPr lang="en-US" dirty="0"/>
              <a:t> </a:t>
            </a:r>
            <a:r>
              <a:rPr lang="en-US" dirty="0" err="1"/>
              <a:t>felé</a:t>
            </a:r>
            <a:r>
              <a:rPr lang="en-US" dirty="0"/>
              <a:t> </a:t>
            </a:r>
            <a:r>
              <a:rPr lang="en-US" dirty="0" err="1"/>
              <a:t>távozik</a:t>
            </a:r>
            <a:r>
              <a:rPr lang="en-US" dirty="0"/>
              <a:t> (</a:t>
            </a:r>
            <a:r>
              <a:rPr lang="en-US" i="1" dirty="0" err="1"/>
              <a:t>hipotónia</a:t>
            </a:r>
            <a:r>
              <a:rPr lang="en-US" dirty="0"/>
              <a:t>),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sejtbeli</a:t>
            </a:r>
            <a:r>
              <a:rPr lang="en-US" dirty="0"/>
              <a:t> </a:t>
            </a:r>
            <a:r>
              <a:rPr lang="en-US" dirty="0" err="1"/>
              <a:t>koncentrációnál</a:t>
            </a:r>
            <a:r>
              <a:rPr lang="en-US" dirty="0"/>
              <a:t> </a:t>
            </a:r>
            <a:r>
              <a:rPr lang="en-US" dirty="0" err="1"/>
              <a:t>fordítva</a:t>
            </a:r>
            <a:r>
              <a:rPr lang="en-US" dirty="0"/>
              <a:t> (</a:t>
            </a:r>
            <a:r>
              <a:rPr lang="en-US" i="1" dirty="0" err="1"/>
              <a:t>hipertónia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43" y="3113328"/>
            <a:ext cx="4410908" cy="891736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525963"/>
          </a:xfrm>
        </p:spPr>
        <p:txBody>
          <a:bodyPr>
            <a:noAutofit/>
          </a:bodyPr>
          <a:lstStyle/>
          <a:p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ozmózis</a:t>
            </a:r>
            <a:r>
              <a:rPr lang="en-US" sz="2200" dirty="0"/>
              <a:t> </a:t>
            </a:r>
            <a:r>
              <a:rPr lang="en-US" sz="2200" dirty="0" err="1"/>
              <a:t>jelentős</a:t>
            </a:r>
            <a:r>
              <a:rPr lang="en-US" sz="2200" dirty="0"/>
              <a:t> </a:t>
            </a:r>
            <a:r>
              <a:rPr lang="en-US" sz="2200" dirty="0" err="1"/>
              <a:t>hajtóero</a:t>
            </a:r>
            <a:r>
              <a:rPr lang="en-US" sz="2200" dirty="0"/>
              <a:t>̋ a </a:t>
            </a:r>
            <a:r>
              <a:rPr lang="en-US" sz="2200" dirty="0" err="1"/>
              <a:t>növények</a:t>
            </a:r>
            <a:r>
              <a:rPr lang="en-US" sz="2200" dirty="0"/>
              <a:t> </a:t>
            </a:r>
            <a:r>
              <a:rPr lang="en-US" sz="2200" dirty="0" err="1"/>
              <a:t>vízfelvételében</a:t>
            </a:r>
            <a:r>
              <a:rPr lang="en-US" sz="2200" dirty="0"/>
              <a:t>: a </a:t>
            </a:r>
            <a:r>
              <a:rPr lang="en-US" sz="2200" dirty="0" err="1"/>
              <a:t>talajvíz</a:t>
            </a:r>
            <a:r>
              <a:rPr lang="en-US" sz="2200" dirty="0"/>
              <a:t> </a:t>
            </a:r>
            <a:r>
              <a:rPr lang="en-US" sz="2200" dirty="0" err="1"/>
              <a:t>sókoncentrációja</a:t>
            </a:r>
            <a:r>
              <a:rPr lang="en-US" sz="2200" dirty="0"/>
              <a:t> </a:t>
            </a:r>
            <a:r>
              <a:rPr lang="en-US" sz="2200" dirty="0" err="1"/>
              <a:t>kisebb</a:t>
            </a:r>
            <a:r>
              <a:rPr lang="en-US" sz="2200" dirty="0"/>
              <a:t>, mint a </a:t>
            </a:r>
            <a:r>
              <a:rPr lang="en-US" sz="2200" dirty="0" err="1"/>
              <a:t>gyökérnedvé</a:t>
            </a:r>
            <a:r>
              <a:rPr lang="en-US" sz="2200" dirty="0"/>
              <a:t>, </a:t>
            </a:r>
            <a:r>
              <a:rPr lang="en-US" sz="2200" dirty="0" err="1"/>
              <a:t>vagyis</a:t>
            </a:r>
            <a:r>
              <a:rPr lang="en-US" sz="2200" dirty="0"/>
              <a:t> a </a:t>
            </a:r>
            <a:r>
              <a:rPr lang="en-US" sz="2200" dirty="0" err="1"/>
              <a:t>sejtekbe</a:t>
            </a:r>
            <a:r>
              <a:rPr lang="en-US" sz="2200" dirty="0"/>
              <a:t> </a:t>
            </a:r>
            <a:r>
              <a:rPr lang="en-US" sz="2200" dirty="0" err="1"/>
              <a:t>vízbeáramlás</a:t>
            </a:r>
            <a:r>
              <a:rPr lang="en-US" sz="2200" dirty="0"/>
              <a:t> </a:t>
            </a:r>
            <a:r>
              <a:rPr lang="en-US" sz="2200" dirty="0" err="1" smtClean="0"/>
              <a:t>történik</a:t>
            </a:r>
            <a:endParaRPr lang="en-US" sz="2200" dirty="0" smtClean="0"/>
          </a:p>
          <a:p>
            <a:r>
              <a:rPr lang="en-US" sz="2200" dirty="0" smtClean="0"/>
              <a:t>A </a:t>
            </a:r>
            <a:r>
              <a:rPr lang="en-US" sz="2200" dirty="0" err="1" smtClean="0"/>
              <a:t>kialakuló</a:t>
            </a:r>
            <a:r>
              <a:rPr lang="en-US" sz="2200" dirty="0" smtClean="0"/>
              <a:t> </a:t>
            </a:r>
            <a:r>
              <a:rPr lang="en-US" sz="2200" dirty="0" err="1"/>
              <a:t>sejtbeli</a:t>
            </a:r>
            <a:r>
              <a:rPr lang="en-US" sz="2200" dirty="0"/>
              <a:t> </a:t>
            </a:r>
            <a:r>
              <a:rPr lang="en-US" sz="2200" dirty="0" err="1"/>
              <a:t>túlnyomás</a:t>
            </a:r>
            <a:r>
              <a:rPr lang="en-US" sz="2200" dirty="0"/>
              <a:t> a </a:t>
            </a:r>
            <a:r>
              <a:rPr lang="en-US" sz="2200" dirty="0" smtClean="0"/>
              <a:t>turgor</a:t>
            </a:r>
            <a:endParaRPr lang="en-US" sz="2200" dirty="0"/>
          </a:p>
          <a:p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ozmózis</a:t>
            </a:r>
            <a:r>
              <a:rPr lang="en-US" sz="2200" dirty="0"/>
              <a:t> </a:t>
            </a:r>
            <a:r>
              <a:rPr lang="en-US" sz="2200" dirty="0" err="1"/>
              <a:t>orvosi</a:t>
            </a:r>
            <a:r>
              <a:rPr lang="en-US" sz="2200" dirty="0"/>
              <a:t> </a:t>
            </a:r>
            <a:r>
              <a:rPr lang="en-US" sz="2200" dirty="0" err="1"/>
              <a:t>alkalmazása</a:t>
            </a:r>
            <a:r>
              <a:rPr lang="en-US" sz="2200" dirty="0"/>
              <a:t> pl. a </a:t>
            </a:r>
            <a:r>
              <a:rPr lang="en-US" sz="2200" dirty="0" err="1" smtClean="0"/>
              <a:t>hemodialízis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67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Anyagforgalom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Azon</a:t>
            </a:r>
            <a:r>
              <a:rPr lang="en-US" dirty="0" smtClean="0"/>
              <a:t> </a:t>
            </a:r>
            <a:r>
              <a:rPr lang="en-US" dirty="0" err="1"/>
              <a:t>folyamatok</a:t>
            </a:r>
            <a:r>
              <a:rPr lang="en-US" dirty="0"/>
              <a:t> </a:t>
            </a:r>
            <a:r>
              <a:rPr lang="en-US" dirty="0" err="1"/>
              <a:t>összessége</a:t>
            </a:r>
            <a:r>
              <a:rPr lang="en-US" dirty="0"/>
              <a:t>, </a:t>
            </a:r>
            <a:r>
              <a:rPr lang="en-US" dirty="0" err="1"/>
              <a:t>melyek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élo</a:t>
            </a:r>
            <a:r>
              <a:rPr lang="en-US" dirty="0"/>
              <a:t>̋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táplálékot</a:t>
            </a:r>
            <a:r>
              <a:rPr lang="en-US" dirty="0"/>
              <a:t> </a:t>
            </a:r>
            <a:r>
              <a:rPr lang="en-US" dirty="0" err="1"/>
              <a:t>vesz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, </a:t>
            </a:r>
            <a:r>
              <a:rPr lang="en-US" dirty="0" err="1"/>
              <a:t>azt</a:t>
            </a:r>
            <a:r>
              <a:rPr lang="en-US" dirty="0"/>
              <a:t> a </a:t>
            </a:r>
            <a:r>
              <a:rPr lang="en-US" dirty="0" err="1"/>
              <a:t>szervezeten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megfelelo</a:t>
            </a:r>
            <a:r>
              <a:rPr lang="en-US" dirty="0"/>
              <a:t>̋ </a:t>
            </a:r>
            <a:r>
              <a:rPr lang="en-US" dirty="0" err="1"/>
              <a:t>helyre</a:t>
            </a:r>
            <a:r>
              <a:rPr lang="en-US" dirty="0"/>
              <a:t> </a:t>
            </a:r>
            <a:r>
              <a:rPr lang="en-US" dirty="0" err="1"/>
              <a:t>juttatja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elhasznált</a:t>
            </a:r>
            <a:r>
              <a:rPr lang="en-US" dirty="0"/>
              <a:t> / </a:t>
            </a:r>
            <a:r>
              <a:rPr lang="en-US" dirty="0" err="1"/>
              <a:t>hasznosíthatat</a:t>
            </a:r>
            <a:r>
              <a:rPr lang="en-US" dirty="0"/>
              <a:t>-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anyagokat</a:t>
            </a:r>
            <a:r>
              <a:rPr lang="en-US" dirty="0"/>
              <a:t> </a:t>
            </a:r>
            <a:r>
              <a:rPr lang="en-US" dirty="0" err="1" smtClean="0"/>
              <a:t>kiüríti</a:t>
            </a:r>
            <a:endParaRPr lang="en-US" dirty="0" smtClean="0"/>
          </a:p>
          <a:p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/>
              <a:t>részre</a:t>
            </a:r>
            <a:r>
              <a:rPr lang="en-US" dirty="0"/>
              <a:t> </a:t>
            </a:r>
            <a:r>
              <a:rPr lang="en-US" dirty="0" err="1"/>
              <a:t>osztható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i="1" dirty="0" err="1"/>
              <a:t>Külso</a:t>
            </a:r>
            <a:r>
              <a:rPr lang="en-US" b="1" i="1" dirty="0"/>
              <a:t>̋: </a:t>
            </a:r>
            <a:r>
              <a:rPr lang="en-US" dirty="0" err="1"/>
              <a:t>különbözo</a:t>
            </a:r>
            <a:r>
              <a:rPr lang="en-US" dirty="0"/>
              <a:t>̋ </a:t>
            </a:r>
            <a:r>
              <a:rPr lang="en-US" dirty="0" err="1"/>
              <a:t>halmazállapotú</a:t>
            </a:r>
            <a:r>
              <a:rPr lang="en-US" dirty="0"/>
              <a:t> </a:t>
            </a:r>
            <a:r>
              <a:rPr lang="en-US" dirty="0" err="1"/>
              <a:t>anyagok</a:t>
            </a:r>
            <a:r>
              <a:rPr lang="en-US" dirty="0"/>
              <a:t> </a:t>
            </a:r>
            <a:r>
              <a:rPr lang="en-US" dirty="0" err="1"/>
              <a:t>felvétele</a:t>
            </a:r>
            <a:r>
              <a:rPr lang="en-US" dirty="0"/>
              <a:t>/</a:t>
            </a:r>
            <a:r>
              <a:rPr lang="en-US" dirty="0" err="1" smtClean="0"/>
              <a:t>leadása</a:t>
            </a:r>
            <a:endParaRPr lang="en-US" dirty="0" smtClean="0"/>
          </a:p>
          <a:p>
            <a:pPr lvl="1"/>
            <a:r>
              <a:rPr lang="en-US" b="1" i="1" dirty="0" err="1" smtClean="0"/>
              <a:t>Belso</a:t>
            </a:r>
            <a:r>
              <a:rPr lang="en-US" b="1" i="1" dirty="0" smtClean="0"/>
              <a:t>̋</a:t>
            </a:r>
            <a:r>
              <a:rPr lang="en-US" b="1" i="1" dirty="0"/>
              <a:t>: </a:t>
            </a:r>
            <a:r>
              <a:rPr lang="en-US" dirty="0"/>
              <a:t>a </a:t>
            </a:r>
            <a:r>
              <a:rPr lang="en-US" dirty="0" err="1"/>
              <a:t>szervezeten</a:t>
            </a:r>
            <a:r>
              <a:rPr lang="en-US" dirty="0"/>
              <a:t> </a:t>
            </a:r>
            <a:r>
              <a:rPr lang="en-US" dirty="0" err="1"/>
              <a:t>belüli</a:t>
            </a:r>
            <a:r>
              <a:rPr lang="en-US" dirty="0"/>
              <a:t> </a:t>
            </a:r>
            <a:r>
              <a:rPr lang="en-US" dirty="0" err="1"/>
              <a:t>transzport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anyagcsere-folyamatok</a:t>
            </a:r>
            <a:r>
              <a:rPr lang="en-US" dirty="0"/>
              <a:t>, </a:t>
            </a:r>
            <a:r>
              <a:rPr lang="en-US" dirty="0" err="1"/>
              <a:t>melyek</a:t>
            </a:r>
            <a:r>
              <a:rPr lang="en-US" dirty="0"/>
              <a:t> </a:t>
            </a:r>
            <a:r>
              <a:rPr lang="en-US" dirty="0" err="1"/>
              <a:t>révén</a:t>
            </a:r>
            <a:r>
              <a:rPr lang="en-US" dirty="0"/>
              <a:t> a </a:t>
            </a:r>
            <a:r>
              <a:rPr lang="en-US" dirty="0" err="1"/>
              <a:t>szervezet</a:t>
            </a:r>
            <a:r>
              <a:rPr lang="en-US" dirty="0"/>
              <a:t> a </a:t>
            </a:r>
            <a:r>
              <a:rPr lang="en-US" dirty="0" err="1"/>
              <a:t>potenciális</a:t>
            </a:r>
            <a:r>
              <a:rPr lang="en-US" dirty="0"/>
              <a:t> </a:t>
            </a:r>
            <a:r>
              <a:rPr lang="en-US" dirty="0" err="1"/>
              <a:t>energiaraktárait</a:t>
            </a:r>
            <a:r>
              <a:rPr lang="en-US" dirty="0"/>
              <a:t> </a:t>
            </a:r>
            <a:r>
              <a:rPr lang="en-US" dirty="0" err="1"/>
              <a:t>feltölti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magát</a:t>
            </a:r>
            <a:r>
              <a:rPr lang="en-US" dirty="0"/>
              <a:t> </a:t>
            </a:r>
            <a:r>
              <a:rPr lang="en-US" dirty="0" err="1"/>
              <a:t>működteti</a:t>
            </a:r>
            <a:r>
              <a:rPr lang="en-US" dirty="0"/>
              <a:t>. </a:t>
            </a:r>
            <a:r>
              <a:rPr lang="en-US" dirty="0" err="1"/>
              <a:t>Végso</a:t>
            </a:r>
            <a:r>
              <a:rPr lang="en-US" dirty="0"/>
              <a:t>̋ </a:t>
            </a:r>
            <a:r>
              <a:rPr lang="en-US" dirty="0" err="1"/>
              <a:t>fázisa</a:t>
            </a:r>
            <a:r>
              <a:rPr lang="en-US" dirty="0"/>
              <a:t> </a:t>
            </a:r>
            <a:r>
              <a:rPr lang="en-US" dirty="0" err="1"/>
              <a:t>exkrétumok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szekrétumok</a:t>
            </a:r>
            <a:r>
              <a:rPr lang="en-US" dirty="0"/>
              <a:t> </a:t>
            </a:r>
            <a:r>
              <a:rPr lang="en-US" dirty="0" err="1"/>
              <a:t>készítése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 </a:t>
            </a:r>
            <a:r>
              <a:rPr lang="en-US" b="1" dirty="0" err="1"/>
              <a:t>Exkréció</a:t>
            </a:r>
            <a:r>
              <a:rPr lang="en-US" b="1" dirty="0"/>
              <a:t> – </a:t>
            </a:r>
            <a:r>
              <a:rPr lang="en-US" dirty="0" err="1"/>
              <a:t>kiválasztás</a:t>
            </a:r>
            <a:r>
              <a:rPr lang="en-US" dirty="0"/>
              <a:t>: a </a:t>
            </a:r>
            <a:r>
              <a:rPr lang="en-US" dirty="0" err="1"/>
              <a:t>mirigyváladék</a:t>
            </a:r>
            <a:r>
              <a:rPr lang="en-US" dirty="0"/>
              <a:t> </a:t>
            </a:r>
            <a:r>
              <a:rPr lang="en-US" dirty="0" err="1" smtClean="0"/>
              <a:t>kiürülése</a:t>
            </a:r>
            <a:endParaRPr lang="en-US" dirty="0"/>
          </a:p>
          <a:p>
            <a:pPr lvl="2"/>
            <a:r>
              <a:rPr lang="en-US" b="1" dirty="0" err="1" smtClean="0"/>
              <a:t>Szekréció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en-US" dirty="0" err="1"/>
              <a:t>elválasztás</a:t>
            </a:r>
            <a:r>
              <a:rPr lang="en-US" dirty="0"/>
              <a:t>: a </a:t>
            </a:r>
            <a:r>
              <a:rPr lang="en-US" dirty="0" err="1"/>
              <a:t>mirigyek</a:t>
            </a:r>
            <a:r>
              <a:rPr lang="en-US" dirty="0"/>
              <a:t> </a:t>
            </a:r>
            <a:r>
              <a:rPr lang="en-US" dirty="0" err="1"/>
              <a:t>váladéktermelése</a:t>
            </a:r>
            <a:r>
              <a:rPr lang="en-US" dirty="0"/>
              <a:t>, a </a:t>
            </a:r>
            <a:r>
              <a:rPr lang="en-US" dirty="0" err="1"/>
              <a:t>szekrétum</a:t>
            </a:r>
            <a:r>
              <a:rPr lang="en-US" dirty="0"/>
              <a:t> a </a:t>
            </a:r>
            <a:r>
              <a:rPr lang="en-US" dirty="0" err="1" smtClean="0"/>
              <a:t>véráramba</a:t>
            </a:r>
            <a:r>
              <a:rPr lang="en-US" dirty="0" smtClean="0"/>
              <a:t> </a:t>
            </a:r>
            <a:r>
              <a:rPr lang="en-US" dirty="0" err="1" smtClean="0"/>
              <a:t>jutva</a:t>
            </a:r>
            <a:r>
              <a:rPr lang="en-US" dirty="0" smtClean="0"/>
              <a:t> </a:t>
            </a:r>
            <a:r>
              <a:rPr lang="en-US" dirty="0" err="1"/>
              <a:t>távolhatást</a:t>
            </a:r>
            <a:r>
              <a:rPr lang="en-US" dirty="0"/>
              <a:t> </a:t>
            </a:r>
            <a:r>
              <a:rPr lang="en-US" dirty="0" err="1"/>
              <a:t>fejthet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(pl. ha </a:t>
            </a:r>
            <a:r>
              <a:rPr lang="en-US" dirty="0" err="1"/>
              <a:t>hormont</a:t>
            </a:r>
            <a:r>
              <a:rPr lang="en-US" dirty="0"/>
              <a:t> </a:t>
            </a:r>
            <a:r>
              <a:rPr lang="en-US" dirty="0" err="1"/>
              <a:t>tartalmaz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56D7-A20D-3048-9735-6CC552AC028C}" type="datetime1">
              <a:rPr lang="hu-HU" smtClean="0"/>
              <a:t>15. 09. 16.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Anyagforgalom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belso</a:t>
            </a:r>
            <a:r>
              <a:rPr lang="en-US" dirty="0"/>
              <a:t>̋ </a:t>
            </a:r>
            <a:r>
              <a:rPr lang="en-US" dirty="0" err="1"/>
              <a:t>anyagforgalmak</a:t>
            </a:r>
            <a:r>
              <a:rPr lang="en-US" dirty="0"/>
              <a:t> a </a:t>
            </a:r>
            <a:r>
              <a:rPr lang="en-US" dirty="0" err="1"/>
              <a:t>transzportfolyamatok</a:t>
            </a:r>
            <a:r>
              <a:rPr lang="en-US" dirty="0"/>
              <a:t> </a:t>
            </a:r>
            <a:r>
              <a:rPr lang="en-US" dirty="0" err="1"/>
              <a:t>érdekes</a:t>
            </a:r>
            <a:r>
              <a:rPr lang="en-US" dirty="0"/>
              <a:t> </a:t>
            </a:r>
            <a:r>
              <a:rPr lang="en-US" dirty="0" err="1" smtClean="0"/>
              <a:t>formái</a:t>
            </a:r>
            <a:r>
              <a:rPr lang="en-US" dirty="0" smtClean="0"/>
              <a:t> pl.: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 smtClean="0"/>
              <a:t>izotóniás</a:t>
            </a:r>
            <a:r>
              <a:rPr lang="en-US" dirty="0" smtClean="0"/>
              <a:t> </a:t>
            </a:r>
            <a:r>
              <a:rPr lang="en-US" dirty="0" err="1"/>
              <a:t>vérből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ozmózisnyomás</a:t>
            </a:r>
            <a:r>
              <a:rPr lang="en-US" dirty="0"/>
              <a:t> </a:t>
            </a:r>
            <a:r>
              <a:rPr lang="en-US" dirty="0" err="1"/>
              <a:t>ellenére</a:t>
            </a:r>
            <a:r>
              <a:rPr lang="en-US" dirty="0"/>
              <a:t> </a:t>
            </a:r>
            <a:r>
              <a:rPr lang="en-US" dirty="0" err="1"/>
              <a:t>hipertóniás</a:t>
            </a:r>
            <a:r>
              <a:rPr lang="en-US" dirty="0"/>
              <a:t> </a:t>
            </a:r>
            <a:r>
              <a:rPr lang="en-US" dirty="0" err="1"/>
              <a:t>vizeletet</a:t>
            </a:r>
            <a:r>
              <a:rPr lang="en-US" dirty="0"/>
              <a:t>, </a:t>
            </a:r>
            <a:r>
              <a:rPr lang="en-US" dirty="0" err="1"/>
              <a:t>hipotóniás</a:t>
            </a:r>
            <a:r>
              <a:rPr lang="en-US" dirty="0"/>
              <a:t> </a:t>
            </a:r>
            <a:r>
              <a:rPr lang="en-US" dirty="0" err="1"/>
              <a:t>nyálat</a:t>
            </a:r>
            <a:r>
              <a:rPr lang="en-US" dirty="0"/>
              <a:t> </a:t>
            </a:r>
            <a:r>
              <a:rPr lang="en-US" dirty="0" err="1"/>
              <a:t>képes</a:t>
            </a:r>
            <a:r>
              <a:rPr lang="en-US" dirty="0"/>
              <a:t> </a:t>
            </a:r>
            <a:r>
              <a:rPr lang="en-US" dirty="0" err="1" smtClean="0"/>
              <a:t>kiválasztani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/>
              <a:t>vese</a:t>
            </a:r>
            <a:r>
              <a:rPr lang="en-US" dirty="0"/>
              <a:t> </a:t>
            </a:r>
            <a:r>
              <a:rPr lang="en-US" dirty="0" err="1"/>
              <a:t>kiválasztó</a:t>
            </a:r>
            <a:r>
              <a:rPr lang="en-US" dirty="0"/>
              <a:t> </a:t>
            </a:r>
            <a:r>
              <a:rPr lang="en-US" dirty="0" err="1"/>
              <a:t>munkájának</a:t>
            </a:r>
            <a:r>
              <a:rPr lang="en-US" dirty="0"/>
              <a:t> </a:t>
            </a:r>
            <a:r>
              <a:rPr lang="en-US" dirty="0" err="1"/>
              <a:t>fiziológiai</a:t>
            </a:r>
            <a:r>
              <a:rPr lang="en-US" dirty="0"/>
              <a:t> </a:t>
            </a:r>
            <a:r>
              <a:rPr lang="en-US" dirty="0" err="1"/>
              <a:t>magyarázata</a:t>
            </a:r>
            <a:r>
              <a:rPr lang="en-US" dirty="0"/>
              <a:t> ma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 smtClean="0"/>
              <a:t>teljes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306C-FDCA-2F49-83A3-A26ACA20EC4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1653</Words>
  <Application>Microsoft Macintosh PowerPoint</Application>
  <PresentationFormat>On-screen Show (4:3)</PresentationFormat>
  <Paragraphs>212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Office-téma</vt:lpstr>
      <vt:lpstr>Biofizika</vt:lpstr>
      <vt:lpstr>A diffúzió</vt:lpstr>
      <vt:lpstr>A diffúzió speciális esetei élő szervezetekben</vt:lpstr>
      <vt:lpstr>A diffúzió speciális esetei élő szervezetekben</vt:lpstr>
      <vt:lpstr>Az ozmózis</vt:lpstr>
      <vt:lpstr>Az ozmózis</vt:lpstr>
      <vt:lpstr>Az ozmózisnyomás biológiai jelentősége </vt:lpstr>
      <vt:lpstr>Anyagforgalom</vt:lpstr>
      <vt:lpstr>Anyagforgalom</vt:lpstr>
      <vt:lpstr>Gázok felvétele</vt:lpstr>
      <vt:lpstr>Folyékony és szilárd anyagok felvétele és transzportja</vt:lpstr>
      <vt:lpstr>Folyékony és szilárd anyagok felvétele és transzportja</vt:lpstr>
      <vt:lpstr>Folyékony és szilárd anyagok felvétele és transzportja</vt:lpstr>
      <vt:lpstr>A biológiai membrán</vt:lpstr>
      <vt:lpstr>A biológiai membrán</vt:lpstr>
      <vt:lpstr>A biológiai membrán</vt:lpstr>
      <vt:lpstr>A biológiai membrán</vt:lpstr>
      <vt:lpstr>A biológiai membrán</vt:lpstr>
      <vt:lpstr>Transzportfolyamatok a membránon keresztül</vt:lpstr>
      <vt:lpstr>Transzportfolyamatok a membránon keresztül</vt:lpstr>
      <vt:lpstr>Transzportfolyamatok a membránon keresztül</vt:lpstr>
      <vt:lpstr>Transzportfolyamatok a membránon keresztül</vt:lpstr>
      <vt:lpstr>Transzportfolyamatok a membránon keresztül</vt:lpstr>
      <vt:lpstr>Transzportfolyamatok a membránon keresztül</vt:lpstr>
      <vt:lpstr>Transzportfolyamatok a membránon keresztül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Péter Katona</cp:lastModifiedBy>
  <cp:revision>12</cp:revision>
  <dcterms:created xsi:type="dcterms:W3CDTF">2015-08-18T11:06:56Z</dcterms:created>
  <dcterms:modified xsi:type="dcterms:W3CDTF">2015-09-16T08:43:15Z</dcterms:modified>
</cp:coreProperties>
</file>