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8" r:id="rId11"/>
    <p:sldId id="267" r:id="rId12"/>
    <p:sldId id="304" r:id="rId13"/>
    <p:sldId id="309" r:id="rId14"/>
    <p:sldId id="310" r:id="rId15"/>
    <p:sldId id="261" r:id="rId16"/>
    <p:sldId id="271" r:id="rId17"/>
    <p:sldId id="305" r:id="rId18"/>
    <p:sldId id="281" r:id="rId19"/>
    <p:sldId id="269" r:id="rId20"/>
    <p:sldId id="306" r:id="rId21"/>
    <p:sldId id="273" r:id="rId22"/>
    <p:sldId id="307" r:id="rId23"/>
    <p:sldId id="308" r:id="rId24"/>
    <p:sldId id="276" r:id="rId25"/>
    <p:sldId id="277" r:id="rId26"/>
    <p:sldId id="278" r:id="rId27"/>
    <p:sldId id="279" r:id="rId28"/>
    <p:sldId id="274" r:id="rId29"/>
    <p:sldId id="275" r:id="rId30"/>
    <p:sldId id="280" r:id="rId31"/>
    <p:sldId id="282" r:id="rId32"/>
    <p:sldId id="284" r:id="rId33"/>
    <p:sldId id="283" r:id="rId34"/>
    <p:sldId id="287" r:id="rId35"/>
    <p:sldId id="288" r:id="rId36"/>
    <p:sldId id="290" r:id="rId37"/>
    <p:sldId id="291" r:id="rId38"/>
    <p:sldId id="292" r:id="rId39"/>
    <p:sldId id="293" r:id="rId40"/>
    <p:sldId id="318" r:id="rId41"/>
    <p:sldId id="319" r:id="rId42"/>
    <p:sldId id="320" r:id="rId43"/>
    <p:sldId id="294" r:id="rId44"/>
    <p:sldId id="295" r:id="rId45"/>
    <p:sldId id="296" r:id="rId46"/>
    <p:sldId id="297" r:id="rId47"/>
    <p:sldId id="302" r:id="rId48"/>
    <p:sldId id="303" r:id="rId49"/>
    <p:sldId id="299" r:id="rId50"/>
    <p:sldId id="315" r:id="rId51"/>
    <p:sldId id="311" r:id="rId52"/>
    <p:sldId id="312" r:id="rId53"/>
    <p:sldId id="314" r:id="rId54"/>
    <p:sldId id="313" r:id="rId55"/>
    <p:sldId id="301" r:id="rId56"/>
    <p:sldId id="270" r:id="rId57"/>
    <p:sldId id="298" r:id="rId58"/>
    <p:sldId id="316" r:id="rId59"/>
    <p:sldId id="317" r:id="rId60"/>
    <p:sldId id="300" r:id="rId6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274C8-72D3-4D8B-8A10-A11A74244D4A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D771D-F9F3-45F1-98CE-EBEBDEE9FD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88DCCD-E352-4CAD-9672-F48B17660645}" type="slidenum">
              <a:rPr lang="en-GB" sz="1000" smtClean="0"/>
              <a:pPr/>
              <a:t>21</a:t>
            </a:fld>
            <a:endParaRPr lang="en-GB" sz="10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E9CC6-3764-4327-84A2-BFF4F510731E}" type="slidenum">
              <a:rPr lang="en-GB" sz="1000" smtClean="0"/>
              <a:pPr/>
              <a:t>51</a:t>
            </a:fld>
            <a:endParaRPr lang="en-GB" sz="10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DD8F5-5F0E-41CF-8619-80F2242E3C84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C5351-90FB-494D-A314-2939E05A74E9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8F376-7B8B-4035-9106-B9CB18AD0661}" type="slidenum">
              <a:rPr lang="en-GB" sz="1000" smtClean="0"/>
              <a:pPr/>
              <a:t>27</a:t>
            </a:fld>
            <a:endParaRPr lang="en-GB" sz="10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700B3-6133-4363-B7B1-D3E36F1D34DE}" type="slidenum">
              <a:rPr lang="en-GB" sz="1000" smtClean="0"/>
              <a:pPr/>
              <a:t>29</a:t>
            </a:fld>
            <a:endParaRPr lang="en-GB" sz="10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8A25D-085E-40BA-9C84-C66C1183E12F}" type="slidenum">
              <a:rPr lang="en-GB" sz="1000" smtClean="0"/>
              <a:pPr/>
              <a:t>33</a:t>
            </a:fld>
            <a:endParaRPr lang="en-GB" sz="10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D1B4F-C7E1-4154-A7A2-373B30A71493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C66BD-D774-4775-BF1C-45B81ACE2D38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029F4-8056-4AC7-B427-ED1BC4BFA2B5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99BB6-EFC6-43D4-9D44-A03938C94413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2D3DC-D4F9-495C-9896-1363D082C00B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FEFF-CC4E-4491-B6F0-103E2C529215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10B8-D1F1-4EDC-845E-7697782DA4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ihanyi%20J&#243;zsef\Documents\filmanim&#225;ci&#243;\filmanim&#225;ci&#243;\V&#225;ll,%20amim&#225;ci&#243;\flex-ext%20lass&#250;.mp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ihanyi%20J&#243;zsef\Documents\filmanim&#225;ci&#243;\filmanim&#225;ci&#243;\V&#225;ll,%20amim&#225;ci&#243;\v&#225;ll%20k&#246;zel&#237;t&#233;s%20hajl&#237;t&#225;s%20lass&#250;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ihanyi%20J&#243;zsef\Documents\filmanim&#225;ci&#243;\filmanim&#225;ci&#243;\V&#225;ll,%20amim&#225;ci&#243;\v&#225;ll%20k&#246;zel&#237;t&#233;s%20hajl&#237;t&#225;s%20lass&#250;.mp4" TargetMode="External"/><Relationship Id="rId1" Type="http://schemas.openxmlformats.org/officeDocument/2006/relationships/video" Target="file:///C:\Users\Tihanyi%20J&#243;zsef\Documents\filmanim&#225;ci&#243;\filmanim&#225;ci&#243;\V&#225;ll,%20amim&#225;ci&#243;\flex-ext%20lass&#250;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munkalap2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1.png"/><Relationship Id="rId4" Type="http://schemas.openxmlformats.org/officeDocument/2006/relationships/audio" Target="../media/audio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3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audio" Target="../media/audio4.wav"/><Relationship Id="rId10" Type="http://schemas.openxmlformats.org/officeDocument/2006/relationships/oleObject" Target="../embeddings/oleObject7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87624" y="1988840"/>
            <a:ext cx="684076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vállízületi komplexum </a:t>
            </a:r>
            <a:r>
              <a:rPr lang="hu-HU" sz="3200" dirty="0" err="1" smtClean="0">
                <a:latin typeface="Times New Roman" pitchFamily="18" charset="0"/>
                <a:cs typeface="Times New Roman" pitchFamily="18" charset="0"/>
              </a:rPr>
              <a:t>biomechanikája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ds.exblog.jp/pds/1/200511/02/86/a0057586_1442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19835"/>
            <a:ext cx="6770762" cy="5133501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31640" y="332656"/>
            <a:ext cx="59436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 smtClean="0">
                <a:solidFill>
                  <a:srgbClr val="FFFF00"/>
                </a:solidFill>
              </a:rPr>
              <a:t>Ízületi szalagok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512" y="1412776"/>
            <a:ext cx="25146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Acromioclavicularis</a:t>
            </a:r>
            <a:r>
              <a:rPr lang="hu-HU" dirty="0"/>
              <a:t> szalag</a:t>
            </a:r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2132856"/>
            <a:ext cx="259228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Coracoacromialis</a:t>
            </a:r>
            <a:r>
              <a:rPr lang="hu-HU" dirty="0"/>
              <a:t> szalag</a:t>
            </a:r>
            <a:endParaRPr lang="en-GB" dirty="0"/>
          </a:p>
        </p:txBody>
      </p:sp>
      <p:cxnSp>
        <p:nvCxnSpPr>
          <p:cNvPr id="7" name="Egyenes összekötő nyíllal 6"/>
          <p:cNvCxnSpPr>
            <a:stCxn id="5" idx="3"/>
          </p:cNvCxnSpPr>
          <p:nvPr/>
        </p:nvCxnSpPr>
        <p:spPr>
          <a:xfrm>
            <a:off x="2771800" y="2317522"/>
            <a:ext cx="1080120" cy="607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4" idx="3"/>
          </p:cNvCxnSpPr>
          <p:nvPr/>
        </p:nvCxnSpPr>
        <p:spPr>
          <a:xfrm>
            <a:off x="2694112" y="1735942"/>
            <a:ext cx="1157808" cy="68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3212976"/>
            <a:ext cx="25146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 smtClean="0"/>
              <a:t>Coracohumerális</a:t>
            </a:r>
            <a:r>
              <a:rPr lang="hu-HU" dirty="0" smtClean="0"/>
              <a:t> </a:t>
            </a:r>
            <a:r>
              <a:rPr lang="hu-HU" dirty="0"/>
              <a:t>szalag</a:t>
            </a:r>
            <a:endParaRPr lang="en-GB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508104" y="1412776"/>
            <a:ext cx="25146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Coracoclavicularis szalag</a:t>
            </a:r>
            <a:endParaRPr lang="en-GB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24128" y="1916832"/>
            <a:ext cx="171980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smtClean="0"/>
              <a:t>Trapéz</a:t>
            </a:r>
            <a:endParaRPr lang="en-GB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24128" y="2411596"/>
            <a:ext cx="171980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 smtClean="0"/>
              <a:t>Konuszos</a:t>
            </a:r>
            <a:endParaRPr lang="en-GB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228184" y="2852936"/>
            <a:ext cx="25146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smtClean="0"/>
              <a:t>Felső transzverzális </a:t>
            </a:r>
            <a:r>
              <a:rPr lang="hu-HU" dirty="0" err="1" smtClean="0"/>
              <a:t>scapula</a:t>
            </a:r>
            <a:r>
              <a:rPr lang="hu-HU" dirty="0" smtClean="0"/>
              <a:t> szalag</a:t>
            </a:r>
            <a:endParaRPr lang="en-GB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79512" y="3717032"/>
            <a:ext cx="271608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Glenohumeralis</a:t>
            </a:r>
            <a:r>
              <a:rPr lang="hu-HU" dirty="0"/>
              <a:t> szalag</a:t>
            </a:r>
            <a:endParaRPr lang="en-GB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4221088"/>
            <a:ext cx="2716088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smtClean="0"/>
              <a:t>Transzverzális </a:t>
            </a:r>
            <a:r>
              <a:rPr lang="hu-HU" sz="1600" dirty="0" err="1" smtClean="0"/>
              <a:t>humerus</a:t>
            </a:r>
            <a:r>
              <a:rPr lang="hu-HU" sz="1600" dirty="0" smtClean="0"/>
              <a:t> </a:t>
            </a:r>
            <a:r>
              <a:rPr lang="hu-HU" sz="1600" dirty="0"/>
              <a:t>szalag</a:t>
            </a:r>
            <a:endParaRPr lang="en-GB" sz="1600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876528" y="4571836"/>
            <a:ext cx="171980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smtClean="0"/>
              <a:t>Ízületi tok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81075"/>
            <a:ext cx="7161212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Egyenes összekötő nyíllal 2"/>
          <p:cNvCxnSpPr/>
          <p:nvPr/>
        </p:nvCxnSpPr>
        <p:spPr>
          <a:xfrm flipV="1">
            <a:off x="2771775" y="2060575"/>
            <a:ext cx="1079500" cy="431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>
            <a:off x="2924175" y="2711450"/>
            <a:ext cx="1216025" cy="1412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6732588" y="3344863"/>
            <a:ext cx="1079500" cy="28892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6732588" y="3716338"/>
            <a:ext cx="1079500" cy="51593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7272338" y="4005263"/>
            <a:ext cx="539750" cy="431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475656" y="26064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A </a:t>
            </a:r>
            <a:r>
              <a:rPr lang="hu-HU" sz="2800" b="1" i="1" dirty="0" err="1" smtClean="0"/>
              <a:t>rotátor</a:t>
            </a:r>
            <a:r>
              <a:rPr lang="hu-HU" sz="2800" b="1" i="1" dirty="0" smtClean="0"/>
              <a:t> köpeny </a:t>
            </a:r>
            <a:r>
              <a:rPr lang="hu-HU" sz="2800" b="1" i="1" dirty="0"/>
              <a:t>i</a:t>
            </a:r>
            <a:r>
              <a:rPr lang="hu-HU" sz="2800" b="1" i="1" dirty="0" smtClean="0"/>
              <a:t>zmai</a:t>
            </a:r>
            <a:endParaRPr lang="en-GB" sz="2800" b="1" i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2060848"/>
            <a:ext cx="259228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i="1" dirty="0" err="1"/>
              <a:t>supraspinatus</a:t>
            </a:r>
            <a:r>
              <a:rPr lang="hu-HU" sz="2400" b="1" i="1" dirty="0"/>
              <a:t>, </a:t>
            </a:r>
            <a:endParaRPr lang="hu-HU" sz="2400" b="1" i="1" dirty="0" smtClean="0"/>
          </a:p>
          <a:p>
            <a:pPr algn="ctr"/>
            <a:r>
              <a:rPr lang="hu-HU" sz="2400" b="1" i="1" dirty="0" err="1" smtClean="0"/>
              <a:t>subscapularis</a:t>
            </a:r>
            <a:r>
              <a:rPr lang="hu-HU" sz="2400" b="1" i="1" dirty="0" smtClean="0"/>
              <a:t>,</a:t>
            </a:r>
          </a:p>
          <a:p>
            <a:pPr algn="ctr"/>
            <a:r>
              <a:rPr lang="hu-HU" sz="2400" b="1" i="1" dirty="0" err="1" smtClean="0"/>
              <a:t>Infraspinatus</a:t>
            </a:r>
            <a:r>
              <a:rPr lang="hu-HU" sz="2400" b="1" i="1" dirty="0" smtClean="0"/>
              <a:t>,</a:t>
            </a:r>
          </a:p>
          <a:p>
            <a:pPr algn="ctr"/>
            <a:r>
              <a:rPr lang="hu-HU" sz="2400" b="1" i="1" dirty="0" smtClean="0"/>
              <a:t>teres </a:t>
            </a:r>
            <a:r>
              <a:rPr lang="hu-HU" sz="2400" b="1" i="1" dirty="0"/>
              <a:t>minor</a:t>
            </a:r>
            <a:endParaRPr lang="en-GB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195736" y="404664"/>
          <a:ext cx="4435193" cy="6194839"/>
        </p:xfrm>
        <a:graphic>
          <a:graphicData uri="http://schemas.openxmlformats.org/drawingml/2006/table">
            <a:tbl>
              <a:tblPr/>
              <a:tblGrid>
                <a:gridCol w="1774078"/>
                <a:gridCol w="2661115"/>
              </a:tblGrid>
              <a:tr h="27503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45663" marR="45663" marT="22831" marB="22831">
                    <a:lnL>
                      <a:noFill/>
                    </a:lnL>
                  </a:tcPr>
                </a:tc>
              </a:tr>
              <a:tr h="27503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FF00"/>
                          </a:solidFill>
                        </a:rPr>
                        <a:t>Mozgás</a:t>
                      </a:r>
                      <a:endParaRPr lang="hu-H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solidFill>
                            <a:srgbClr val="FFFF00"/>
                          </a:solidFill>
                        </a:rPr>
                        <a:t>Elsődleges</a:t>
                      </a:r>
                      <a:r>
                        <a:rPr lang="hu-HU" sz="1800" b="1" baseline="0" dirty="0" smtClean="0">
                          <a:solidFill>
                            <a:srgbClr val="FFFF00"/>
                          </a:solidFill>
                        </a:rPr>
                        <a:t> mozgatók</a:t>
                      </a:r>
                      <a:endParaRPr lang="hu-HU"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006633"/>
                    </a:solidFill>
                  </a:tcPr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r>
                        <a:rPr lang="hu-HU" sz="1400"/>
                        <a:t>shoulder flexion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deltoid, </a:t>
                      </a:r>
                      <a:r>
                        <a:rPr lang="hu-HU" sz="1400" dirty="0" err="1"/>
                        <a:t>anterior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fibers</a:t>
                      </a:r>
                      <a:r>
                        <a:rPr lang="hu-HU" sz="1400" dirty="0"/>
                        <a:t/>
                      </a:r>
                      <a:br>
                        <a:rPr lang="hu-HU" sz="1400" dirty="0"/>
                      </a:br>
                      <a:r>
                        <a:rPr lang="hu-HU" sz="1400" dirty="0" err="1"/>
                        <a:t>coracobrachialis</a:t>
                      </a:r>
                      <a:r>
                        <a:rPr lang="hu-HU" sz="1400" dirty="0"/>
                        <a:t/>
                      </a:r>
                      <a:br>
                        <a:rPr lang="hu-HU" sz="1400" dirty="0"/>
                      </a:br>
                      <a:r>
                        <a:rPr lang="hu-HU" sz="1400" dirty="0" err="1"/>
                        <a:t>biceps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brachii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long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head</a:t>
                      </a:r>
                      <a:r>
                        <a:rPr lang="hu-HU" sz="1400" dirty="0"/>
                        <a:t/>
                      </a:r>
                      <a:br>
                        <a:rPr lang="hu-HU" sz="1400" dirty="0"/>
                      </a:br>
                      <a:r>
                        <a:rPr lang="hu-HU" sz="1400" dirty="0" err="1"/>
                        <a:t>pectoralis</a:t>
                      </a:r>
                      <a:r>
                        <a:rPr lang="hu-HU" sz="1400" dirty="0"/>
                        <a:t> major, </a:t>
                      </a:r>
                      <a:r>
                        <a:rPr lang="hu-HU" sz="1400" dirty="0" err="1"/>
                        <a:t>clavicular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head</a:t>
                      </a:r>
                      <a:endParaRPr lang="hu-HU" sz="1400" dirty="0"/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4046">
                <a:tc>
                  <a:txBody>
                    <a:bodyPr/>
                    <a:lstStyle/>
                    <a:p>
                      <a:pPr algn="ctr"/>
                      <a:r>
                        <a:rPr lang="hu-HU" sz="1400"/>
                        <a:t>shoulder extension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latissimus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dorsi</a:t>
                      </a:r>
                      <a:r>
                        <a:rPr lang="hu-HU" sz="1400" dirty="0"/>
                        <a:t/>
                      </a:r>
                      <a:br>
                        <a:rPr lang="hu-HU" sz="1400" dirty="0"/>
                      </a:br>
                      <a:r>
                        <a:rPr lang="hu-HU" sz="1400" dirty="0"/>
                        <a:t>teres major</a:t>
                      </a:r>
                      <a:br>
                        <a:rPr lang="hu-HU" sz="1400" dirty="0"/>
                      </a:br>
                      <a:r>
                        <a:rPr lang="hu-HU" sz="1400" dirty="0" err="1"/>
                        <a:t>triceps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brachii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long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head</a:t>
                      </a:r>
                      <a:r>
                        <a:rPr lang="hu-HU" sz="1400" dirty="0"/>
                        <a:t/>
                      </a:r>
                      <a:br>
                        <a:rPr lang="hu-HU" sz="1400" dirty="0"/>
                      </a:br>
                      <a:r>
                        <a:rPr lang="hu-HU" sz="1400" dirty="0"/>
                        <a:t>deltoid, </a:t>
                      </a:r>
                      <a:r>
                        <a:rPr lang="hu-HU" sz="1400" dirty="0" err="1"/>
                        <a:t>posterior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fibers</a:t>
                      </a:r>
                      <a:endParaRPr lang="hu-HU" sz="1400" dirty="0"/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708">
                <a:tc>
                  <a:txBody>
                    <a:bodyPr/>
                    <a:lstStyle/>
                    <a:p>
                      <a:pPr algn="ctr"/>
                      <a:r>
                        <a:rPr lang="hu-HU" sz="1400"/>
                        <a:t>shoulder abduction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deltoid</a:t>
                      </a:r>
                      <a:br>
                        <a:rPr lang="en-US" sz="1400"/>
                      </a:br>
                      <a:r>
                        <a:rPr lang="en-US" sz="1400"/>
                        <a:t>supraspinatus</a:t>
                      </a:r>
                      <a:br>
                        <a:rPr lang="en-US" sz="1400"/>
                      </a:br>
                      <a:r>
                        <a:rPr lang="en-US" sz="1400"/>
                        <a:t>biceps brachii, long head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r>
                        <a:rPr lang="hu-HU" sz="1400"/>
                        <a:t>shoulder adduction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/>
                        <a:t>pectoralis major</a:t>
                      </a:r>
                      <a:br>
                        <a:rPr lang="hu-HU" sz="1400"/>
                      </a:br>
                      <a:r>
                        <a:rPr lang="hu-HU" sz="1400"/>
                        <a:t>latissmus dorsi</a:t>
                      </a:r>
                      <a:br>
                        <a:rPr lang="hu-HU" sz="1400"/>
                      </a:br>
                      <a:r>
                        <a:rPr lang="hu-HU" sz="1400"/>
                        <a:t>teres major</a:t>
                      </a:r>
                      <a:br>
                        <a:rPr lang="hu-HU" sz="1400"/>
                      </a:br>
                      <a:r>
                        <a:rPr lang="hu-HU" sz="1400"/>
                        <a:t>triceps brachii, long head</a:t>
                      </a:r>
                      <a:br>
                        <a:rPr lang="hu-HU" sz="1400"/>
                      </a:br>
                      <a:r>
                        <a:rPr lang="hu-HU" sz="1400"/>
                        <a:t>deltoid, posterior fibers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7708">
                <a:tc>
                  <a:txBody>
                    <a:bodyPr/>
                    <a:lstStyle/>
                    <a:p>
                      <a:pPr algn="ctr"/>
                      <a:r>
                        <a:rPr lang="hu-HU" sz="1400"/>
                        <a:t>shoulder external rotation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/>
                        <a:t>infraspinatus</a:t>
                      </a:r>
                      <a:br>
                        <a:rPr lang="hu-HU" sz="1400"/>
                      </a:br>
                      <a:r>
                        <a:rPr lang="hu-HU" sz="1400"/>
                        <a:t>teres minor</a:t>
                      </a:r>
                      <a:br>
                        <a:rPr lang="hu-HU" sz="1400"/>
                      </a:br>
                      <a:r>
                        <a:rPr lang="hu-HU" sz="1400"/>
                        <a:t>deltoid, posterior fibers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0385">
                <a:tc>
                  <a:txBody>
                    <a:bodyPr/>
                    <a:lstStyle/>
                    <a:p>
                      <a:pPr algn="ctr"/>
                      <a:r>
                        <a:rPr lang="hu-HU" sz="1400"/>
                        <a:t>shoulder internal rotation</a:t>
                      </a:r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err="1"/>
                        <a:t>subscapularis</a:t>
                      </a:r>
                      <a:r>
                        <a:rPr lang="hu-HU" sz="1400" dirty="0"/>
                        <a:t/>
                      </a:r>
                      <a:br>
                        <a:rPr lang="hu-HU" sz="1400" dirty="0"/>
                      </a:br>
                      <a:r>
                        <a:rPr lang="hu-HU" sz="1400" dirty="0"/>
                        <a:t>teres major</a:t>
                      </a:r>
                      <a:br>
                        <a:rPr lang="hu-HU" sz="1400" dirty="0"/>
                      </a:br>
                      <a:r>
                        <a:rPr lang="hu-HU" sz="1400" dirty="0" err="1"/>
                        <a:t>pectoralis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major</a:t>
                      </a:r>
                      <a:r>
                        <a:rPr lang="hu-HU" sz="1400" dirty="0"/>
                        <a:t/>
                      </a:r>
                      <a:br>
                        <a:rPr lang="hu-HU" sz="1400" dirty="0"/>
                      </a:br>
                      <a:r>
                        <a:rPr lang="hu-HU" sz="1400" dirty="0" err="1"/>
                        <a:t>latissimus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dorsi</a:t>
                      </a:r>
                      <a:r>
                        <a:rPr lang="hu-HU" sz="1400" dirty="0"/>
                        <a:t/>
                      </a:r>
                      <a:br>
                        <a:rPr lang="hu-HU" sz="1400" dirty="0"/>
                      </a:br>
                      <a:r>
                        <a:rPr lang="hu-HU" sz="1400" dirty="0"/>
                        <a:t>deltoid, </a:t>
                      </a:r>
                      <a:r>
                        <a:rPr lang="hu-HU" sz="1400" dirty="0" err="1"/>
                        <a:t>anterior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fibers</a:t>
                      </a:r>
                      <a:endParaRPr lang="hu-HU" sz="1400" dirty="0"/>
                    </a:p>
                  </a:txBody>
                  <a:tcPr marL="45663" marR="45663" marT="22831" marB="22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267744" y="1340768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Hajlítás</a:t>
            </a:r>
            <a:endParaRPr lang="en-GB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67744" y="2267580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Feszítés</a:t>
            </a:r>
            <a:endParaRPr lang="en-GB" dirty="0"/>
          </a:p>
        </p:txBody>
      </p:sp>
      <p:sp>
        <p:nvSpPr>
          <p:cNvPr id="5" name="Szövegdoboz 4"/>
          <p:cNvSpPr txBox="1"/>
          <p:nvPr/>
        </p:nvSpPr>
        <p:spPr>
          <a:xfrm>
            <a:off x="2267744" y="3059668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Távolítás</a:t>
            </a:r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2267744" y="3995772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Közelítés</a:t>
            </a:r>
            <a:endParaRPr lang="en-GB" dirty="0"/>
          </a:p>
        </p:txBody>
      </p:sp>
      <p:sp>
        <p:nvSpPr>
          <p:cNvPr id="7" name="Szövegdoboz 6"/>
          <p:cNvSpPr txBox="1"/>
          <p:nvPr/>
        </p:nvSpPr>
        <p:spPr>
          <a:xfrm>
            <a:off x="2267744" y="4931876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Kifelé forgatás</a:t>
            </a:r>
            <a:endParaRPr lang="en-GB" dirty="0"/>
          </a:p>
        </p:txBody>
      </p:sp>
      <p:sp>
        <p:nvSpPr>
          <p:cNvPr id="8" name="Szövegdoboz 7"/>
          <p:cNvSpPr txBox="1"/>
          <p:nvPr/>
        </p:nvSpPr>
        <p:spPr>
          <a:xfrm>
            <a:off x="2267744" y="5795972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Befelé forgatás</a:t>
            </a:r>
            <a:endParaRPr lang="en-GB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4067944" y="206084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067944" y="2996952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067944" y="3717032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067944" y="4797152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4067944" y="594928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04800" y="1728788"/>
          <a:ext cx="7745413" cy="3086100"/>
        </p:xfrm>
        <a:graphic>
          <a:graphicData uri="http://schemas.openxmlformats.org/presentationml/2006/ole">
            <p:oleObj spid="_x0000_s75778" name="Bitkép alakzat" r:id="rId4" imgW="6954221" imgH="2771429" progId="PBrush">
              <p:embed/>
            </p:oleObj>
          </a:graphicData>
        </a:graphic>
      </p:graphicFrame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400" b="1"/>
              <a:t>Az egyes izmok bekapcsolódása a munkavégzésbe</a:t>
            </a:r>
            <a:endParaRPr lang="en-GB" sz="2400" b="1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1676400" y="4114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6781800" y="20574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6781800" y="25146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6781800" y="26670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2819400" y="3048000"/>
            <a:ext cx="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6781800" y="28194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2895600" y="41148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7010400" y="36576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3657600" y="41148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7162800" y="3781425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4572000" y="41148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7315200" y="3933825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Szövegdoboz 15"/>
          <p:cNvSpPr txBox="1"/>
          <p:nvPr/>
        </p:nvSpPr>
        <p:spPr>
          <a:xfrm>
            <a:off x="3347864" y="1412776"/>
            <a:ext cx="172819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Távolítás</a:t>
            </a:r>
            <a:endParaRPr lang="hu-HU" sz="24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524328" y="184482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Delta mediális</a:t>
            </a:r>
            <a:endParaRPr lang="hu-HU" b="1" i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884368" y="26996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Trapéz</a:t>
            </a:r>
            <a:endParaRPr lang="hu-HU" b="1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524328" y="2276872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Delta </a:t>
            </a:r>
            <a:r>
              <a:rPr lang="hu-HU" b="1" i="1" dirty="0" err="1" smtClean="0"/>
              <a:t>anterior</a:t>
            </a:r>
            <a:endParaRPr lang="hu-HU" b="1" i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7524328" y="248360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Delta </a:t>
            </a:r>
            <a:r>
              <a:rPr lang="hu-HU" b="1" i="1" dirty="0" err="1" smtClean="0"/>
              <a:t>posterior</a:t>
            </a:r>
            <a:endParaRPr lang="hu-HU" b="1" i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7524328" y="328498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/>
              <a:t>Supraspinatus</a:t>
            </a:r>
            <a:endParaRPr lang="hu-HU" b="1" i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524328" y="3501008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/>
              <a:t>Infraspinatus</a:t>
            </a:r>
            <a:endParaRPr lang="hu-HU" b="1" i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560840" y="3717032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/>
              <a:t>Serratus</a:t>
            </a:r>
            <a:r>
              <a:rPr lang="hu-HU" b="1" i="1" dirty="0" smtClean="0"/>
              <a:t> </a:t>
            </a:r>
            <a:r>
              <a:rPr lang="hu-HU" b="1" i="1" dirty="0" err="1" smtClean="0"/>
              <a:t>ant</a:t>
            </a:r>
            <a:r>
              <a:rPr lang="hu-HU" b="1" i="1" dirty="0" smtClean="0"/>
              <a:t>.</a:t>
            </a:r>
            <a:endParaRPr lang="hu-HU" b="1" i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524328" y="393305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Teres major</a:t>
            </a:r>
            <a:endParaRPr lang="hu-HU" b="1" i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300192" y="4499828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/>
              <a:t>Subscapularis</a:t>
            </a:r>
            <a:endParaRPr lang="hu-HU" b="1" i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300192" y="4652228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/>
              <a:t>Biceps</a:t>
            </a:r>
            <a:endParaRPr lang="hu-HU" b="1" i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6300192" y="4859868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/>
              <a:t>Triceps</a:t>
            </a:r>
            <a:endParaRPr lang="hu-HU" b="1" i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300192" y="51479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/>
              <a:t>Pectiralis</a:t>
            </a:r>
            <a:r>
              <a:rPr lang="hu-HU" b="1" i="1" dirty="0" smtClean="0"/>
              <a:t> major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  <p:bldP spid="164869" grpId="0" animBg="1"/>
      <p:bldP spid="164870" grpId="0" animBg="1"/>
      <p:bldP spid="164871" grpId="0" animBg="1"/>
      <p:bldP spid="164872" grpId="0" animBg="1"/>
      <p:bldP spid="164873" grpId="0" animBg="1"/>
      <p:bldP spid="164874" grpId="0" animBg="1"/>
      <p:bldP spid="164875" grpId="0" animBg="1"/>
      <p:bldP spid="164876" grpId="0" animBg="1"/>
      <p:bldP spid="164877" grpId="0" animBg="1"/>
      <p:bldP spid="1648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400" b="1"/>
              <a:t>Az egyes izmok bekapcsolódása a munkavégzésbe</a:t>
            </a:r>
            <a:endParaRPr lang="en-GB" sz="2400" b="1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457200" y="1676400"/>
          <a:ext cx="8305800" cy="3979863"/>
        </p:xfrm>
        <a:graphic>
          <a:graphicData uri="http://schemas.openxmlformats.org/presentationml/2006/ole">
            <p:oleObj spid="_x0000_s76802" name="Bitkép alakzat" r:id="rId4" imgW="6466667" imgH="2838846" progId="PBrush">
              <p:embed/>
            </p:oleObj>
          </a:graphicData>
        </a:graphic>
      </p:graphicFrame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1676400" y="4876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>
            <a:off x="6934200" y="27432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>
            <a:off x="2057400" y="4876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>
            <a:off x="6629400" y="42100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2362200" y="4876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6629400" y="43624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2895600" y="4876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>
            <a:off x="7391400" y="4710113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>
            <a:off x="3657600" y="4876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6629400" y="452437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>
            <a:off x="3810000" y="48768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>
            <a:off x="6858000" y="3705225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Szövegdoboz 15"/>
          <p:cNvSpPr txBox="1"/>
          <p:nvPr/>
        </p:nvSpPr>
        <p:spPr>
          <a:xfrm>
            <a:off x="3419872" y="1484784"/>
            <a:ext cx="230425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Kifelé forgatás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3" grpId="0" animBg="1"/>
      <p:bldP spid="165894" grpId="0" animBg="1"/>
      <p:bldP spid="165895" grpId="0" animBg="1"/>
      <p:bldP spid="165896" grpId="0" animBg="1"/>
      <p:bldP spid="165897" grpId="0" animBg="1"/>
      <p:bldP spid="165898" grpId="0" animBg="1"/>
      <p:bldP spid="165899" grpId="0" animBg="1"/>
      <p:bldP spid="165900" grpId="0" animBg="1"/>
      <p:bldP spid="165901" grpId="0" animBg="1"/>
      <p:bldP spid="165902" grpId="0" animBg="1"/>
      <p:bldP spid="1659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63688" y="263691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Mozgásterjedelem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31" name="Object 1034"/>
          <p:cNvGraphicFramePr>
            <a:graphicFrameLocks noChangeAspect="1"/>
          </p:cNvGraphicFramePr>
          <p:nvPr/>
        </p:nvGraphicFramePr>
        <p:xfrm>
          <a:off x="2000250" y="1295400"/>
          <a:ext cx="5143500" cy="3943350"/>
        </p:xfrm>
        <a:graphic>
          <a:graphicData uri="http://schemas.openxmlformats.org/presentationml/2006/ole">
            <p:oleObj spid="_x0000_s28674" name="Bitkép alakzat" r:id="rId6" imgW="4001058" imgH="3067478" progId="PBrush">
              <p:embed/>
            </p:oleObj>
          </a:graphicData>
        </a:graphic>
      </p:graphicFrame>
      <p:sp>
        <p:nvSpPr>
          <p:cNvPr id="51203" name="Line 1027"/>
          <p:cNvSpPr>
            <a:spLocks noChangeShapeType="1"/>
          </p:cNvSpPr>
          <p:nvPr/>
        </p:nvSpPr>
        <p:spPr bwMode="auto">
          <a:xfrm>
            <a:off x="4572000" y="2209800"/>
            <a:ext cx="2133600" cy="2362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204" name="Line 1028"/>
          <p:cNvSpPr>
            <a:spLocks noChangeShapeType="1"/>
          </p:cNvSpPr>
          <p:nvPr/>
        </p:nvSpPr>
        <p:spPr bwMode="auto">
          <a:xfrm flipH="1">
            <a:off x="4495800" y="2324100"/>
            <a:ext cx="1905000" cy="1905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1205" name="Line 1029"/>
          <p:cNvSpPr>
            <a:spLocks noChangeShapeType="1"/>
          </p:cNvSpPr>
          <p:nvPr/>
        </p:nvSpPr>
        <p:spPr bwMode="auto">
          <a:xfrm>
            <a:off x="3124200" y="3225800"/>
            <a:ext cx="3429000" cy="174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8135" name="Text Box 1030"/>
          <p:cNvSpPr txBox="1">
            <a:spLocks noChangeArrowheads="1"/>
          </p:cNvSpPr>
          <p:nvPr/>
        </p:nvSpPr>
        <p:spPr bwMode="auto">
          <a:xfrm>
            <a:off x="899592" y="54868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i="1" dirty="0">
                <a:solidFill>
                  <a:srgbClr val="FFFF00"/>
                </a:solidFill>
              </a:rPr>
              <a:t>A </a:t>
            </a:r>
            <a:r>
              <a:rPr lang="hu-HU" sz="2400" b="1" i="1" dirty="0" err="1">
                <a:solidFill>
                  <a:srgbClr val="FFFF00"/>
                </a:solidFill>
              </a:rPr>
              <a:t>glenohumeralis</a:t>
            </a:r>
            <a:r>
              <a:rPr lang="hu-HU" sz="2400" b="1" i="1" dirty="0">
                <a:solidFill>
                  <a:srgbClr val="FFFF00"/>
                </a:solidFill>
              </a:rPr>
              <a:t> </a:t>
            </a:r>
            <a:r>
              <a:rPr lang="hu-HU" sz="2400" b="1" i="1" dirty="0" smtClean="0">
                <a:solidFill>
                  <a:srgbClr val="FFFF00"/>
                </a:solidFill>
              </a:rPr>
              <a:t>ízület </a:t>
            </a:r>
            <a:r>
              <a:rPr lang="hu-HU" sz="2400" b="1" i="1" dirty="0">
                <a:solidFill>
                  <a:srgbClr val="FFFF00"/>
                </a:solidFill>
              </a:rPr>
              <a:t>fő mozgássíkjai </a:t>
            </a:r>
            <a:endParaRPr lang="en-GB" sz="2400" b="1" i="1" dirty="0">
              <a:solidFill>
                <a:srgbClr val="FFFF00"/>
              </a:solidFill>
            </a:endParaRPr>
          </a:p>
        </p:txBody>
      </p:sp>
      <p:sp>
        <p:nvSpPr>
          <p:cNvPr id="51207" name="Text Box 1031"/>
          <p:cNvSpPr txBox="1">
            <a:spLocks noChangeArrowheads="1"/>
          </p:cNvSpPr>
          <p:nvPr/>
        </p:nvSpPr>
        <p:spPr bwMode="auto">
          <a:xfrm>
            <a:off x="3924300" y="1828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009900"/>
                </a:solidFill>
              </a:rPr>
              <a:t>Frontális</a:t>
            </a:r>
            <a:endParaRPr lang="en-GB" sz="2000" b="1">
              <a:solidFill>
                <a:srgbClr val="009900"/>
              </a:solidFill>
            </a:endParaRPr>
          </a:p>
        </p:txBody>
      </p:sp>
      <p:sp>
        <p:nvSpPr>
          <p:cNvPr id="51208" name="Text Box 1032"/>
          <p:cNvSpPr txBox="1">
            <a:spLocks noChangeArrowheads="1"/>
          </p:cNvSpPr>
          <p:nvPr/>
        </p:nvSpPr>
        <p:spPr bwMode="auto">
          <a:xfrm>
            <a:off x="3886200" y="42672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990000"/>
                </a:solidFill>
              </a:rPr>
              <a:t>Oldal</a:t>
            </a:r>
            <a:endParaRPr lang="en-GB" sz="2000" b="1">
              <a:solidFill>
                <a:srgbClr val="990000"/>
              </a:solidFill>
            </a:endParaRPr>
          </a:p>
        </p:txBody>
      </p:sp>
      <p:sp>
        <p:nvSpPr>
          <p:cNvPr id="51209" name="Text Box 1033"/>
          <p:cNvSpPr txBox="1">
            <a:spLocks noChangeArrowheads="1"/>
          </p:cNvSpPr>
          <p:nvPr/>
        </p:nvSpPr>
        <p:spPr bwMode="auto">
          <a:xfrm>
            <a:off x="2362200" y="2514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>
                <a:solidFill>
                  <a:schemeClr val="accent2"/>
                </a:solidFill>
              </a:rPr>
              <a:t>Lapocka</a:t>
            </a:r>
            <a:endParaRPr lang="en-GB" sz="2000" b="1">
              <a:solidFill>
                <a:schemeClr val="accent2"/>
              </a:solidFill>
            </a:endParaRPr>
          </a:p>
        </p:txBody>
      </p:sp>
      <p:sp>
        <p:nvSpPr>
          <p:cNvPr id="51212" name="Arc 1036"/>
          <p:cNvSpPr>
            <a:spLocks/>
          </p:cNvSpPr>
          <p:nvPr/>
        </p:nvSpPr>
        <p:spPr bwMode="auto">
          <a:xfrm rot="-2503387">
            <a:off x="5548313" y="2733675"/>
            <a:ext cx="1066800" cy="760413"/>
          </a:xfrm>
          <a:custGeom>
            <a:avLst/>
            <a:gdLst>
              <a:gd name="T0" fmla="*/ 2147483647 w 21600"/>
              <a:gd name="T1" fmla="*/ 0 h 16593"/>
              <a:gd name="T2" fmla="*/ 2147483647 w 21600"/>
              <a:gd name="T3" fmla="*/ 2147483647 h 16593"/>
              <a:gd name="T4" fmla="*/ 0 w 21600"/>
              <a:gd name="T5" fmla="*/ 2147483647 h 16593"/>
              <a:gd name="T6" fmla="*/ 0 60000 65536"/>
              <a:gd name="T7" fmla="*/ 0 60000 65536"/>
              <a:gd name="T8" fmla="*/ 0 60000 65536"/>
              <a:gd name="T9" fmla="*/ 0 w 21600"/>
              <a:gd name="T10" fmla="*/ 0 h 16593"/>
              <a:gd name="T11" fmla="*/ 21600 w 21600"/>
              <a:gd name="T12" fmla="*/ 16593 h 16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593" fill="none" extrusionOk="0">
                <a:moveTo>
                  <a:pt x="21532" y="0"/>
                </a:moveTo>
                <a:cubicBezTo>
                  <a:pt x="21577" y="566"/>
                  <a:pt x="21600" y="1134"/>
                  <a:pt x="21600" y="1702"/>
                </a:cubicBezTo>
                <a:cubicBezTo>
                  <a:pt x="21600" y="7245"/>
                  <a:pt x="19468" y="12577"/>
                  <a:pt x="15646" y="16592"/>
                </a:cubicBezTo>
              </a:path>
              <a:path w="21600" h="16593" stroke="0" extrusionOk="0">
                <a:moveTo>
                  <a:pt x="21532" y="0"/>
                </a:moveTo>
                <a:cubicBezTo>
                  <a:pt x="21577" y="566"/>
                  <a:pt x="21600" y="1134"/>
                  <a:pt x="21600" y="1702"/>
                </a:cubicBezTo>
                <a:cubicBezTo>
                  <a:pt x="21600" y="7245"/>
                  <a:pt x="19468" y="12577"/>
                  <a:pt x="15646" y="16592"/>
                </a:cubicBezTo>
                <a:lnTo>
                  <a:pt x="0" y="1702"/>
                </a:lnTo>
                <a:lnTo>
                  <a:pt x="21532" y="0"/>
                </a:lnTo>
                <a:close/>
              </a:path>
            </a:pathLst>
          </a:custGeom>
          <a:solidFill>
            <a:srgbClr val="A5002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11" name="Text Box 1035"/>
          <p:cNvSpPr txBox="1">
            <a:spLocks noChangeArrowheads="1"/>
          </p:cNvSpPr>
          <p:nvPr/>
        </p:nvSpPr>
        <p:spPr bwMode="auto">
          <a:xfrm>
            <a:off x="5715000" y="2863850"/>
            <a:ext cx="914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30 - 45</a:t>
            </a:r>
            <a:r>
              <a:rPr lang="en-US" sz="1600" b="1">
                <a:cs typeface="Times New Roman" pitchFamily="18" charset="0"/>
              </a:rPr>
              <a:t>°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75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25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25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  <p:bldP spid="51207" grpId="0" build="p" autoUpdateAnimBg="0" advAuto="0"/>
      <p:bldP spid="51208" grpId="0" build="p" autoUpdateAnimBg="0"/>
      <p:bldP spid="51209" grpId="0" build="p" autoUpdateAnimBg="0"/>
      <p:bldP spid="51212" grpId="0" animBg="1"/>
      <p:bldP spid="51211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05273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Frontális sík: közelítés - távolítás</a:t>
            </a:r>
            <a:endParaRPr lang="en-GB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971600" y="249289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Oldal sík: feszítés - hajlítás</a:t>
            </a:r>
            <a:endParaRPr lang="en-GB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375942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Transzverzális sík: feszítés - hajlítás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0" y="119063"/>
          <a:ext cx="2244725" cy="2776537"/>
        </p:xfrm>
        <a:graphic>
          <a:graphicData uri="http://schemas.openxmlformats.org/presentationml/2006/ole">
            <p:oleObj spid="_x0000_s33794" name="Bitkép alakzat" r:id="rId3" imgW="3134162" imgH="3877216" progId="PBrush">
              <p:embed/>
            </p:oleObj>
          </a:graphicData>
        </a:graphic>
      </p:graphicFrame>
      <p:graphicFrame>
        <p:nvGraphicFramePr>
          <p:cNvPr id="58371" name="Object 1"/>
          <p:cNvGraphicFramePr>
            <a:graphicFrameLocks noChangeAspect="1"/>
          </p:cNvGraphicFramePr>
          <p:nvPr/>
        </p:nvGraphicFramePr>
        <p:xfrm>
          <a:off x="2667000" y="1143000"/>
          <a:ext cx="2706688" cy="2819400"/>
        </p:xfrm>
        <a:graphic>
          <a:graphicData uri="http://schemas.openxmlformats.org/presentationml/2006/ole">
            <p:oleObj spid="_x0000_s33795" name="Bitkép alakzat" r:id="rId4" imgW="3657143" imgH="3809524" progId="PBrush">
              <p:embed/>
            </p:oleObj>
          </a:graphicData>
        </a:graphic>
      </p:graphicFrame>
      <p:graphicFrame>
        <p:nvGraphicFramePr>
          <p:cNvPr id="58372" name="Object 2"/>
          <p:cNvGraphicFramePr>
            <a:graphicFrameLocks noChangeAspect="1"/>
          </p:cNvGraphicFramePr>
          <p:nvPr/>
        </p:nvGraphicFramePr>
        <p:xfrm>
          <a:off x="6248400" y="2057400"/>
          <a:ext cx="2297113" cy="2590800"/>
        </p:xfrm>
        <a:graphic>
          <a:graphicData uri="http://schemas.openxmlformats.org/presentationml/2006/ole">
            <p:oleObj spid="_x0000_s33796" name="Bitkép alakzat" r:id="rId5" imgW="3115110" imgH="3514286" progId="PBrush">
              <p:embed/>
            </p:oleObj>
          </a:graphicData>
        </a:graphic>
      </p:graphicFrame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200400" y="152400"/>
            <a:ext cx="50292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990000"/>
                </a:solidFill>
              </a:rPr>
              <a:t>Karemelés</a:t>
            </a:r>
            <a:endParaRPr lang="en-GB" sz="2800" b="1">
              <a:solidFill>
                <a:srgbClr val="990000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04800" y="2895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Hajlítás (előre)</a:t>
            </a:r>
            <a:endParaRPr lang="en-GB" b="1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429000" y="3657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Távolítás</a:t>
            </a:r>
            <a:endParaRPr lang="en-GB" b="1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400800" y="4876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Hajlítás távolításban</a:t>
            </a:r>
            <a:endParaRPr lang="en-GB" b="1"/>
          </a:p>
        </p:txBody>
      </p:sp>
      <p:graphicFrame>
        <p:nvGraphicFramePr>
          <p:cNvPr id="58377" name="Object 3"/>
          <p:cNvGraphicFramePr>
            <a:graphicFrameLocks noChangeAspect="1"/>
          </p:cNvGraphicFramePr>
          <p:nvPr/>
        </p:nvGraphicFramePr>
        <p:xfrm>
          <a:off x="457200" y="3505200"/>
          <a:ext cx="2058988" cy="2438400"/>
        </p:xfrm>
        <a:graphic>
          <a:graphicData uri="http://schemas.openxmlformats.org/presentationml/2006/ole">
            <p:oleObj spid="_x0000_s33797" name="Bitkép alakzat" r:id="rId6" imgW="1762371" imgH="2085714" progId="PBrush">
              <p:embed/>
            </p:oleObj>
          </a:graphicData>
        </a:graphic>
      </p:graphicFrame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066800" y="5943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Feszítés (hátra)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lenohume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1869"/>
            <a:ext cx="9144000" cy="447426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71600" y="5486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Hajlítás - feszítés</a:t>
            </a:r>
            <a:endParaRPr lang="en-GB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64088" y="5486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Közelítés-távolítás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vál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250" y="1149350"/>
            <a:ext cx="3365500" cy="4559300"/>
          </a:xfrm>
          <a:prstGeom prst="rect">
            <a:avLst/>
          </a:prstGeom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508104" y="1124744"/>
            <a:ext cx="2286000" cy="396875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000" dirty="0" err="1"/>
              <a:t>Acromioclavicularis</a:t>
            </a:r>
            <a:endParaRPr lang="en-GB" sz="20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444208" y="2204864"/>
            <a:ext cx="2057400" cy="396875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000" dirty="0" err="1"/>
              <a:t>Glenohumeralis</a:t>
            </a:r>
            <a:endParaRPr lang="en-GB" sz="2000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11560" y="3717032"/>
            <a:ext cx="2057400" cy="396875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000" dirty="0" err="1"/>
              <a:t>Scapulothoracalis</a:t>
            </a:r>
            <a:endParaRPr lang="en-GB" sz="20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11560" y="2132856"/>
            <a:ext cx="2057400" cy="396875"/>
          </a:xfrm>
          <a:prstGeom prst="rect">
            <a:avLst/>
          </a:prstGeom>
          <a:solidFill>
            <a:schemeClr val="tx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000" dirty="0" err="1"/>
              <a:t>Sternoclavicularis</a:t>
            </a:r>
            <a:endParaRPr lang="en-GB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51720" y="1412776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Clavicula</a:t>
            </a:r>
            <a:endParaRPr lang="en-GB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059832" y="5507940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Scapula</a:t>
            </a:r>
            <a:endParaRPr lang="en-GB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516216" y="3635732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Humerus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99592" y="4859868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Sternum</a:t>
            </a:r>
            <a:endParaRPr lang="en-GB" dirty="0"/>
          </a:p>
        </p:txBody>
      </p:sp>
      <p:cxnSp>
        <p:nvCxnSpPr>
          <p:cNvPr id="14" name="Egyenes összekötő nyíllal 13"/>
          <p:cNvCxnSpPr>
            <a:stCxn id="6" idx="1"/>
          </p:cNvCxnSpPr>
          <p:nvPr/>
        </p:nvCxnSpPr>
        <p:spPr>
          <a:xfrm flipH="1">
            <a:off x="6084168" y="2403302"/>
            <a:ext cx="360040" cy="233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11" idx="1"/>
          </p:cNvCxnSpPr>
          <p:nvPr/>
        </p:nvCxnSpPr>
        <p:spPr>
          <a:xfrm flipH="1">
            <a:off x="6084168" y="3820398"/>
            <a:ext cx="432048" cy="406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9" idx="2"/>
          </p:cNvCxnSpPr>
          <p:nvPr/>
        </p:nvCxnSpPr>
        <p:spPr>
          <a:xfrm>
            <a:off x="2915816" y="1782108"/>
            <a:ext cx="504056" cy="3507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0" idx="0"/>
          </p:cNvCxnSpPr>
          <p:nvPr/>
        </p:nvCxnSpPr>
        <p:spPr>
          <a:xfrm flipV="1">
            <a:off x="3923928" y="3861048"/>
            <a:ext cx="432048" cy="16468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8" idx="3"/>
          </p:cNvCxnSpPr>
          <p:nvPr/>
        </p:nvCxnSpPr>
        <p:spPr>
          <a:xfrm>
            <a:off x="2668960" y="2331294"/>
            <a:ext cx="534888" cy="16160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1547664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Csontok és ízületek</a:t>
            </a:r>
            <a:endParaRPr lang="en-GB" sz="2800" b="1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ex-ext lass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760" y="1196752"/>
            <a:ext cx="7668852" cy="432048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23728" y="5486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Feszítés-hajlítás</a:t>
            </a:r>
            <a:endParaRPr lang="hu-HU" sz="32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823913" y="1550988"/>
          <a:ext cx="2619375" cy="1952625"/>
        </p:xfrm>
        <a:graphic>
          <a:graphicData uri="http://schemas.openxmlformats.org/presentationml/2006/ole">
            <p:oleObj spid="_x0000_s29698" name="Bitkép" r:id="rId5" imgW="2619048" imgH="1952898" progId="PBrush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1524000"/>
          <a:ext cx="2943225" cy="1952625"/>
        </p:xfrm>
        <a:graphic>
          <a:graphicData uri="http://schemas.openxmlformats.org/presentationml/2006/ole">
            <p:oleObj spid="_x0000_s29699" name="Bitkép alakzat" r:id="rId6" imgW="2943636" imgH="1952898" progId="PBrush">
              <p:embed/>
            </p:oleObj>
          </a:graphicData>
        </a:graphic>
      </p:graphicFrame>
      <p:pic>
        <p:nvPicPr>
          <p:cNvPr id="134150" name="Picture 6" descr="IM0002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57600"/>
            <a:ext cx="4297363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 descr="IM0002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638" y="3649663"/>
            <a:ext cx="4297362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5105400" y="3810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30-45</a:t>
            </a:r>
            <a:r>
              <a:rPr lang="hu-HU">
                <a:cs typeface="Times New Roman" pitchFamily="18" charset="0"/>
              </a:rPr>
              <a:t>°</a:t>
            </a:r>
            <a:endParaRPr lang="en-GB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1219200" y="3810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120-135</a:t>
            </a:r>
            <a:r>
              <a:rPr lang="hu-HU">
                <a:cs typeface="Times New Roman" pitchFamily="18" charset="0"/>
              </a:rPr>
              <a:t>°</a:t>
            </a:r>
            <a:endParaRPr lang="en-GB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5791200" y="1676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15-30</a:t>
            </a:r>
            <a:r>
              <a:rPr lang="hu-HU">
                <a:cs typeface="Times New Roman" pitchFamily="18" charset="0"/>
              </a:rPr>
              <a:t>°</a:t>
            </a:r>
            <a:endParaRPr lang="en-GB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1447800" y="1981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90</a:t>
            </a:r>
            <a:r>
              <a:rPr lang="hu-HU">
                <a:cs typeface="Times New Roman" pitchFamily="18" charset="0"/>
              </a:rPr>
              <a:t>°</a:t>
            </a:r>
            <a:endParaRPr lang="en-GB"/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1550988" y="871538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>
                <a:solidFill>
                  <a:srgbClr val="FFFF00"/>
                </a:solidFill>
              </a:rPr>
              <a:t>Hajlítás</a:t>
            </a:r>
            <a:endParaRPr lang="en-GB" sz="3200">
              <a:solidFill>
                <a:srgbClr val="FFFF00"/>
              </a:solidFill>
            </a:endParaRPr>
          </a:p>
        </p:txBody>
      </p:sp>
      <p:sp>
        <p:nvSpPr>
          <p:cNvPr id="14" name="Text Box 1036"/>
          <p:cNvSpPr txBox="1">
            <a:spLocks noChangeArrowheads="1"/>
          </p:cNvSpPr>
          <p:nvPr/>
        </p:nvSpPr>
        <p:spPr bwMode="auto">
          <a:xfrm>
            <a:off x="6046788" y="871538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>
                <a:solidFill>
                  <a:srgbClr val="FFFF00"/>
                </a:solidFill>
              </a:rPr>
              <a:t>Feszítés</a:t>
            </a:r>
            <a:endParaRPr lang="en-GB" sz="3200">
              <a:solidFill>
                <a:srgbClr val="FFFF00"/>
              </a:solidFill>
            </a:endParaRPr>
          </a:p>
        </p:txBody>
      </p:sp>
      <p:sp>
        <p:nvSpPr>
          <p:cNvPr id="15" name="Text Box 1032"/>
          <p:cNvSpPr txBox="1">
            <a:spLocks noChangeArrowheads="1"/>
          </p:cNvSpPr>
          <p:nvPr/>
        </p:nvSpPr>
        <p:spPr bwMode="auto">
          <a:xfrm>
            <a:off x="2057400" y="211857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 smtClean="0">
                <a:solidFill>
                  <a:srgbClr val="FFFF00"/>
                </a:solidFill>
              </a:rPr>
              <a:t>Transzverzális sík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build="p" autoUpdateAnimBg="0"/>
      <p:bldP spid="134153" grpId="0" build="p" autoUpdateAnimBg="0"/>
      <p:bldP spid="13" grpId="0" build="p" autoUpdateAnimBg="0"/>
      <p:bldP spid="1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547664" y="26064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i="1" dirty="0" smtClean="0"/>
              <a:t>Közelítés - távolítás</a:t>
            </a:r>
            <a:endParaRPr lang="en-GB" sz="3200" b="1" i="1" dirty="0"/>
          </a:p>
        </p:txBody>
      </p:sp>
      <p:pic>
        <p:nvPicPr>
          <p:cNvPr id="4" name="váll közelítés hajlítás lass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88" y="1340768"/>
            <a:ext cx="7668852" cy="43204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oti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1143000"/>
            <a:ext cx="4525963" cy="3059113"/>
            <a:chOff x="2880" y="720"/>
            <a:chExt cx="2851" cy="1927"/>
          </a:xfrm>
        </p:grpSpPr>
        <p:pic>
          <p:nvPicPr>
            <p:cNvPr id="53276" name="Picture 6" descr="IM0002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720"/>
              <a:ext cx="2851" cy="1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77" name="Text Box 27"/>
            <p:cNvSpPr txBox="1">
              <a:spLocks noChangeArrowheads="1"/>
            </p:cNvSpPr>
            <p:nvPr/>
          </p:nvSpPr>
          <p:spPr bwMode="auto">
            <a:xfrm>
              <a:off x="4608" y="912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/>
                <a:t>90-11</a:t>
              </a:r>
              <a:r>
                <a:rPr lang="en-US" b="1"/>
                <a:t>0°</a:t>
              </a:r>
              <a:endParaRPr lang="en-GB" b="1"/>
            </a:p>
          </p:txBody>
        </p:sp>
      </p:grpSp>
      <p:pic>
        <p:nvPicPr>
          <p:cNvPr id="53252" name="Picture 3" descr="IM0002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45720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676400" y="2209800"/>
            <a:ext cx="457200" cy="533400"/>
            <a:chOff x="1056" y="1392"/>
            <a:chExt cx="288" cy="336"/>
          </a:xfrm>
        </p:grpSpPr>
        <p:sp>
          <p:nvSpPr>
            <p:cNvPr id="53274" name="Line 4"/>
            <p:cNvSpPr>
              <a:spLocks noChangeShapeType="1"/>
            </p:cNvSpPr>
            <p:nvPr/>
          </p:nvSpPr>
          <p:spPr bwMode="auto">
            <a:xfrm>
              <a:off x="1056" y="1392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75" name="Line 5"/>
            <p:cNvSpPr>
              <a:spLocks noChangeShapeType="1"/>
            </p:cNvSpPr>
            <p:nvPr/>
          </p:nvSpPr>
          <p:spPr bwMode="auto">
            <a:xfrm>
              <a:off x="1056" y="1392"/>
              <a:ext cx="48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6019800" y="2286000"/>
            <a:ext cx="762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2743200" y="217488"/>
            <a:ext cx="335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rgbClr val="FFFF00"/>
                </a:solidFill>
              </a:rPr>
              <a:t>Távolítás 1</a:t>
            </a:r>
            <a:endParaRPr lang="en-GB" sz="3200" b="1">
              <a:solidFill>
                <a:srgbClr val="FFFF00"/>
              </a:solidFill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1447800" y="1905000"/>
            <a:ext cx="152400" cy="1905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5867400" y="2057400"/>
            <a:ext cx="15240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477000" y="2286000"/>
            <a:ext cx="1600200" cy="1752600"/>
            <a:chOff x="4080" y="1440"/>
            <a:chExt cx="1008" cy="1104"/>
          </a:xfrm>
        </p:grpSpPr>
        <p:sp>
          <p:nvSpPr>
            <p:cNvPr id="53272" name="Line 13"/>
            <p:cNvSpPr>
              <a:spLocks noChangeShapeType="1"/>
            </p:cNvSpPr>
            <p:nvPr/>
          </p:nvSpPr>
          <p:spPr bwMode="auto">
            <a:xfrm>
              <a:off x="4080" y="1488"/>
              <a:ext cx="96" cy="105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73" name="Line 14"/>
            <p:cNvSpPr>
              <a:spLocks noChangeShapeType="1"/>
            </p:cNvSpPr>
            <p:nvPr/>
          </p:nvSpPr>
          <p:spPr bwMode="auto">
            <a:xfrm flipV="1">
              <a:off x="4080" y="1440"/>
              <a:ext cx="1008" cy="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09800" y="2286000"/>
            <a:ext cx="1676400" cy="1905000"/>
            <a:chOff x="1392" y="1440"/>
            <a:chExt cx="1056" cy="1200"/>
          </a:xfrm>
        </p:grpSpPr>
        <p:sp>
          <p:nvSpPr>
            <p:cNvPr id="53270" name="Line 15"/>
            <p:cNvSpPr>
              <a:spLocks noChangeShapeType="1"/>
            </p:cNvSpPr>
            <p:nvPr/>
          </p:nvSpPr>
          <p:spPr bwMode="auto">
            <a:xfrm>
              <a:off x="1392" y="1440"/>
              <a:ext cx="96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271" name="Line 17"/>
            <p:cNvSpPr>
              <a:spLocks noChangeShapeType="1"/>
            </p:cNvSpPr>
            <p:nvPr/>
          </p:nvSpPr>
          <p:spPr bwMode="auto">
            <a:xfrm>
              <a:off x="1392" y="1440"/>
              <a:ext cx="1056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338" name="Arc 18"/>
          <p:cNvSpPr>
            <a:spLocks/>
          </p:cNvSpPr>
          <p:nvPr/>
        </p:nvSpPr>
        <p:spPr bwMode="auto">
          <a:xfrm flipV="1">
            <a:off x="2220913" y="2263775"/>
            <a:ext cx="263525" cy="304800"/>
          </a:xfrm>
          <a:custGeom>
            <a:avLst/>
            <a:gdLst>
              <a:gd name="T0" fmla="*/ 0 w 18733"/>
              <a:gd name="T1" fmla="*/ 2147483647 h 21600"/>
              <a:gd name="T2" fmla="*/ 2147483647 w 18733"/>
              <a:gd name="T3" fmla="*/ 2147483647 h 21600"/>
              <a:gd name="T4" fmla="*/ 2147483647 w 18733"/>
              <a:gd name="T5" fmla="*/ 2147483647 h 21600"/>
              <a:gd name="T6" fmla="*/ 0 60000 65536"/>
              <a:gd name="T7" fmla="*/ 0 60000 65536"/>
              <a:gd name="T8" fmla="*/ 0 60000 65536"/>
              <a:gd name="T9" fmla="*/ 0 w 18733"/>
              <a:gd name="T10" fmla="*/ 0 h 21600"/>
              <a:gd name="T11" fmla="*/ 18733 w 187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33" h="21600" fill="none" extrusionOk="0">
                <a:moveTo>
                  <a:pt x="0" y="24"/>
                </a:moveTo>
                <a:cubicBezTo>
                  <a:pt x="342" y="8"/>
                  <a:pt x="684" y="-1"/>
                  <a:pt x="1027" y="0"/>
                </a:cubicBezTo>
                <a:cubicBezTo>
                  <a:pt x="8081" y="0"/>
                  <a:pt x="14692" y="3445"/>
                  <a:pt x="18732" y="9228"/>
                </a:cubicBezTo>
              </a:path>
              <a:path w="18733" h="21600" stroke="0" extrusionOk="0">
                <a:moveTo>
                  <a:pt x="0" y="24"/>
                </a:moveTo>
                <a:cubicBezTo>
                  <a:pt x="342" y="8"/>
                  <a:pt x="684" y="-1"/>
                  <a:pt x="1027" y="0"/>
                </a:cubicBezTo>
                <a:cubicBezTo>
                  <a:pt x="8081" y="0"/>
                  <a:pt x="14692" y="3445"/>
                  <a:pt x="18732" y="9228"/>
                </a:cubicBezTo>
                <a:lnTo>
                  <a:pt x="1027" y="21600"/>
                </a:lnTo>
                <a:lnTo>
                  <a:pt x="0" y="2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6339" name="Object 19"/>
          <p:cNvGraphicFramePr>
            <a:graphicFrameLocks noChangeAspect="1"/>
          </p:cNvGraphicFramePr>
          <p:nvPr/>
        </p:nvGraphicFramePr>
        <p:xfrm>
          <a:off x="304800" y="4105275"/>
          <a:ext cx="3933825" cy="2752725"/>
        </p:xfrm>
        <a:graphic>
          <a:graphicData uri="http://schemas.openxmlformats.org/presentationml/2006/ole">
            <p:oleObj spid="_x0000_s31746" name="Bitkép alakzat" r:id="rId7" imgW="3933333" imgH="2752381" progId="PBrush">
              <p:embed/>
            </p:oleObj>
          </a:graphicData>
        </a:graphic>
      </p:graphicFrame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590800" y="41148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Gördülés</a:t>
            </a:r>
            <a:endParaRPr lang="en-GB" sz="2000"/>
          </a:p>
        </p:txBody>
      </p:sp>
      <p:sp>
        <p:nvSpPr>
          <p:cNvPr id="56340" name="Arc 20"/>
          <p:cNvSpPr>
            <a:spLocks/>
          </p:cNvSpPr>
          <p:nvPr/>
        </p:nvSpPr>
        <p:spPr bwMode="auto">
          <a:xfrm flipV="1">
            <a:off x="6491288" y="2349500"/>
            <a:ext cx="304800" cy="315913"/>
          </a:xfrm>
          <a:custGeom>
            <a:avLst/>
            <a:gdLst>
              <a:gd name="T0" fmla="*/ 2147483647 w 21600"/>
              <a:gd name="T1" fmla="*/ 0 h 22383"/>
              <a:gd name="T2" fmla="*/ 2147483647 w 21600"/>
              <a:gd name="T3" fmla="*/ 2147483647 h 22383"/>
              <a:gd name="T4" fmla="*/ 0 w 21600"/>
              <a:gd name="T5" fmla="*/ 2147483647 h 22383"/>
              <a:gd name="T6" fmla="*/ 0 60000 65536"/>
              <a:gd name="T7" fmla="*/ 0 60000 65536"/>
              <a:gd name="T8" fmla="*/ 0 60000 65536"/>
              <a:gd name="T9" fmla="*/ 0 w 21600"/>
              <a:gd name="T10" fmla="*/ 0 h 22383"/>
              <a:gd name="T11" fmla="*/ 21600 w 21600"/>
              <a:gd name="T12" fmla="*/ 22383 h 223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83" fill="none" extrusionOk="0">
                <a:moveTo>
                  <a:pt x="774" y="-1"/>
                </a:moveTo>
                <a:cubicBezTo>
                  <a:pt x="12394" y="416"/>
                  <a:pt x="21600" y="9957"/>
                  <a:pt x="21600" y="21586"/>
                </a:cubicBezTo>
                <a:cubicBezTo>
                  <a:pt x="21600" y="21851"/>
                  <a:pt x="21595" y="22117"/>
                  <a:pt x="21585" y="22383"/>
                </a:cubicBezTo>
              </a:path>
              <a:path w="21600" h="22383" stroke="0" extrusionOk="0">
                <a:moveTo>
                  <a:pt x="774" y="-1"/>
                </a:moveTo>
                <a:cubicBezTo>
                  <a:pt x="12394" y="416"/>
                  <a:pt x="21600" y="9957"/>
                  <a:pt x="21600" y="21586"/>
                </a:cubicBezTo>
                <a:cubicBezTo>
                  <a:pt x="21600" y="21851"/>
                  <a:pt x="21595" y="22117"/>
                  <a:pt x="21585" y="22383"/>
                </a:cubicBezTo>
                <a:lnTo>
                  <a:pt x="0" y="21586"/>
                </a:lnTo>
                <a:lnTo>
                  <a:pt x="774" y="-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1447800" y="1981200"/>
            <a:ext cx="0" cy="1905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>
            <a:off x="5867400" y="2133600"/>
            <a:ext cx="0" cy="1600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266" name="Text Box 23"/>
          <p:cNvSpPr txBox="1">
            <a:spLocks noChangeArrowheads="1"/>
          </p:cNvSpPr>
          <p:nvPr/>
        </p:nvSpPr>
        <p:spPr bwMode="auto">
          <a:xfrm>
            <a:off x="2667000" y="1676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6</a:t>
            </a:r>
            <a:r>
              <a:rPr lang="en-US" b="1"/>
              <a:t>0°</a:t>
            </a:r>
            <a:endParaRPr lang="en-GB" b="1"/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2438400" y="3505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Befelé fordítás</a:t>
            </a:r>
            <a:endParaRPr lang="en-GB" sz="2000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6705600" y="34290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Neutrális és lapocka sík</a:t>
            </a:r>
            <a:endParaRPr lang="en-GB" sz="2000"/>
          </a:p>
        </p:txBody>
      </p:sp>
      <p:sp>
        <p:nvSpPr>
          <p:cNvPr id="53269" name="Téglalap 5"/>
          <p:cNvSpPr>
            <a:spLocks noChangeArrowheads="1"/>
          </p:cNvSpPr>
          <p:nvPr/>
        </p:nvSpPr>
        <p:spPr bwMode="auto">
          <a:xfrm>
            <a:off x="4510088" y="4232275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solidFill>
                  <a:srgbClr val="FFFF00"/>
                </a:solidFill>
              </a:rPr>
              <a:t>0 - 60 fokos tartományban történő távolítás során </a:t>
            </a:r>
          </a:p>
          <a:p>
            <a:pPr algn="ctr"/>
            <a:r>
              <a:rPr lang="hu-HU">
                <a:solidFill>
                  <a:srgbClr val="FFFF00"/>
                </a:solidFill>
              </a:rPr>
              <a:t>a felkarcsont ízületi feje felfelé csúszik az ízületi árkon,  onnan kissé kiemelkedve </a:t>
            </a:r>
          </a:p>
          <a:p>
            <a:pPr algn="ctr"/>
            <a:r>
              <a:rPr lang="hu-HU">
                <a:solidFill>
                  <a:srgbClr val="FFFF00"/>
                </a:solidFill>
              </a:rPr>
              <a:t>és egyben forgást is végez az ízület mélységi tengelye körül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5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"/>
                                        <p:tgtEl>
                                          <p:spTgt spid="56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  <p:bldP spid="56331" grpId="0" animBg="1"/>
      <p:bldP spid="56332" grpId="0" animBg="1"/>
      <p:bldP spid="56338" grpId="0" animBg="1"/>
      <p:bldP spid="56329" grpId="0" build="p" autoUpdateAnimBg="0" advAuto="0"/>
      <p:bldP spid="56340" grpId="0" animBg="1"/>
      <p:bldP spid="56341" grpId="0" animBg="1"/>
      <p:bldP spid="56342" grpId="0" animBg="1"/>
      <p:bldP spid="56344" grpId="0" build="p" autoUpdateAnimBg="0" advAuto="0"/>
      <p:bldP spid="5634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4275" name="Picture 3" descr="IM0002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720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1524000" y="2819400"/>
            <a:ext cx="2286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57300" y="2514600"/>
            <a:ext cx="22860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05000" y="1905000"/>
            <a:ext cx="1447800" cy="2590800"/>
            <a:chOff x="1200" y="1200"/>
            <a:chExt cx="912" cy="1632"/>
          </a:xfrm>
        </p:grpSpPr>
        <p:sp>
          <p:nvSpPr>
            <p:cNvPr id="54286" name="Line 6"/>
            <p:cNvSpPr>
              <a:spLocks noChangeShapeType="1"/>
            </p:cNvSpPr>
            <p:nvPr/>
          </p:nvSpPr>
          <p:spPr bwMode="auto">
            <a:xfrm>
              <a:off x="1200" y="1728"/>
              <a:ext cx="144" cy="11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287" name="Line 7"/>
            <p:cNvSpPr>
              <a:spLocks noChangeShapeType="1"/>
            </p:cNvSpPr>
            <p:nvPr/>
          </p:nvSpPr>
          <p:spPr bwMode="auto">
            <a:xfrm flipV="1">
              <a:off x="1200" y="1200"/>
              <a:ext cx="912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7352" name="Arc 8"/>
          <p:cNvSpPr>
            <a:spLocks/>
          </p:cNvSpPr>
          <p:nvPr/>
        </p:nvSpPr>
        <p:spPr bwMode="auto">
          <a:xfrm flipV="1">
            <a:off x="1905000" y="2587625"/>
            <a:ext cx="304800" cy="457200"/>
          </a:xfrm>
          <a:custGeom>
            <a:avLst/>
            <a:gdLst>
              <a:gd name="T0" fmla="*/ 2147483647 w 21600"/>
              <a:gd name="T1" fmla="*/ 0 h 32432"/>
              <a:gd name="T2" fmla="*/ 2147483647 w 21600"/>
              <a:gd name="T3" fmla="*/ 2147483647 h 32432"/>
              <a:gd name="T4" fmla="*/ 0 w 21600"/>
              <a:gd name="T5" fmla="*/ 2147483647 h 32432"/>
              <a:gd name="T6" fmla="*/ 0 60000 65536"/>
              <a:gd name="T7" fmla="*/ 0 60000 65536"/>
              <a:gd name="T8" fmla="*/ 0 60000 65536"/>
              <a:gd name="T9" fmla="*/ 0 w 21600"/>
              <a:gd name="T10" fmla="*/ 0 h 32432"/>
              <a:gd name="T11" fmla="*/ 21600 w 21600"/>
              <a:gd name="T12" fmla="*/ 32432 h 32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432" fill="none" extrusionOk="0">
                <a:moveTo>
                  <a:pt x="3640" y="-1"/>
                </a:moveTo>
                <a:cubicBezTo>
                  <a:pt x="14014" y="1773"/>
                  <a:pt x="21600" y="10766"/>
                  <a:pt x="21600" y="21291"/>
                </a:cubicBezTo>
                <a:cubicBezTo>
                  <a:pt x="21600" y="25216"/>
                  <a:pt x="20530" y="29068"/>
                  <a:pt x="18505" y="32432"/>
                </a:cubicBezTo>
              </a:path>
              <a:path w="21600" h="32432" stroke="0" extrusionOk="0">
                <a:moveTo>
                  <a:pt x="3640" y="-1"/>
                </a:moveTo>
                <a:cubicBezTo>
                  <a:pt x="14014" y="1773"/>
                  <a:pt x="21600" y="10766"/>
                  <a:pt x="21600" y="21291"/>
                </a:cubicBezTo>
                <a:cubicBezTo>
                  <a:pt x="21600" y="25216"/>
                  <a:pt x="20530" y="29068"/>
                  <a:pt x="18505" y="32432"/>
                </a:cubicBezTo>
                <a:lnTo>
                  <a:pt x="0" y="21291"/>
                </a:lnTo>
                <a:lnTo>
                  <a:pt x="3640" y="-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4280" name="Picture 9" descr="auto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50950"/>
            <a:ext cx="38068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6934200" y="1676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/>
              <a:t>Gördülés</a:t>
            </a:r>
            <a:endParaRPr lang="en-GB" sz="2000"/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2628900" y="228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rgbClr val="FFFF00"/>
                </a:solidFill>
              </a:rPr>
              <a:t>Távolítás 2</a:t>
            </a:r>
            <a:endParaRPr lang="en-GB" sz="3200" b="1">
              <a:solidFill>
                <a:srgbClr val="FFFF00"/>
              </a:solidFill>
            </a:endParaRPr>
          </a:p>
        </p:txBody>
      </p:sp>
      <p:sp>
        <p:nvSpPr>
          <p:cNvPr id="54283" name="Text Box 12"/>
          <p:cNvSpPr txBox="1">
            <a:spLocks noChangeArrowheads="1"/>
          </p:cNvSpPr>
          <p:nvPr/>
        </p:nvSpPr>
        <p:spPr bwMode="auto">
          <a:xfrm>
            <a:off x="6443663" y="57943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</a:rPr>
              <a:t>Passzív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1219200" y="25146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285" name="Téglalap 2"/>
          <p:cNvSpPr>
            <a:spLocks noChangeArrowheads="1"/>
          </p:cNvSpPr>
          <p:nvPr/>
        </p:nvSpPr>
        <p:spPr bwMode="auto">
          <a:xfrm>
            <a:off x="-33338" y="4724400"/>
            <a:ext cx="92852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solidFill>
                  <a:srgbClr val="FFFF00"/>
                </a:solidFill>
              </a:rPr>
              <a:t>Felkarcsonti nagy gumó ( trochanter major) beleütközik az acromionba. Az ízületben a mozgás a továbbiakban csúszással és gurulással megy végbe, vagyis az ízületi fej lefelé mozdul a glenoid fossan (fossa glenoidale) és ezzel a nagy gumó acromion </a:t>
            </a:r>
          </a:p>
          <a:p>
            <a:r>
              <a:rPr lang="hu-HU">
                <a:solidFill>
                  <a:srgbClr val="FFFF00"/>
                </a:solidFill>
              </a:rPr>
              <a:t>alatt, vagy kifelé fogatás esetén a mögött halad el kikerülve az ütközést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2" grpId="0" animBg="1"/>
      <p:bldP spid="573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299" name="Picture 3" descr="IM0002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3316288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981200" y="3581400"/>
            <a:ext cx="22860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981200" y="3581400"/>
            <a:ext cx="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2209800" y="3962400"/>
            <a:ext cx="228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2438400" y="3581400"/>
            <a:ext cx="22860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2438400" y="1905000"/>
            <a:ext cx="0" cy="167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305" name="Arc 9"/>
          <p:cNvSpPr>
            <a:spLocks/>
          </p:cNvSpPr>
          <p:nvPr/>
        </p:nvSpPr>
        <p:spPr bwMode="auto">
          <a:xfrm flipV="1">
            <a:off x="2463800" y="3281363"/>
            <a:ext cx="306388" cy="606425"/>
          </a:xfrm>
          <a:custGeom>
            <a:avLst/>
            <a:gdLst>
              <a:gd name="T0" fmla="*/ 2147483647 w 21702"/>
              <a:gd name="T1" fmla="*/ 0 h 43029"/>
              <a:gd name="T2" fmla="*/ 0 w 21702"/>
              <a:gd name="T3" fmla="*/ 2147483647 h 43029"/>
              <a:gd name="T4" fmla="*/ 2147483647 w 21702"/>
              <a:gd name="T5" fmla="*/ 2147483647 h 43029"/>
              <a:gd name="T6" fmla="*/ 0 60000 65536"/>
              <a:gd name="T7" fmla="*/ 0 60000 65536"/>
              <a:gd name="T8" fmla="*/ 0 60000 65536"/>
              <a:gd name="T9" fmla="*/ 0 w 21702"/>
              <a:gd name="T10" fmla="*/ 0 h 43029"/>
              <a:gd name="T11" fmla="*/ 21702 w 21702"/>
              <a:gd name="T12" fmla="*/ 43029 h 430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02" h="43029" fill="none" extrusionOk="0">
                <a:moveTo>
                  <a:pt x="2817" y="0"/>
                </a:moveTo>
                <a:cubicBezTo>
                  <a:pt x="13610" y="1368"/>
                  <a:pt x="21702" y="10549"/>
                  <a:pt x="21702" y="21429"/>
                </a:cubicBezTo>
                <a:cubicBezTo>
                  <a:pt x="21702" y="33358"/>
                  <a:pt x="12031" y="43029"/>
                  <a:pt x="102" y="43029"/>
                </a:cubicBezTo>
                <a:cubicBezTo>
                  <a:pt x="68" y="43029"/>
                  <a:pt x="34" y="43028"/>
                  <a:pt x="0" y="43028"/>
                </a:cubicBezTo>
              </a:path>
              <a:path w="21702" h="43029" stroke="0" extrusionOk="0">
                <a:moveTo>
                  <a:pt x="2817" y="0"/>
                </a:moveTo>
                <a:cubicBezTo>
                  <a:pt x="13610" y="1368"/>
                  <a:pt x="21702" y="10549"/>
                  <a:pt x="21702" y="21429"/>
                </a:cubicBezTo>
                <a:cubicBezTo>
                  <a:pt x="21702" y="33358"/>
                  <a:pt x="12031" y="43029"/>
                  <a:pt x="102" y="43029"/>
                </a:cubicBezTo>
                <a:cubicBezTo>
                  <a:pt x="68" y="43029"/>
                  <a:pt x="34" y="43028"/>
                  <a:pt x="0" y="43028"/>
                </a:cubicBezTo>
                <a:lnTo>
                  <a:pt x="102" y="21429"/>
                </a:lnTo>
                <a:lnTo>
                  <a:pt x="281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608263" y="2286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rgbClr val="FFFF00"/>
                </a:solidFill>
              </a:rPr>
              <a:t>Távolítás 3</a:t>
            </a:r>
            <a:endParaRPr lang="en-GB" sz="3200" b="1">
              <a:solidFill>
                <a:srgbClr val="FFFF00"/>
              </a:solidFill>
            </a:endParaRPr>
          </a:p>
        </p:txBody>
      </p:sp>
      <p:pic>
        <p:nvPicPr>
          <p:cNvPr id="58379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Téglalap 1"/>
          <p:cNvSpPr>
            <a:spLocks noChangeArrowheads="1"/>
          </p:cNvSpPr>
          <p:nvPr/>
        </p:nvSpPr>
        <p:spPr bwMode="auto">
          <a:xfrm>
            <a:off x="1763713" y="57023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 kar további 40 fokos </a:t>
            </a:r>
          </a:p>
          <a:p>
            <a:r>
              <a:rPr lang="en-US">
                <a:solidFill>
                  <a:srgbClr val="FFFF00"/>
                </a:solidFill>
              </a:rPr>
              <a:t>emelését a lapocka kifelé fordulása biztosítja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288" y="14288"/>
            <a:ext cx="9129712" cy="6843712"/>
          </a:xfrm>
          <a:prstGeom prst="rect">
            <a:avLst/>
          </a:prstGeom>
          <a:solidFill>
            <a:srgbClr val="99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9350" y="1758950"/>
            <a:ext cx="520700" cy="3651250"/>
            <a:chOff x="724" y="1108"/>
            <a:chExt cx="328" cy="2300"/>
          </a:xfrm>
        </p:grpSpPr>
        <p:sp>
          <p:nvSpPr>
            <p:cNvPr id="56347" name="Oval 4"/>
            <p:cNvSpPr>
              <a:spLocks noChangeArrowheads="1"/>
            </p:cNvSpPr>
            <p:nvPr/>
          </p:nvSpPr>
          <p:spPr bwMode="auto">
            <a:xfrm>
              <a:off x="724" y="1108"/>
              <a:ext cx="328" cy="32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8" name="Line 5"/>
            <p:cNvSpPr>
              <a:spLocks noChangeShapeType="1"/>
            </p:cNvSpPr>
            <p:nvPr/>
          </p:nvSpPr>
          <p:spPr bwMode="auto">
            <a:xfrm>
              <a:off x="864" y="1443"/>
              <a:ext cx="0" cy="19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6324" name="Line 6"/>
          <p:cNvSpPr>
            <a:spLocks noChangeShapeType="1"/>
          </p:cNvSpPr>
          <p:nvPr/>
        </p:nvSpPr>
        <p:spPr bwMode="auto">
          <a:xfrm>
            <a:off x="1828800" y="2519363"/>
            <a:ext cx="0" cy="11382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325" name="Oval 7"/>
          <p:cNvSpPr>
            <a:spLocks noChangeArrowheads="1"/>
          </p:cNvSpPr>
          <p:nvPr/>
        </p:nvSpPr>
        <p:spPr bwMode="auto">
          <a:xfrm>
            <a:off x="1758950" y="2368550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Arc 9"/>
          <p:cNvSpPr>
            <a:spLocks/>
          </p:cNvSpPr>
          <p:nvPr/>
        </p:nvSpPr>
        <p:spPr bwMode="auto">
          <a:xfrm>
            <a:off x="1744663" y="1371600"/>
            <a:ext cx="1081087" cy="1981200"/>
          </a:xfrm>
          <a:custGeom>
            <a:avLst/>
            <a:gdLst>
              <a:gd name="T0" fmla="*/ 0 w 21889"/>
              <a:gd name="T1" fmla="*/ 2147483647 h 43199"/>
              <a:gd name="T2" fmla="*/ 2147483647 w 21889"/>
              <a:gd name="T3" fmla="*/ 2147483647 h 43199"/>
              <a:gd name="T4" fmla="*/ 2147483647 w 21889"/>
              <a:gd name="T5" fmla="*/ 2147483647 h 43199"/>
              <a:gd name="T6" fmla="*/ 0 60000 65536"/>
              <a:gd name="T7" fmla="*/ 0 60000 65536"/>
              <a:gd name="T8" fmla="*/ 0 60000 65536"/>
              <a:gd name="T9" fmla="*/ 0 w 21889"/>
              <a:gd name="T10" fmla="*/ 0 h 43199"/>
              <a:gd name="T11" fmla="*/ 21889 w 21889"/>
              <a:gd name="T12" fmla="*/ 43199 h 43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89" h="43199" fill="none" extrusionOk="0">
                <a:moveTo>
                  <a:pt x="-1" y="1"/>
                </a:moveTo>
                <a:cubicBezTo>
                  <a:pt x="96" y="0"/>
                  <a:pt x="192" y="-1"/>
                  <a:pt x="289" y="0"/>
                </a:cubicBezTo>
                <a:cubicBezTo>
                  <a:pt x="12218" y="0"/>
                  <a:pt x="21889" y="9670"/>
                  <a:pt x="21889" y="21600"/>
                </a:cubicBezTo>
                <a:cubicBezTo>
                  <a:pt x="21889" y="33466"/>
                  <a:pt x="12316" y="43110"/>
                  <a:pt x="450" y="43199"/>
                </a:cubicBezTo>
              </a:path>
              <a:path w="21889" h="43199" stroke="0" extrusionOk="0">
                <a:moveTo>
                  <a:pt x="-1" y="1"/>
                </a:moveTo>
                <a:cubicBezTo>
                  <a:pt x="96" y="0"/>
                  <a:pt x="192" y="-1"/>
                  <a:pt x="289" y="0"/>
                </a:cubicBezTo>
                <a:cubicBezTo>
                  <a:pt x="12218" y="0"/>
                  <a:pt x="21889" y="9670"/>
                  <a:pt x="21889" y="21600"/>
                </a:cubicBezTo>
                <a:cubicBezTo>
                  <a:pt x="21889" y="33466"/>
                  <a:pt x="12316" y="43110"/>
                  <a:pt x="450" y="43199"/>
                </a:cubicBezTo>
                <a:lnTo>
                  <a:pt x="289" y="21600"/>
                </a:lnTo>
                <a:lnTo>
                  <a:pt x="-1" y="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2443163"/>
            <a:ext cx="1377950" cy="1290637"/>
            <a:chOff x="288" y="1539"/>
            <a:chExt cx="868" cy="813"/>
          </a:xfrm>
        </p:grpSpPr>
        <p:sp>
          <p:nvSpPr>
            <p:cNvPr id="56344" name="Line 12"/>
            <p:cNvSpPr>
              <a:spLocks noChangeShapeType="1"/>
            </p:cNvSpPr>
            <p:nvPr/>
          </p:nvSpPr>
          <p:spPr bwMode="auto">
            <a:xfrm flipH="1">
              <a:off x="627" y="1539"/>
              <a:ext cx="525" cy="5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45" name="Arc 13"/>
            <p:cNvSpPr>
              <a:spLocks/>
            </p:cNvSpPr>
            <p:nvPr/>
          </p:nvSpPr>
          <p:spPr bwMode="auto">
            <a:xfrm>
              <a:off x="933" y="1680"/>
              <a:ext cx="223" cy="240"/>
            </a:xfrm>
            <a:custGeom>
              <a:avLst/>
              <a:gdLst>
                <a:gd name="T0" fmla="*/ 0 w 20061"/>
                <a:gd name="T1" fmla="*/ 0 h 21598"/>
                <a:gd name="T2" fmla="*/ 0 w 20061"/>
                <a:gd name="T3" fmla="*/ 0 h 21598"/>
                <a:gd name="T4" fmla="*/ 0 w 20061"/>
                <a:gd name="T5" fmla="*/ 0 h 21598"/>
                <a:gd name="T6" fmla="*/ 0 60000 65536"/>
                <a:gd name="T7" fmla="*/ 0 60000 65536"/>
                <a:gd name="T8" fmla="*/ 0 60000 65536"/>
                <a:gd name="T9" fmla="*/ 0 w 20061"/>
                <a:gd name="T10" fmla="*/ 0 h 21598"/>
                <a:gd name="T11" fmla="*/ 20061 w 20061"/>
                <a:gd name="T12" fmla="*/ 21598 h 21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61" h="21598" fill="none" extrusionOk="0">
                  <a:moveTo>
                    <a:pt x="19789" y="21598"/>
                  </a:moveTo>
                  <a:cubicBezTo>
                    <a:pt x="11051" y="21488"/>
                    <a:pt x="3239" y="16123"/>
                    <a:pt x="-1" y="8007"/>
                  </a:cubicBezTo>
                </a:path>
                <a:path w="20061" h="21598" stroke="0" extrusionOk="0">
                  <a:moveTo>
                    <a:pt x="19789" y="21598"/>
                  </a:moveTo>
                  <a:cubicBezTo>
                    <a:pt x="11051" y="21488"/>
                    <a:pt x="3239" y="16123"/>
                    <a:pt x="-1" y="8007"/>
                  </a:cubicBezTo>
                  <a:lnTo>
                    <a:pt x="20061" y="0"/>
                  </a:lnTo>
                  <a:lnTo>
                    <a:pt x="19789" y="2159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46" name="Rectangle 14"/>
            <p:cNvSpPr>
              <a:spLocks noChangeArrowheads="1"/>
            </p:cNvSpPr>
            <p:nvPr/>
          </p:nvSpPr>
          <p:spPr bwMode="auto">
            <a:xfrm>
              <a:off x="288" y="206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75</a:t>
              </a:r>
              <a:r>
                <a:rPr lang="en-GB" b="1" baseline="30000"/>
                <a:t>o</a:t>
              </a:r>
            </a:p>
          </p:txBody>
        </p:sp>
      </p:grpSp>
      <p:pic>
        <p:nvPicPr>
          <p:cNvPr id="116752" name="Picture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838200"/>
            <a:ext cx="38862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31975" y="1295400"/>
            <a:ext cx="4797425" cy="1141413"/>
            <a:chOff x="1154" y="816"/>
            <a:chExt cx="3022" cy="719"/>
          </a:xfrm>
        </p:grpSpPr>
        <p:sp>
          <p:nvSpPr>
            <p:cNvPr id="56340" name="Line 18"/>
            <p:cNvSpPr>
              <a:spLocks noChangeShapeType="1"/>
            </p:cNvSpPr>
            <p:nvPr/>
          </p:nvSpPr>
          <p:spPr bwMode="auto">
            <a:xfrm flipV="1">
              <a:off x="1154" y="1250"/>
              <a:ext cx="57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41" name="Line 19"/>
            <p:cNvSpPr>
              <a:spLocks noChangeShapeType="1"/>
            </p:cNvSpPr>
            <p:nvPr/>
          </p:nvSpPr>
          <p:spPr bwMode="auto">
            <a:xfrm flipV="1">
              <a:off x="1154" y="914"/>
              <a:ext cx="189" cy="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42" name="Rectangle 20"/>
            <p:cNvSpPr>
              <a:spLocks noChangeArrowheads="1"/>
            </p:cNvSpPr>
            <p:nvPr/>
          </p:nvSpPr>
          <p:spPr bwMode="auto">
            <a:xfrm>
              <a:off x="1680" y="86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40</a:t>
              </a:r>
              <a:r>
                <a:rPr lang="en-GB" b="1" baseline="30000"/>
                <a:t>o</a:t>
              </a:r>
            </a:p>
          </p:txBody>
        </p:sp>
        <p:sp>
          <p:nvSpPr>
            <p:cNvPr id="56343" name="Text Box 21"/>
            <p:cNvSpPr txBox="1">
              <a:spLocks noChangeArrowheads="1"/>
            </p:cNvSpPr>
            <p:nvPr/>
          </p:nvSpPr>
          <p:spPr bwMode="auto">
            <a:xfrm>
              <a:off x="2304" y="816"/>
              <a:ext cx="1872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/>
                <a:t>sternoclavicularis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828800" y="838200"/>
            <a:ext cx="4343400" cy="1598613"/>
            <a:chOff x="1152" y="528"/>
            <a:chExt cx="2736" cy="1007"/>
          </a:xfrm>
        </p:grpSpPr>
        <p:sp>
          <p:nvSpPr>
            <p:cNvPr id="56337" name="Line 23"/>
            <p:cNvSpPr>
              <a:spLocks noChangeShapeType="1"/>
            </p:cNvSpPr>
            <p:nvPr/>
          </p:nvSpPr>
          <p:spPr bwMode="auto">
            <a:xfrm flipV="1">
              <a:off x="1152" y="866"/>
              <a:ext cx="0" cy="6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338" name="Rectangle 24"/>
            <p:cNvSpPr>
              <a:spLocks noChangeArrowheads="1"/>
            </p:cNvSpPr>
            <p:nvPr/>
          </p:nvSpPr>
          <p:spPr bwMode="auto">
            <a:xfrm>
              <a:off x="1248" y="57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20</a:t>
              </a:r>
              <a:r>
                <a:rPr lang="en-GB" b="1" baseline="30000"/>
                <a:t>o</a:t>
              </a:r>
              <a:endParaRPr lang="en-GB" b="1"/>
            </a:p>
          </p:txBody>
        </p:sp>
        <p:sp>
          <p:nvSpPr>
            <p:cNvPr id="56339" name="Text Box 25"/>
            <p:cNvSpPr txBox="1">
              <a:spLocks noChangeArrowheads="1"/>
            </p:cNvSpPr>
            <p:nvPr/>
          </p:nvSpPr>
          <p:spPr bwMode="auto">
            <a:xfrm>
              <a:off x="1872" y="528"/>
              <a:ext cx="201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b="1"/>
                <a:t>acromioclavicularis</a:t>
              </a:r>
            </a:p>
          </p:txBody>
        </p:sp>
      </p:grpSp>
      <p:sp>
        <p:nvSpPr>
          <p:cNvPr id="56331" name="Rectangle 26"/>
          <p:cNvSpPr>
            <a:spLocks noChangeArrowheads="1"/>
          </p:cNvSpPr>
          <p:nvPr/>
        </p:nvSpPr>
        <p:spPr bwMode="auto">
          <a:xfrm>
            <a:off x="5791200" y="304800"/>
            <a:ext cx="28956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Front</a:t>
            </a:r>
            <a:r>
              <a:rPr lang="hu-HU" sz="2800" b="1" dirty="0" err="1" smtClean="0"/>
              <a:t>ális</a:t>
            </a:r>
            <a:r>
              <a:rPr lang="hu-HU" sz="2800" b="1" dirty="0" smtClean="0"/>
              <a:t> sík</a:t>
            </a:r>
            <a:endParaRPr lang="en-GB" sz="2800" b="1" dirty="0"/>
          </a:p>
        </p:txBody>
      </p:sp>
      <p:sp>
        <p:nvSpPr>
          <p:cNvPr id="56332" name="Rectangle 10"/>
          <p:cNvSpPr>
            <a:spLocks noChangeArrowheads="1"/>
          </p:cNvSpPr>
          <p:nvPr/>
        </p:nvSpPr>
        <p:spPr bwMode="auto">
          <a:xfrm>
            <a:off x="2743200" y="236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120</a:t>
            </a:r>
            <a:r>
              <a:rPr lang="en-GB" b="1" baseline="30000"/>
              <a:t>o </a:t>
            </a:r>
            <a:r>
              <a:rPr lang="en-GB" b="1"/>
              <a:t>glenohumeral</a:t>
            </a:r>
          </a:p>
        </p:txBody>
      </p:sp>
      <p:sp>
        <p:nvSpPr>
          <p:cNvPr id="56333" name="Rectangle 27"/>
          <p:cNvSpPr>
            <a:spLocks noChangeArrowheads="1"/>
          </p:cNvSpPr>
          <p:nvPr/>
        </p:nvSpPr>
        <p:spPr bwMode="auto">
          <a:xfrm>
            <a:off x="685800" y="304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Abduction</a:t>
            </a:r>
          </a:p>
        </p:txBody>
      </p:sp>
      <p:sp>
        <p:nvSpPr>
          <p:cNvPr id="56334" name="Text Box 28"/>
          <p:cNvSpPr txBox="1">
            <a:spLocks noChangeArrowheads="1"/>
          </p:cNvSpPr>
          <p:nvPr/>
        </p:nvSpPr>
        <p:spPr bwMode="auto">
          <a:xfrm>
            <a:off x="2514600" y="3429000"/>
            <a:ext cx="2438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90 - 120</a:t>
            </a:r>
            <a:r>
              <a:rPr lang="en-GB" b="1" baseline="30000"/>
              <a:t>o </a:t>
            </a:r>
            <a:r>
              <a:rPr lang="en-GB" b="1">
                <a:sym typeface="Symbol" pitchFamily="18" charset="2"/>
              </a:rPr>
              <a:t>135</a:t>
            </a:r>
            <a:r>
              <a:rPr lang="en-GB" b="1" baseline="30000"/>
              <a:t>o</a:t>
            </a:r>
            <a:endParaRPr lang="en-US" b="1" baseline="30000"/>
          </a:p>
        </p:txBody>
      </p:sp>
      <p:sp>
        <p:nvSpPr>
          <p:cNvPr id="56335" name="Text Box 30"/>
          <p:cNvSpPr txBox="1">
            <a:spLocks noChangeArrowheads="1"/>
          </p:cNvSpPr>
          <p:nvPr/>
        </p:nvSpPr>
        <p:spPr bwMode="auto">
          <a:xfrm>
            <a:off x="2438400" y="3962400"/>
            <a:ext cx="2819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90</a:t>
            </a:r>
            <a:r>
              <a:rPr lang="en-GB" b="1" baseline="30000" dirty="0"/>
              <a:t>o </a:t>
            </a:r>
            <a:r>
              <a:rPr lang="hu-HU" b="1" dirty="0"/>
              <a:t> </a:t>
            </a:r>
            <a:r>
              <a:rPr lang="hu-HU" b="1" dirty="0" smtClean="0"/>
              <a:t>aktív</a:t>
            </a:r>
            <a:endParaRPr lang="en-US" b="1" dirty="0"/>
          </a:p>
        </p:txBody>
      </p:sp>
      <p:sp>
        <p:nvSpPr>
          <p:cNvPr id="56336" name="Text Box 31"/>
          <p:cNvSpPr txBox="1">
            <a:spLocks noChangeArrowheads="1"/>
          </p:cNvSpPr>
          <p:nvPr/>
        </p:nvSpPr>
        <p:spPr bwMode="auto">
          <a:xfrm>
            <a:off x="2438400" y="4433888"/>
            <a:ext cx="2819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120</a:t>
            </a:r>
            <a:r>
              <a:rPr lang="en-GB" b="1" baseline="30000" dirty="0"/>
              <a:t>o </a:t>
            </a:r>
            <a:r>
              <a:rPr lang="en-GB" b="1" dirty="0" smtClean="0"/>
              <a:t>pas</a:t>
            </a:r>
            <a:r>
              <a:rPr lang="hu-HU" b="1" dirty="0" smtClean="0"/>
              <a:t>szív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4275" name="Picture 3" descr="IM000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22313"/>
            <a:ext cx="36877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IM000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22313"/>
            <a:ext cx="3657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85800" y="109696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9</a:t>
            </a:r>
            <a:r>
              <a:rPr lang="en-US" b="1"/>
              <a:t>0°</a:t>
            </a:r>
            <a:endParaRPr lang="en-GB" b="1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724400" y="1066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7</a:t>
            </a:r>
            <a:r>
              <a:rPr lang="en-US" b="1"/>
              <a:t>0°</a:t>
            </a:r>
            <a:endParaRPr lang="en-GB" b="1"/>
          </a:p>
        </p:txBody>
      </p:sp>
      <p:pic>
        <p:nvPicPr>
          <p:cNvPr id="54279" name="Picture 7" descr="IM0002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438" y="3427413"/>
            <a:ext cx="36877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38200" y="3733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3</a:t>
            </a:r>
            <a:r>
              <a:rPr lang="en-US" b="1"/>
              <a:t>0°</a:t>
            </a:r>
            <a:endParaRPr lang="en-GB" b="1"/>
          </a:p>
        </p:txBody>
      </p:sp>
      <p:pic>
        <p:nvPicPr>
          <p:cNvPr id="54281" name="Picture 9" descr="IM0002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0888" y="3446463"/>
            <a:ext cx="36576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876800" y="3733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2</a:t>
            </a:r>
            <a:r>
              <a:rPr lang="en-US" b="1"/>
              <a:t>0°</a:t>
            </a:r>
            <a:endParaRPr lang="en-GB" b="1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676400" y="1809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solidFill>
                  <a:srgbClr val="FFFF00"/>
                </a:solidFill>
              </a:rPr>
              <a:t>Kifelé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715000" y="1809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solidFill>
                  <a:srgbClr val="FFFF00"/>
                </a:solidFill>
              </a:rPr>
              <a:t>Befelé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382963" y="176213"/>
            <a:ext cx="191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</a:rPr>
              <a:t>ROTÁCIÓ 1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51214" name="Téglalap 1"/>
          <p:cNvSpPr>
            <a:spLocks noChangeArrowheads="1"/>
          </p:cNvSpPr>
          <p:nvPr/>
        </p:nvSpPr>
        <p:spPr bwMode="auto">
          <a:xfrm>
            <a:off x="349250" y="5867400"/>
            <a:ext cx="86963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solidFill>
                  <a:srgbClr val="FFFF00"/>
                </a:solidFill>
              </a:rPr>
              <a:t>A mozgáshatárokat az szabja meg, hogy befelé (előre) forgatáskor a kis gumó beleütközik az ízületi árok rostporcos szegélyébe (glenoid fossa), kifele (hátra) forgatáskor a nagy gumó az acromionba </a:t>
            </a:r>
            <a:endParaRPr 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4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 autoUpdateAnimBg="0" advAuto="0"/>
      <p:bldP spid="54278" grpId="0" build="p" autoUpdateAnimBg="0" advAuto="0"/>
      <p:bldP spid="54280" grpId="0" build="p" autoUpdateAnimBg="0" advAuto="0"/>
      <p:bldP spid="54282" grpId="0" build="p" autoUpdateAnimBg="0" advAuto="0"/>
      <p:bldP spid="54283" grpId="0" build="p" autoUpdateAnimBg="0" advAuto="0"/>
      <p:bldP spid="54284" grpId="0" build="p" autoUpdateAnimBg="0"/>
      <p:bldP spid="1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1371600" y="1676400"/>
          <a:ext cx="2725738" cy="3429000"/>
        </p:xfrm>
        <a:graphic>
          <a:graphicData uri="http://schemas.openxmlformats.org/presentationml/2006/ole">
            <p:oleObj spid="_x0000_s30722" name="Bitkép alakzat" r:id="rId5" imgW="1848108" imgH="2324424" progId="PBrush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876800" y="1676400"/>
          <a:ext cx="2540000" cy="3429000"/>
        </p:xfrm>
        <a:graphic>
          <a:graphicData uri="http://schemas.openxmlformats.org/presentationml/2006/ole">
            <p:oleObj spid="_x0000_s30723" name="Bitkép alakzat" r:id="rId6" imgW="1685714" imgH="2276793" progId="PBrush">
              <p:embed/>
            </p:oleObj>
          </a:graphicData>
        </a:graphic>
      </p:graphicFrame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438400" y="1066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50°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5562600" y="10668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120 °</a:t>
            </a: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82963" y="176213"/>
            <a:ext cx="3133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rgbClr val="FFFF00"/>
                </a:solidFill>
              </a:rPr>
              <a:t>ROTÁCIÓ 2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76400" y="527605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Kifelé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15000" y="527605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Befelé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build="p" autoUpdateAnimBg="0"/>
      <p:bldP spid="136199" grpId="0" build="p" autoUpdateAnimBg="0"/>
      <p:bldP spid="8" grpId="0" build="p" autoUpdateAnimBg="0" advAuto="0"/>
      <p:bldP spid="10" grpId="0" build="p" autoUpdateAnimBg="0" advAuto="0"/>
      <p:bldP spid="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03648" y="5486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Kis ízületi stabilitás, nagy mozgásterjedelem</a:t>
            </a:r>
            <a:endParaRPr lang="en-GB" sz="2800" b="1" i="1" dirty="0"/>
          </a:p>
        </p:txBody>
      </p:sp>
      <p:pic>
        <p:nvPicPr>
          <p:cNvPr id="5" name="flex-ext lass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556792"/>
            <a:ext cx="4601311" cy="2592288"/>
          </a:xfrm>
          <a:prstGeom prst="rect">
            <a:avLst/>
          </a:prstGeom>
        </p:spPr>
      </p:pic>
      <p:pic>
        <p:nvPicPr>
          <p:cNvPr id="6" name="váll közelítés hajlítás lassú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211959" y="3933056"/>
            <a:ext cx="4601311" cy="259228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55576" y="42930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Hajlítás-feszítés</a:t>
            </a:r>
            <a:endParaRPr lang="hu-HU" sz="24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220072" y="32129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Közelítés-távolítás</a:t>
            </a:r>
            <a:endParaRPr lang="hu-HU" sz="24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053"/>
          <p:cNvSpPr txBox="1">
            <a:spLocks noChangeArrowheads="1"/>
          </p:cNvSpPr>
          <p:nvPr/>
        </p:nvSpPr>
        <p:spPr bwMode="auto">
          <a:xfrm>
            <a:off x="1143000" y="1066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Dobókar </a:t>
            </a:r>
            <a:endParaRPr lang="en-GB" b="1"/>
          </a:p>
        </p:txBody>
      </p:sp>
      <p:sp>
        <p:nvSpPr>
          <p:cNvPr id="57348" name="Text Box 2054"/>
          <p:cNvSpPr txBox="1">
            <a:spLocks noChangeArrowheads="1"/>
          </p:cNvSpPr>
          <p:nvPr/>
        </p:nvSpPr>
        <p:spPr bwMode="auto">
          <a:xfrm>
            <a:off x="5334000" y="1066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Másik kar </a:t>
            </a:r>
            <a:endParaRPr lang="en-GB" b="1"/>
          </a:p>
        </p:txBody>
      </p:sp>
      <p:graphicFrame>
        <p:nvGraphicFramePr>
          <p:cNvPr id="57349" name="Object 2048"/>
          <p:cNvGraphicFramePr>
            <a:graphicFrameLocks noChangeAspect="1"/>
          </p:cNvGraphicFramePr>
          <p:nvPr/>
        </p:nvGraphicFramePr>
        <p:xfrm>
          <a:off x="179512" y="1676400"/>
          <a:ext cx="4001963" cy="3740738"/>
        </p:xfrm>
        <a:graphic>
          <a:graphicData uri="http://schemas.openxmlformats.org/presentationml/2006/ole">
            <p:oleObj spid="_x0000_s32770" name="Chart" r:id="rId3" imgW="3635640" imgH="3406680" progId="Excel.Sheet.8">
              <p:embed/>
            </p:oleObj>
          </a:graphicData>
        </a:graphic>
      </p:graphicFrame>
      <p:graphicFrame>
        <p:nvGraphicFramePr>
          <p:cNvPr id="57350" name="Object 2049"/>
          <p:cNvGraphicFramePr>
            <a:graphicFrameLocks noChangeAspect="1"/>
          </p:cNvGraphicFramePr>
          <p:nvPr/>
        </p:nvGraphicFramePr>
        <p:xfrm>
          <a:off x="4848226" y="1676399"/>
          <a:ext cx="3996280" cy="3696817"/>
        </p:xfrm>
        <a:graphic>
          <a:graphicData uri="http://schemas.openxmlformats.org/presentationml/2006/ole">
            <p:oleObj spid="_x0000_s32771" name="Chart" r:id="rId4" imgW="3673440" imgH="3406680" progId="Excel.Sheet.8">
              <p:embed/>
            </p:oleObj>
          </a:graphicData>
        </a:graphic>
      </p:graphicFrame>
      <p:sp>
        <p:nvSpPr>
          <p:cNvPr id="57351" name="Text Box 2058"/>
          <p:cNvSpPr txBox="1">
            <a:spLocks noChangeArrowheads="1"/>
          </p:cNvSpPr>
          <p:nvPr/>
        </p:nvSpPr>
        <p:spPr bwMode="auto">
          <a:xfrm>
            <a:off x="685800" y="6172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/>
              <a:t>Herrington 1988</a:t>
            </a:r>
            <a:endParaRPr lang="en-GB" sz="1800"/>
          </a:p>
        </p:txBody>
      </p:sp>
      <p:sp>
        <p:nvSpPr>
          <p:cNvPr id="57352" name="Text Box 2059"/>
          <p:cNvSpPr txBox="1">
            <a:spLocks noChangeArrowheads="1"/>
          </p:cNvSpPr>
          <p:nvPr/>
        </p:nvSpPr>
        <p:spPr bwMode="auto">
          <a:xfrm>
            <a:off x="1905000" y="3048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/>
              <a:t>Felkar ki és befelé </a:t>
            </a:r>
            <a:r>
              <a:rPr lang="hu-HU" sz="2400" b="1" dirty="0" smtClean="0"/>
              <a:t>forgás gerelyhajítóknál</a:t>
            </a:r>
            <a:endParaRPr lang="en-GB" sz="2400" b="1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971600" y="2910876"/>
            <a:ext cx="756084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043608" y="3789040"/>
            <a:ext cx="756084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19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5" name="Szövegdoboz 1"/>
          <p:cNvSpPr txBox="1">
            <a:spLocks noChangeArrowheads="1"/>
          </p:cNvSpPr>
          <p:nvPr/>
        </p:nvSpPr>
        <p:spPr bwMode="auto">
          <a:xfrm>
            <a:off x="2562225" y="549275"/>
            <a:ext cx="3665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Karemelés előre és hátra</a:t>
            </a:r>
            <a:endParaRPr lang="en-US" sz="2400" dirty="0"/>
          </a:p>
        </p:txBody>
      </p:sp>
      <p:pic>
        <p:nvPicPr>
          <p:cNvPr id="110593" name="Picture 1" descr="C:\Users\Tihanyi József\Documents\powerpoint\Oktatás\izületek\Váll_ext_f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484784"/>
            <a:ext cx="355404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1433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3" name="Szövegdoboz 1"/>
          <p:cNvSpPr txBox="1">
            <a:spLocks noChangeArrowheads="1"/>
          </p:cNvSpPr>
          <p:nvPr/>
        </p:nvSpPr>
        <p:spPr bwMode="auto">
          <a:xfrm>
            <a:off x="2700338" y="525463"/>
            <a:ext cx="2487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Közelítés-távolítás</a:t>
            </a:r>
            <a:endParaRPr lang="en-US"/>
          </a:p>
        </p:txBody>
      </p:sp>
      <p:pic>
        <p:nvPicPr>
          <p:cNvPr id="107521" name="Picture 1" descr="C:\Users\Tihanyi József\Documents\powerpoint\Oktatás\izületek\Váll_abd_a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1340768"/>
            <a:ext cx="363130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 descr="C:\Users\Tihanyi József\Documents\powerpoint\Oktatás\izületek\Váll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3710730" cy="3458401"/>
          </a:xfrm>
          <a:prstGeom prst="rect">
            <a:avLst/>
          </a:prstGeom>
          <a:noFill/>
        </p:spPr>
      </p:pic>
      <p:sp>
        <p:nvSpPr>
          <p:cNvPr id="16" name="Szövegdoboz 1"/>
          <p:cNvSpPr txBox="1">
            <a:spLocks noChangeArrowheads="1"/>
          </p:cNvSpPr>
          <p:nvPr/>
        </p:nvSpPr>
        <p:spPr bwMode="auto">
          <a:xfrm>
            <a:off x="2562225" y="549275"/>
            <a:ext cx="460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Felkar kifele és befelé forgatás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1027"/>
          <p:cNvSpPr txBox="1">
            <a:spLocks noChangeArrowheads="1"/>
          </p:cNvSpPr>
          <p:nvPr/>
        </p:nvSpPr>
        <p:spPr bwMode="auto">
          <a:xfrm>
            <a:off x="228600" y="381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rgbClr val="FFFF00"/>
                </a:solidFill>
              </a:rPr>
              <a:t>Scapulothoracalis „ízület”</a:t>
            </a:r>
            <a:endParaRPr lang="en-GB" sz="3200" b="1">
              <a:solidFill>
                <a:srgbClr val="FFFF00"/>
              </a:solidFill>
            </a:endParaRPr>
          </a:p>
        </p:txBody>
      </p:sp>
      <p:pic>
        <p:nvPicPr>
          <p:cNvPr id="64516" name="Picture 102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1130300"/>
            <a:ext cx="387032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églalap 1"/>
          <p:cNvSpPr>
            <a:spLocks noChangeArrowheads="1"/>
          </p:cNvSpPr>
          <p:nvPr/>
        </p:nvSpPr>
        <p:spPr bwMode="auto">
          <a:xfrm>
            <a:off x="217488" y="1412875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dirty="0">
                <a:solidFill>
                  <a:srgbClr val="FFFF00"/>
                </a:solidFill>
              </a:rPr>
              <a:t>A lapockát és a hát különböző részeit </a:t>
            </a:r>
          </a:p>
          <a:p>
            <a:pPr algn="ctr"/>
            <a:r>
              <a:rPr lang="hu-HU" sz="2000" dirty="0">
                <a:solidFill>
                  <a:srgbClr val="FFFF00"/>
                </a:solidFill>
              </a:rPr>
              <a:t>izmok tartják össze és ezáltal stabil helyzetet biztosít a lapockának és a lapockán </a:t>
            </a:r>
            <a:r>
              <a:rPr lang="hu-HU" sz="2000" dirty="0" smtClean="0">
                <a:solidFill>
                  <a:srgbClr val="FFFF00"/>
                </a:solidFill>
              </a:rPr>
              <a:t>függő felkarnak</a:t>
            </a:r>
          </a:p>
          <a:p>
            <a:pPr algn="ctr"/>
            <a:endParaRPr lang="hu-HU" sz="2000" dirty="0">
              <a:solidFill>
                <a:srgbClr val="FFFF00"/>
              </a:solidFill>
            </a:endParaRPr>
          </a:p>
          <a:p>
            <a:pPr algn="ctr"/>
            <a:r>
              <a:rPr lang="hu-HU" sz="2000" dirty="0">
                <a:solidFill>
                  <a:srgbClr val="FFFF00"/>
                </a:solidFill>
              </a:rPr>
              <a:t> A lapocka belső, széles lapját </a:t>
            </a:r>
            <a:r>
              <a:rPr lang="hu-HU" sz="2000" dirty="0" smtClean="0">
                <a:solidFill>
                  <a:srgbClr val="FFFF00"/>
                </a:solidFill>
              </a:rPr>
              <a:t>a </a:t>
            </a:r>
            <a:r>
              <a:rPr lang="hu-HU" sz="2000" dirty="0" err="1">
                <a:solidFill>
                  <a:srgbClr val="FFFF00"/>
                </a:solidFill>
              </a:rPr>
              <a:t>serratus</a:t>
            </a:r>
            <a:r>
              <a:rPr lang="hu-HU" sz="2000" dirty="0">
                <a:solidFill>
                  <a:srgbClr val="FFFF00"/>
                </a:solidFill>
              </a:rPr>
              <a:t> </a:t>
            </a:r>
            <a:r>
              <a:rPr lang="hu-HU" sz="2000" dirty="0" err="1">
                <a:solidFill>
                  <a:srgbClr val="FFFF00"/>
                </a:solidFill>
              </a:rPr>
              <a:t>anterior</a:t>
            </a:r>
            <a:r>
              <a:rPr lang="hu-HU" sz="2000" dirty="0">
                <a:solidFill>
                  <a:srgbClr val="FFFF00"/>
                </a:solidFill>
              </a:rPr>
              <a:t> és </a:t>
            </a:r>
            <a:r>
              <a:rPr lang="hu-HU" sz="2000" dirty="0" err="1">
                <a:solidFill>
                  <a:srgbClr val="FFFF00"/>
                </a:solidFill>
              </a:rPr>
              <a:t>subscapularis</a:t>
            </a:r>
            <a:r>
              <a:rPr lang="hu-HU" sz="2000" dirty="0">
                <a:solidFill>
                  <a:srgbClr val="FFFF00"/>
                </a:solidFill>
              </a:rPr>
              <a:t> </a:t>
            </a:r>
            <a:r>
              <a:rPr lang="hu-HU" sz="2000" dirty="0" smtClean="0">
                <a:solidFill>
                  <a:srgbClr val="FFFF00"/>
                </a:solidFill>
              </a:rPr>
              <a:t>izmok </a:t>
            </a:r>
            <a:r>
              <a:rPr lang="hu-HU" sz="2000" dirty="0">
                <a:solidFill>
                  <a:srgbClr val="FFFF00"/>
                </a:solidFill>
              </a:rPr>
              <a:t>választják el a mellkastól, amelyek elcsúsznak egymáson a lapocka mozgás </a:t>
            </a:r>
          </a:p>
          <a:p>
            <a:pPr algn="ctr"/>
            <a:r>
              <a:rPr lang="hu-HU" sz="2000" dirty="0">
                <a:solidFill>
                  <a:srgbClr val="FFFF00"/>
                </a:solidFill>
              </a:rPr>
              <a:t>során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177010" cy="57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 descr="http://www.pt.ntu.edu.tw/hmchai/Kines04/KINupper/Shoulder.files/ShoulderGirdleElevationDe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6672"/>
            <a:ext cx="2381250" cy="1428751"/>
          </a:xfrm>
          <a:prstGeom prst="rect">
            <a:avLst/>
          </a:prstGeom>
          <a:noFill/>
        </p:spPr>
      </p:pic>
      <p:pic>
        <p:nvPicPr>
          <p:cNvPr id="55300" name="Picture 4" descr="http://www.pt.ntu.edu.tw/hmchai/Kines04/KINupper/Shoulder.files/ShoulderGirdleProtractionRetra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381250" cy="1905001"/>
          </a:xfrm>
          <a:prstGeom prst="rect">
            <a:avLst/>
          </a:prstGeom>
          <a:noFill/>
        </p:spPr>
      </p:pic>
      <p:pic>
        <p:nvPicPr>
          <p:cNvPr id="55302" name="Picture 6" descr="http://www.pt.ntu.edu.tw/hmchai/Kines04/KINupper/Shoulder.files/ShoulderGirdleRot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09120"/>
            <a:ext cx="1905000" cy="142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758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380523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auto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62000" y="5105400"/>
            <a:ext cx="2133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/>
              <a:t>Süllyedés</a:t>
            </a:r>
            <a:endParaRPr lang="en-US" sz="2800" b="1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362200" y="533400"/>
            <a:ext cx="12954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905000" y="457200"/>
            <a:ext cx="2133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E</a:t>
            </a:r>
            <a:r>
              <a:rPr lang="hu-HU" sz="2800" b="1"/>
              <a:t>melkedés</a:t>
            </a:r>
            <a:endParaRPr lang="en-US" sz="2800" b="1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257800" y="0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Tipping of the 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1" name="Picture 1027" descr="auto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86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1029"/>
          <p:cNvSpPr txBox="1">
            <a:spLocks noChangeArrowheads="1"/>
          </p:cNvSpPr>
          <p:nvPr/>
        </p:nvSpPr>
        <p:spPr bwMode="auto">
          <a:xfrm>
            <a:off x="5029200" y="0"/>
            <a:ext cx="3886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</a:rPr>
              <a:t>Közelítés -távolítás</a:t>
            </a:r>
            <a:endParaRPr lang="en-US" sz="2800" b="1">
              <a:solidFill>
                <a:srgbClr val="FFFF00"/>
              </a:solidFill>
            </a:endParaRPr>
          </a:p>
        </p:txBody>
      </p:sp>
      <p:graphicFrame>
        <p:nvGraphicFramePr>
          <p:cNvPr id="68613" name="Object 1024"/>
          <p:cNvGraphicFramePr>
            <a:graphicFrameLocks noChangeAspect="1"/>
          </p:cNvGraphicFramePr>
          <p:nvPr/>
        </p:nvGraphicFramePr>
        <p:xfrm>
          <a:off x="5181600" y="762000"/>
          <a:ext cx="3638550" cy="2362200"/>
        </p:xfrm>
        <a:graphic>
          <a:graphicData uri="http://schemas.openxmlformats.org/presentationml/2006/ole">
            <p:oleObj spid="_x0000_s34818" name="Bitkép alakzat" r:id="rId6" imgW="3638095" imgH="2362530" progId="PBrush">
              <p:embed/>
            </p:oleObj>
          </a:graphicData>
        </a:graphic>
      </p:graphicFrame>
      <p:graphicFrame>
        <p:nvGraphicFramePr>
          <p:cNvPr id="68614" name="Object 1025"/>
          <p:cNvGraphicFramePr>
            <a:graphicFrameLocks noChangeAspect="1"/>
          </p:cNvGraphicFramePr>
          <p:nvPr/>
        </p:nvGraphicFramePr>
        <p:xfrm>
          <a:off x="5181600" y="3248025"/>
          <a:ext cx="3657600" cy="2401888"/>
        </p:xfrm>
        <a:graphic>
          <a:graphicData uri="http://schemas.openxmlformats.org/presentationml/2006/ole">
            <p:oleObj spid="_x0000_s34819" name="Bitkép alakzat" r:id="rId7" imgW="3524742" imgH="2314286" progId="PBrush">
              <p:embed/>
            </p:oleObj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55576" y="60212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</a:rPr>
              <a:t>2015.11.09.</a:t>
            </a:r>
            <a:endParaRPr lang="hu-H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36576"/>
            <a:ext cx="3003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aut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60376"/>
            <a:ext cx="27178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990600" y="1126976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/>
              <a:t>Lefelé forgás</a:t>
            </a:r>
            <a:endParaRPr lang="en-US" sz="2800" b="1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953000" y="1126976"/>
            <a:ext cx="3581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/>
              <a:t>Felfelé forgás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659" name="Object 0"/>
          <p:cNvGraphicFramePr>
            <a:graphicFrameLocks noChangeAspect="1"/>
          </p:cNvGraphicFramePr>
          <p:nvPr/>
        </p:nvGraphicFramePr>
        <p:xfrm>
          <a:off x="2514600" y="1295400"/>
          <a:ext cx="4171950" cy="4429125"/>
        </p:xfrm>
        <a:graphic>
          <a:graphicData uri="http://schemas.openxmlformats.org/presentationml/2006/ole">
            <p:oleObj spid="_x0000_s35842" name="Bitkép alakzat" r:id="rId4" imgW="4172532" imgH="4428571" progId="PBrush">
              <p:embed/>
            </p:oleObj>
          </a:graphicData>
        </a:graphic>
      </p:graphicFrame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648200" y="4205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/>
              <a:t>0-30</a:t>
            </a:r>
            <a:r>
              <a:rPr lang="hu-HU" sz="1800" b="1">
                <a:cs typeface="Times New Roman" pitchFamily="18" charset="0"/>
              </a:rPr>
              <a:t>°</a:t>
            </a:r>
            <a:endParaRPr lang="en-GB" sz="1800" b="1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733800" y="40528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/>
              <a:t>30-60</a:t>
            </a:r>
            <a:r>
              <a:rPr lang="hu-HU" sz="1800" b="1">
                <a:cs typeface="Times New Roman" pitchFamily="18" charset="0"/>
              </a:rPr>
              <a:t>°</a:t>
            </a:r>
            <a:endParaRPr lang="en-GB" sz="1800" b="1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505200" y="26050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/>
              <a:t>60-90</a:t>
            </a:r>
            <a:r>
              <a:rPr lang="hu-HU" sz="1800" b="1">
                <a:cs typeface="Times New Roman" pitchFamily="18" charset="0"/>
              </a:rPr>
              <a:t>°</a:t>
            </a:r>
            <a:endParaRPr lang="en-GB" sz="1800" b="1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810000" y="31527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/>
              <a:t>90-120</a:t>
            </a:r>
            <a:r>
              <a:rPr lang="hu-HU" sz="1800" b="1">
                <a:cs typeface="Times New Roman" pitchFamily="18" charset="0"/>
              </a:rPr>
              <a:t>°</a:t>
            </a:r>
            <a:endParaRPr lang="en-GB" sz="1800" b="1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733800" y="1690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 b="1"/>
              <a:t>120-150</a:t>
            </a:r>
            <a:r>
              <a:rPr lang="hu-HU" sz="1800" b="1">
                <a:cs typeface="Times New Roman" pitchFamily="18" charset="0"/>
              </a:rPr>
              <a:t>°</a:t>
            </a:r>
            <a:endParaRPr lang="en-GB" sz="1800" b="1"/>
          </a:p>
        </p:txBody>
      </p:sp>
      <p:sp>
        <p:nvSpPr>
          <p:cNvPr id="70665" name="Text Box 15"/>
          <p:cNvSpPr txBox="1">
            <a:spLocks noChangeArrowheads="1"/>
          </p:cNvSpPr>
          <p:nvPr/>
        </p:nvSpPr>
        <p:spPr bwMode="auto">
          <a:xfrm>
            <a:off x="1066800" y="3048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</a:rPr>
              <a:t>A lapocka forgási pontjának változása</a:t>
            </a:r>
            <a:endParaRPr lang="en-GB" sz="2800" b="1">
              <a:solidFill>
                <a:srgbClr val="FFFF00"/>
              </a:solidFill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40386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038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4191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4140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build="p" autoUpdateAnimBg="0"/>
      <p:bldP spid="23563" grpId="0" build="p" autoUpdateAnimBg="0"/>
      <p:bldP spid="23564" grpId="0" build="p" autoUpdateAnimBg="0"/>
      <p:bldP spid="23565" grpId="0" build="p" autoUpdateAnimBg="0"/>
      <p:bldP spid="23566" grpId="0" build="p" autoUpdateAnimBg="0"/>
      <p:bldP spid="23568" grpId="0" animBg="1"/>
      <p:bldP spid="23569" grpId="0" animBg="1"/>
      <p:bldP spid="23570" grpId="0" animBg="1"/>
      <p:bldP spid="23571" grpId="0" animBg="1"/>
      <p:bldP spid="235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7664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err="1" smtClean="0"/>
              <a:t>Glenohumerális</a:t>
            </a:r>
            <a:r>
              <a:rPr lang="hu-HU" sz="2800" b="1" i="1" dirty="0" smtClean="0"/>
              <a:t> ízület</a:t>
            </a:r>
            <a:endParaRPr lang="en-GB" sz="2800" b="1" i="1" dirty="0"/>
          </a:p>
        </p:txBody>
      </p:sp>
      <p:pic>
        <p:nvPicPr>
          <p:cNvPr id="16386" name="Picture 2" descr="http://ts3.mm.bing.net/th?id=HN.608005165741903797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2705100" cy="28575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330824" cy="39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 descr="http://moon.ouhsc.edu/dthompso/namics/gifiles/scapmove.gif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148" name="AutoShape 4" descr="http://moon.ouhsc.edu/dthompso/namics/gifiles/scapmove.gif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150" name="AutoShape 6" descr="http://moon.ouhsc.edu/dthompso/namics/gifiles/scapmove.gif"/>
          <p:cNvSpPr>
            <a:spLocks noChangeAspect="1" noChangeArrowheads="1"/>
          </p:cNvSpPr>
          <p:nvPr/>
        </p:nvSpPr>
        <p:spPr bwMode="auto">
          <a:xfrm>
            <a:off x="63500" y="-136525"/>
            <a:ext cx="21526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152" name="AutoShape 8" descr="http://moon.ouhsc.edu/dthompso/namics/gifiles/acjvert.gif"/>
          <p:cNvSpPr>
            <a:spLocks noChangeAspect="1" noChangeArrowheads="1"/>
          </p:cNvSpPr>
          <p:nvPr/>
        </p:nvSpPr>
        <p:spPr bwMode="auto">
          <a:xfrm>
            <a:off x="63500" y="-136525"/>
            <a:ext cx="1990725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331640" y="692696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400" b="1" dirty="0" smtClean="0"/>
          </a:p>
          <a:p>
            <a:pPr algn="ctr"/>
            <a:r>
              <a:rPr lang="hu-HU" sz="2400" b="1" dirty="0" smtClean="0"/>
              <a:t>A lapocka kifelé, a bordáktól távolodó akkor következik be, amikor a forgás az </a:t>
            </a:r>
            <a:r>
              <a:rPr lang="hu-HU" sz="2400" b="1" dirty="0" err="1" smtClean="0"/>
              <a:t>acromioclaviculáris</a:t>
            </a:r>
            <a:r>
              <a:rPr lang="hu-HU" sz="2400" b="1" dirty="0" smtClean="0"/>
              <a:t> ízület függőleges tengelye körül történik. </a:t>
            </a:r>
            <a:endParaRPr lang="en-US" sz="2400" b="1" dirty="0" smtClean="0"/>
          </a:p>
          <a:p>
            <a:pPr algn="ctr"/>
            <a:endParaRPr lang="hu-HU" sz="2400" dirty="0"/>
          </a:p>
        </p:txBody>
      </p:sp>
      <p:pic>
        <p:nvPicPr>
          <p:cNvPr id="7" name="Kép 6" descr="acjve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996952"/>
            <a:ext cx="2871589" cy="3431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lapocka akkor is eltávolodik a bordáktól, ha a forgása a </a:t>
            </a:r>
            <a:r>
              <a:rPr lang="hu-HU" sz="2400" b="1" dirty="0" smtClean="0"/>
              <a:t>az </a:t>
            </a:r>
            <a:r>
              <a:rPr lang="hu-HU" sz="2400" b="1" dirty="0" err="1" smtClean="0"/>
              <a:t>acromioclavicularis</a:t>
            </a:r>
            <a:r>
              <a:rPr lang="hu-HU" sz="2400" b="1" dirty="0" smtClean="0"/>
              <a:t> ízületen vízszintes  (</a:t>
            </a:r>
            <a:r>
              <a:rPr lang="hu-HU" sz="2400" b="1" dirty="0" err="1" smtClean="0"/>
              <a:t>latero-medilais</a:t>
            </a:r>
            <a:r>
              <a:rPr lang="hu-HU" sz="2400" b="1" dirty="0" smtClean="0"/>
              <a:t>) tengelye körül történik.</a:t>
            </a:r>
            <a:endParaRPr lang="hu-HU" sz="2400" dirty="0"/>
          </a:p>
        </p:txBody>
      </p:sp>
      <p:pic>
        <p:nvPicPr>
          <p:cNvPr id="3" name="Kép 2" descr="acjl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651" y="2052637"/>
            <a:ext cx="2829112" cy="339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69269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lapocka felfelé történő forgása akkor következik be, amikor a forgás az </a:t>
            </a:r>
            <a:r>
              <a:rPr lang="hu-HU" sz="2400" b="1" dirty="0" err="1" smtClean="0"/>
              <a:t>acromioclavicularis</a:t>
            </a:r>
            <a:r>
              <a:rPr lang="hu-HU" sz="2400" b="1" dirty="0" smtClean="0"/>
              <a:t> ízület </a:t>
            </a:r>
            <a:r>
              <a:rPr lang="hu-HU" sz="2400" b="1" dirty="0" err="1" smtClean="0"/>
              <a:t>anterio-posterior</a:t>
            </a:r>
            <a:r>
              <a:rPr lang="hu-HU" sz="2400" b="1" dirty="0" smtClean="0"/>
              <a:t> tengelye körül megy végbe.</a:t>
            </a:r>
            <a:endParaRPr lang="hu-HU" sz="2400" dirty="0"/>
          </a:p>
        </p:txBody>
      </p:sp>
      <p:pic>
        <p:nvPicPr>
          <p:cNvPr id="3" name="Kép 2" descr="acj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553" y="2052637"/>
            <a:ext cx="2949209" cy="3536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68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19200"/>
            <a:ext cx="4067944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304800" y="166688"/>
            <a:ext cx="624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dirty="0">
                <a:solidFill>
                  <a:srgbClr val="99FFFF"/>
                </a:solidFill>
              </a:rPr>
              <a:t>ACROMIOCLAVICULAR</a:t>
            </a:r>
            <a:r>
              <a:rPr lang="hu-HU" sz="2800" b="1" dirty="0">
                <a:solidFill>
                  <a:srgbClr val="99FFFF"/>
                </a:solidFill>
              </a:rPr>
              <a:t>IS </a:t>
            </a:r>
            <a:r>
              <a:rPr lang="hu-HU" sz="2800" b="1" dirty="0" smtClean="0">
                <a:solidFill>
                  <a:srgbClr val="99FFFF"/>
                </a:solidFill>
              </a:rPr>
              <a:t>ÍZÜLET</a:t>
            </a:r>
            <a:endParaRPr lang="en-GB" sz="2800" b="1" dirty="0">
              <a:solidFill>
                <a:srgbClr val="99FFFF"/>
              </a:solidFill>
            </a:endParaRPr>
          </a:p>
        </p:txBody>
      </p:sp>
      <p:sp>
        <p:nvSpPr>
          <p:cNvPr id="71685" name="Téglalap 1"/>
          <p:cNvSpPr>
            <a:spLocks noChangeArrowheads="1"/>
          </p:cNvSpPr>
          <p:nvPr/>
        </p:nvSpPr>
        <p:spPr bwMode="auto">
          <a:xfrm>
            <a:off x="307975" y="1166813"/>
            <a:ext cx="457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2400" dirty="0">
                <a:solidFill>
                  <a:srgbClr val="FFFF00"/>
                </a:solidFill>
              </a:rPr>
              <a:t>A két ízületi felszín között vékony </a:t>
            </a:r>
            <a:r>
              <a:rPr lang="hu-HU" sz="2400" dirty="0" smtClean="0">
                <a:solidFill>
                  <a:srgbClr val="FFFF00"/>
                </a:solidFill>
              </a:rPr>
              <a:t>porckorong van. </a:t>
            </a:r>
            <a:endParaRPr lang="hu-HU" sz="2400" dirty="0">
              <a:solidFill>
                <a:srgbClr val="FFFF00"/>
              </a:solidFill>
            </a:endParaRPr>
          </a:p>
          <a:p>
            <a:pPr algn="just"/>
            <a:r>
              <a:rPr lang="hu-HU" sz="2400" dirty="0">
                <a:solidFill>
                  <a:srgbClr val="FFFF00"/>
                </a:solidFill>
              </a:rPr>
              <a:t>Az ízületet sűrű rostos tok veszi körül, amelyet a </a:t>
            </a:r>
            <a:r>
              <a:rPr lang="hu-HU" sz="2400" dirty="0" err="1">
                <a:solidFill>
                  <a:srgbClr val="FFFF00"/>
                </a:solidFill>
              </a:rPr>
              <a:t>ligamentum</a:t>
            </a:r>
            <a:r>
              <a:rPr lang="hu-HU" sz="2400" dirty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hu-HU" sz="2400" dirty="0" err="1">
                <a:solidFill>
                  <a:srgbClr val="FFFF00"/>
                </a:solidFill>
              </a:rPr>
              <a:t>acromioclaviculare</a:t>
            </a:r>
            <a:r>
              <a:rPr lang="hu-HU" sz="2400" dirty="0">
                <a:solidFill>
                  <a:srgbClr val="FFFF00"/>
                </a:solidFill>
              </a:rPr>
              <a:t> erősít meg.</a:t>
            </a:r>
          </a:p>
          <a:p>
            <a:pPr algn="just"/>
            <a:r>
              <a:rPr lang="hu-HU" sz="2400" dirty="0">
                <a:solidFill>
                  <a:srgbClr val="FFFF00"/>
                </a:solidFill>
              </a:rPr>
              <a:t>A kulcscsont felfüggesztését a lapockához inak </a:t>
            </a:r>
            <a:r>
              <a:rPr lang="hu-HU" sz="2400" dirty="0" smtClean="0">
                <a:solidFill>
                  <a:srgbClr val="FFFF00"/>
                </a:solidFill>
              </a:rPr>
              <a:t>biztosítják (a </a:t>
            </a:r>
            <a:r>
              <a:rPr lang="hu-HU" sz="2400" dirty="0" err="1">
                <a:solidFill>
                  <a:srgbClr val="FFFF00"/>
                </a:solidFill>
              </a:rPr>
              <a:t>coracoclavicularis</a:t>
            </a:r>
            <a:r>
              <a:rPr lang="hu-HU" sz="2400" dirty="0">
                <a:solidFill>
                  <a:srgbClr val="FFFF00"/>
                </a:solidFill>
              </a:rPr>
              <a:t> szalag  két része: a trapéz és </a:t>
            </a:r>
            <a:r>
              <a:rPr lang="hu-HU" sz="2400" dirty="0" err="1">
                <a:solidFill>
                  <a:srgbClr val="FFFF00"/>
                </a:solidFill>
              </a:rPr>
              <a:t>conoid</a:t>
            </a:r>
            <a:r>
              <a:rPr lang="hu-HU" sz="2400" dirty="0">
                <a:solidFill>
                  <a:srgbClr val="FFFF00"/>
                </a:solidFill>
              </a:rPr>
              <a:t> alakú)  és egyben </a:t>
            </a:r>
            <a:r>
              <a:rPr lang="hu-HU" sz="2400" dirty="0" smtClean="0">
                <a:solidFill>
                  <a:srgbClr val="FFFF00"/>
                </a:solidFill>
              </a:rPr>
              <a:t>korlátozzák </a:t>
            </a:r>
            <a:r>
              <a:rPr lang="hu-HU" sz="2400" dirty="0">
                <a:solidFill>
                  <a:srgbClr val="FFFF00"/>
                </a:solidFill>
              </a:rPr>
              <a:t>az ízületben létrehozható mozgásokat.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16738" name="Picture 2" descr="http://www.sportdoclondon.co.uk/wp-content/uploads/MRI-of-acromioclavicular-join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620688"/>
            <a:ext cx="6953250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5486400" y="533400"/>
          <a:ext cx="3257550" cy="1685925"/>
        </p:xfrm>
        <a:graphic>
          <a:graphicData uri="http://schemas.openxmlformats.org/presentationml/2006/ole">
            <p:oleObj spid="_x0000_s36866" name="Bitkép alakzat" r:id="rId4" imgW="3258005" imgH="1685714" progId="PBrush">
              <p:embed/>
            </p:oleObj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5257800" y="2209800"/>
          <a:ext cx="3514725" cy="2105025"/>
        </p:xfrm>
        <a:graphic>
          <a:graphicData uri="http://schemas.openxmlformats.org/presentationml/2006/ole">
            <p:oleObj spid="_x0000_s36867" name="Bitkép alakzat" r:id="rId5" imgW="3514286" imgH="2104762" progId="PBrush">
              <p:embed/>
            </p:oleObj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5181600" y="4343400"/>
          <a:ext cx="3476625" cy="2009775"/>
        </p:xfrm>
        <a:graphic>
          <a:graphicData uri="http://schemas.openxmlformats.org/presentationml/2006/ole">
            <p:oleObj spid="_x0000_s36868" name="Bitkép alakzat" r:id="rId6" imgW="3476190" imgH="2010056" progId="PBrush">
              <p:embed/>
            </p:oleObj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00" y="304800"/>
            <a:ext cx="914400" cy="519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60°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620000" y="2133600"/>
            <a:ext cx="914400" cy="519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30°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848600" y="4114800"/>
            <a:ext cx="914400" cy="519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30°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4953000" cy="519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Scapu</a:t>
            </a:r>
            <a:r>
              <a:rPr lang="hu-HU" sz="2800" b="1"/>
              <a:t>la forgás előre - hátra</a:t>
            </a:r>
            <a:endParaRPr lang="en-US" sz="2800" b="1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28600" y="2406650"/>
            <a:ext cx="5029200" cy="9461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Scapula</a:t>
            </a:r>
            <a:r>
              <a:rPr lang="hu-HU" sz="2800" b="1"/>
              <a:t> forgás</a:t>
            </a:r>
            <a:r>
              <a:rPr lang="en-US" sz="2800" b="1"/>
              <a:t> </a:t>
            </a:r>
            <a:r>
              <a:rPr lang="hu-HU" sz="2800" b="1"/>
              <a:t>a</a:t>
            </a:r>
            <a:r>
              <a:rPr lang="en-US" sz="2800" b="1"/>
              <a:t> transver</a:t>
            </a:r>
            <a:r>
              <a:rPr lang="hu-HU" sz="2800" b="1"/>
              <a:t>zális</a:t>
            </a:r>
            <a:r>
              <a:rPr lang="en-US" sz="2800" b="1"/>
              <a:t> </a:t>
            </a:r>
            <a:r>
              <a:rPr lang="hu-HU" sz="2800" b="1"/>
              <a:t>tengely körül</a:t>
            </a:r>
            <a:endParaRPr lang="en-US" sz="2800" b="1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04800" y="3854450"/>
            <a:ext cx="4876800" cy="9461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Scapula </a:t>
            </a:r>
            <a:r>
              <a:rPr lang="hu-HU" sz="2800" b="1"/>
              <a:t>forgás oldal síkban: emelkedés - süllyedés</a:t>
            </a:r>
            <a:r>
              <a:rPr lang="en-US" sz="2800" b="1"/>
              <a:t> </a:t>
            </a:r>
          </a:p>
        </p:txBody>
      </p:sp>
      <p:sp>
        <p:nvSpPr>
          <p:cNvPr id="72715" name="Téglalap 1"/>
          <p:cNvSpPr>
            <a:spLocks noChangeArrowheads="1"/>
          </p:cNvSpPr>
          <p:nvPr/>
        </p:nvSpPr>
        <p:spPr bwMode="auto">
          <a:xfrm>
            <a:off x="1403350" y="1552575"/>
            <a:ext cx="2462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(</a:t>
            </a:r>
            <a:r>
              <a:rPr lang="en-US"/>
              <a:t>lapocka távolítás</a:t>
            </a:r>
            <a:r>
              <a:rPr lang="hu-HU"/>
              <a:t>)</a:t>
            </a:r>
            <a:endParaRPr lang="en-US"/>
          </a:p>
        </p:txBody>
      </p:sp>
      <p:sp>
        <p:nvSpPr>
          <p:cNvPr id="72716" name="Téglalap 11"/>
          <p:cNvSpPr>
            <a:spLocks noChangeArrowheads="1"/>
          </p:cNvSpPr>
          <p:nvPr/>
        </p:nvSpPr>
        <p:spPr bwMode="auto">
          <a:xfrm>
            <a:off x="1403350" y="5013325"/>
            <a:ext cx="2274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(</a:t>
            </a:r>
            <a:r>
              <a:rPr lang="en-US"/>
              <a:t>lapocka </a:t>
            </a:r>
            <a:r>
              <a:rPr lang="hu-HU"/>
              <a:t>emelés)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 autoUpdateAnimBg="0"/>
      <p:bldP spid="47108" grpId="0" animBg="1" autoUpdateAnimBg="0"/>
      <p:bldP spid="47109" grpId="0" animBg="1" autoUpdateAnimBg="0"/>
      <p:bldP spid="47110" grpId="0" animBg="1" autoUpdateAnimBg="0"/>
      <p:bldP spid="47111" grpId="0" animBg="1" autoUpdateAnimBg="0"/>
      <p:bldP spid="47112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914400" y="304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dirty="0">
                <a:solidFill>
                  <a:srgbClr val="99FFFF"/>
                </a:solidFill>
              </a:rPr>
              <a:t>STERNOCLAVICULAR</a:t>
            </a:r>
            <a:r>
              <a:rPr lang="hu-HU" sz="2800" b="1" dirty="0">
                <a:solidFill>
                  <a:srgbClr val="99FFFF"/>
                </a:solidFill>
              </a:rPr>
              <a:t>IS ÍZÜLET</a:t>
            </a:r>
            <a:endParaRPr lang="en-GB" sz="2800" b="1" dirty="0">
              <a:solidFill>
                <a:srgbClr val="99FFFF"/>
              </a:solidFill>
            </a:endParaRPr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447800"/>
            <a:ext cx="5641975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6156325" y="2138363"/>
            <a:ext cx="1524000" cy="15240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350" y="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4572000" y="990600"/>
          <a:ext cx="4162425" cy="1524000"/>
        </p:xfrm>
        <a:graphic>
          <a:graphicData uri="http://schemas.openxmlformats.org/presentationml/2006/ole">
            <p:oleObj spid="_x0000_s37890" name="Bitkép alakzat" r:id="rId6" imgW="4161905" imgH="1523810" progId="PBrush">
              <p:embed/>
            </p:oleObj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315200" y="1143000"/>
            <a:ext cx="1295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rgbClr val="A50021"/>
                </a:solidFill>
              </a:rPr>
              <a:t>15 °</a:t>
            </a:r>
            <a:endParaRPr lang="en-GB" sz="2800">
              <a:latin typeface="Symbol" pitchFamily="18" charset="2"/>
            </a:endParaRP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4572000" y="2590800"/>
          <a:ext cx="4114800" cy="1676400"/>
        </p:xfrm>
        <a:graphic>
          <a:graphicData uri="http://schemas.openxmlformats.org/presentationml/2006/ole">
            <p:oleObj spid="_x0000_s37891" name="Bitkép alakzat" r:id="rId7" imgW="4277322" imgH="1743318" progId="PBrush">
              <p:embed/>
            </p:oleObj>
          </a:graphicData>
        </a:graphic>
      </p:graphicFrame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953000" y="2667000"/>
            <a:ext cx="190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rgbClr val="A50021"/>
                </a:solidFill>
              </a:rPr>
              <a:t>45  / 15 °</a:t>
            </a:r>
          </a:p>
        </p:txBody>
      </p: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4572000" y="4419600"/>
          <a:ext cx="4105275" cy="1524000"/>
        </p:xfrm>
        <a:graphic>
          <a:graphicData uri="http://schemas.openxmlformats.org/presentationml/2006/ole">
            <p:oleObj spid="_x0000_s37892" name="Bitkép alakzat" r:id="rId8" imgW="4105848" imgH="1523810" progId="PBrush">
              <p:embed/>
            </p:oleObj>
          </a:graphicData>
        </a:graphic>
      </p:graphicFrame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72000" y="4419600"/>
            <a:ext cx="1295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rgbClr val="A50021"/>
                </a:solidFill>
              </a:rPr>
              <a:t>30 - 45 °</a:t>
            </a:r>
            <a:endParaRPr lang="en-GB" sz="2800">
              <a:latin typeface="Symbol" pitchFamily="18" charset="2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09600" y="4664075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FF00"/>
                </a:solidFill>
              </a:rPr>
              <a:t>Forgás a hosszúsági tengely körül</a:t>
            </a:r>
            <a:endParaRPr lang="en-GB" sz="2400" b="1">
              <a:solidFill>
                <a:srgbClr val="FFFF00"/>
              </a:solidFill>
            </a:endParaRPr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1600200" y="228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</a:rPr>
              <a:t>Mozgás a sternoclavicularis ízületben</a:t>
            </a:r>
            <a:endParaRPr lang="en-GB" sz="2800" b="1">
              <a:solidFill>
                <a:srgbClr val="FFFF00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33400" y="28194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Emelkedés - süllyedés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15240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FF00"/>
                </a:solidFill>
              </a:rPr>
              <a:t>Előre – hátra mozgás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74765" name="Téglalap 1"/>
          <p:cNvSpPr>
            <a:spLocks noChangeArrowheads="1"/>
          </p:cNvSpPr>
          <p:nvPr/>
        </p:nvSpPr>
        <p:spPr bwMode="auto">
          <a:xfrm>
            <a:off x="142875" y="6027738"/>
            <a:ext cx="8858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A felkar 10 fokonkénti emelése 90 fokig a kulcscsont 4 fokos </a:t>
            </a:r>
          </a:p>
          <a:p>
            <a:pPr algn="ctr"/>
            <a:r>
              <a:rPr lang="en-US">
                <a:solidFill>
                  <a:srgbClr val="FFFF00"/>
                </a:solidFill>
              </a:rPr>
              <a:t>emelkedését hozza magával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75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75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25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 autoUpdateAnimBg="0" advAuto="0"/>
      <p:bldP spid="33797" grpId="0" build="p" autoUpdateAnimBg="0" advAuto="0"/>
      <p:bldP spid="33799" grpId="0" build="p" autoUpdateAnimBg="0" advAuto="0"/>
      <p:bldP spid="33803" grpId="0" build="p" autoUpdateAnimBg="0"/>
      <p:bldP spid="33805" grpId="0" build="p" autoUpdateAnimBg="0"/>
      <p:bldP spid="33806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71600" y="2132856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 b="1" dirty="0" smtClean="0"/>
              <a:t>Erőhatások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pt.ntu.edu.tw/hmchai/Kines04/KINupper/Shoulder.files/RotatorCuffSt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124093" cy="302433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755576" y="3326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 </a:t>
            </a:r>
            <a:r>
              <a:rPr lang="hu-HU" sz="2800" dirty="0" err="1" smtClean="0"/>
              <a:t>glenohumeralis</a:t>
            </a:r>
            <a:r>
              <a:rPr lang="hu-HU" sz="2800" dirty="0" smtClean="0"/>
              <a:t> ízület </a:t>
            </a:r>
            <a:r>
              <a:rPr lang="hu-HU" sz="2800" dirty="0" err="1" smtClean="0"/>
              <a:t>stabilzációja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1959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2155825" y="3181672"/>
            <a:ext cx="0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3779838" y="3253109"/>
            <a:ext cx="0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3922713" y="2030734"/>
            <a:ext cx="433387" cy="719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6084888" y="3110234"/>
            <a:ext cx="0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6300788" y="1959297"/>
            <a:ext cx="647700" cy="719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2987675" y="4550097"/>
            <a:ext cx="792163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2627313" y="5558159"/>
            <a:ext cx="0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5076825" y="4839022"/>
            <a:ext cx="0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V="1">
            <a:off x="5507038" y="4591372"/>
            <a:ext cx="1152525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zövegdoboz 12"/>
          <p:cNvSpPr txBox="1"/>
          <p:nvPr/>
        </p:nvSpPr>
        <p:spPr>
          <a:xfrm>
            <a:off x="1331640" y="40466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súlyerő és az izmok erőkifejtésének közös iránya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073196" cy="23799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92896"/>
            <a:ext cx="6858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 flipV="1">
            <a:off x="1979712" y="234888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3851920" y="6206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Ízületi tok</a:t>
            </a:r>
            <a:endParaRPr lang="en-GB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 flipV="1">
            <a:off x="2843808" y="764704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2267744" y="836712"/>
            <a:ext cx="151216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 smtClean="0"/>
              <a:t>Prime</a:t>
            </a:r>
            <a:r>
              <a:rPr lang="hu-HU" b="1" dirty="0" smtClean="0"/>
              <a:t> </a:t>
            </a:r>
            <a:r>
              <a:rPr lang="hu-HU" b="1" dirty="0" err="1" smtClean="0"/>
              <a:t>Movers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Anterior</a:t>
            </a:r>
            <a:r>
              <a:rPr lang="hu-HU" dirty="0" smtClean="0"/>
              <a:t> and </a:t>
            </a:r>
            <a:r>
              <a:rPr lang="hu-HU" dirty="0" err="1" smtClean="0"/>
              <a:t>middle</a:t>
            </a:r>
            <a:r>
              <a:rPr lang="hu-HU" dirty="0" smtClean="0"/>
              <a:t> deltoid </a:t>
            </a:r>
          </a:p>
          <a:p>
            <a:r>
              <a:rPr lang="hu-HU" b="1" dirty="0" err="1" smtClean="0"/>
              <a:t>Synergists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Supraspinatus</a:t>
            </a:r>
            <a:r>
              <a:rPr lang="hu-HU" dirty="0" smtClean="0"/>
              <a:t> </a:t>
            </a:r>
          </a:p>
          <a:p>
            <a:r>
              <a:rPr lang="hu-HU" b="1" dirty="0" err="1" smtClean="0"/>
              <a:t>Antagonists</a:t>
            </a:r>
            <a:r>
              <a:rPr lang="hu-HU" b="1" dirty="0" smtClean="0"/>
              <a:t>: </a:t>
            </a:r>
            <a:r>
              <a:rPr lang="hu-HU" dirty="0" err="1" smtClean="0"/>
              <a:t>Latissimus</a:t>
            </a:r>
            <a:r>
              <a:rPr lang="hu-HU" dirty="0" smtClean="0"/>
              <a:t> </a:t>
            </a:r>
            <a:r>
              <a:rPr lang="hu-HU" dirty="0" err="1" smtClean="0"/>
              <a:t>dorsi</a:t>
            </a:r>
            <a:r>
              <a:rPr lang="hu-HU" dirty="0" smtClean="0"/>
              <a:t>, </a:t>
            </a:r>
            <a:r>
              <a:rPr lang="hu-HU" dirty="0" err="1" smtClean="0"/>
              <a:t>pectoralis</a:t>
            </a:r>
            <a:r>
              <a:rPr lang="hu-HU" dirty="0" smtClean="0"/>
              <a:t> major (</a:t>
            </a:r>
            <a:r>
              <a:rPr lang="hu-HU" dirty="0" err="1" smtClean="0"/>
              <a:t>sternal</a:t>
            </a:r>
            <a:r>
              <a:rPr lang="hu-HU" dirty="0" smtClean="0"/>
              <a:t> </a:t>
            </a:r>
            <a:r>
              <a:rPr lang="hu-HU" dirty="0" err="1" smtClean="0"/>
              <a:t>head</a:t>
            </a:r>
            <a:r>
              <a:rPr lang="hu-HU" dirty="0" smtClean="0"/>
              <a:t>), teres major, </a:t>
            </a:r>
            <a:r>
              <a:rPr lang="hu-HU" dirty="0" err="1" smtClean="0"/>
              <a:t>coracobrachialis</a:t>
            </a:r>
            <a:r>
              <a:rPr lang="hu-HU" dirty="0" smtClean="0"/>
              <a:t>, </a:t>
            </a:r>
            <a:r>
              <a:rPr lang="hu-HU" dirty="0" err="1" smtClean="0"/>
              <a:t>long</a:t>
            </a:r>
            <a:r>
              <a:rPr lang="hu-HU" dirty="0" smtClean="0"/>
              <a:t> </a:t>
            </a:r>
            <a:r>
              <a:rPr lang="hu-HU" dirty="0" err="1" smtClean="0"/>
              <a:t>head</a:t>
            </a:r>
            <a:r>
              <a:rPr lang="hu-HU" dirty="0" smtClean="0"/>
              <a:t> of </a:t>
            </a:r>
            <a:r>
              <a:rPr lang="hu-HU" dirty="0" err="1" smtClean="0"/>
              <a:t>triceps</a:t>
            </a:r>
            <a:r>
              <a:rPr lang="hu-HU" b="1" dirty="0" smtClean="0"/>
              <a:t>, </a:t>
            </a:r>
            <a:r>
              <a:rPr lang="hu-HU" dirty="0" err="1" smtClean="0"/>
              <a:t>infraspinatus</a:t>
            </a:r>
            <a:r>
              <a:rPr lang="hu-HU" dirty="0" smtClean="0"/>
              <a:t>, teres minor, </a:t>
            </a:r>
            <a:r>
              <a:rPr lang="hu-HU" dirty="0" err="1" smtClean="0"/>
              <a:t>subscapularis</a:t>
            </a:r>
            <a:r>
              <a:rPr lang="hu-HU" dirty="0" smtClean="0"/>
              <a:t> </a:t>
            </a:r>
          </a:p>
          <a:p>
            <a:r>
              <a:rPr lang="hu-HU" b="1" dirty="0" err="1" smtClean="0"/>
              <a:t>Neutralizers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Posterior</a:t>
            </a:r>
            <a:r>
              <a:rPr lang="hu-HU" dirty="0" smtClean="0"/>
              <a:t> deltoid, </a:t>
            </a:r>
            <a:r>
              <a:rPr lang="hu-HU" dirty="0" err="1" smtClean="0"/>
              <a:t>infraspinatus</a:t>
            </a:r>
            <a:r>
              <a:rPr lang="hu-HU" dirty="0" smtClean="0"/>
              <a:t>, and teres minor </a:t>
            </a:r>
            <a:r>
              <a:rPr lang="hu-HU" dirty="0" err="1" smtClean="0"/>
              <a:t>neutralize</a:t>
            </a:r>
            <a:r>
              <a:rPr lang="hu-HU" dirty="0" smtClean="0"/>
              <a:t> </a:t>
            </a:r>
            <a:r>
              <a:rPr lang="hu-HU" dirty="0" err="1" smtClean="0"/>
              <a:t>internal</a:t>
            </a:r>
            <a:r>
              <a:rPr lang="hu-HU" dirty="0" smtClean="0"/>
              <a:t> </a:t>
            </a:r>
            <a:r>
              <a:rPr lang="hu-HU" dirty="0" err="1" smtClean="0"/>
              <a:t>rotation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 smtClean="0"/>
              <a:t>created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anterior</a:t>
            </a:r>
            <a:r>
              <a:rPr lang="hu-HU" dirty="0" smtClean="0"/>
              <a:t> deltoid. </a:t>
            </a:r>
          </a:p>
          <a:p>
            <a:r>
              <a:rPr lang="hu-HU" b="1" dirty="0" err="1" smtClean="0"/>
              <a:t>Stabilizers</a:t>
            </a:r>
            <a:r>
              <a:rPr lang="hu-HU" b="1" dirty="0" smtClean="0"/>
              <a:t>: </a:t>
            </a:r>
            <a:r>
              <a:rPr lang="hu-HU" dirty="0" err="1" smtClean="0"/>
              <a:t>Rotator</a:t>
            </a:r>
            <a:r>
              <a:rPr lang="hu-HU" dirty="0" smtClean="0"/>
              <a:t> </a:t>
            </a:r>
            <a:r>
              <a:rPr lang="hu-HU" dirty="0" err="1" smtClean="0"/>
              <a:t>cuff</a:t>
            </a:r>
            <a:r>
              <a:rPr lang="hu-HU" dirty="0" smtClean="0"/>
              <a:t> – </a:t>
            </a:r>
            <a:r>
              <a:rPr lang="hu-HU" dirty="0" err="1" smtClean="0"/>
              <a:t>supraspinatus</a:t>
            </a:r>
            <a:r>
              <a:rPr lang="hu-HU" dirty="0" smtClean="0"/>
              <a:t>, </a:t>
            </a:r>
            <a:r>
              <a:rPr lang="hu-HU" dirty="0" err="1" smtClean="0"/>
              <a:t>infraspinatus</a:t>
            </a:r>
            <a:r>
              <a:rPr lang="hu-HU" dirty="0" smtClean="0"/>
              <a:t>, teres minor, </a:t>
            </a:r>
            <a:r>
              <a:rPr lang="hu-HU" dirty="0" err="1" smtClean="0"/>
              <a:t>subscapularis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Fixators: </a:t>
            </a:r>
            <a:r>
              <a:rPr lang="hu-HU" dirty="0" err="1" smtClean="0"/>
              <a:t>Scapular</a:t>
            </a:r>
            <a:r>
              <a:rPr lang="hu-HU" dirty="0" smtClean="0"/>
              <a:t> </a:t>
            </a:r>
            <a:r>
              <a:rPr lang="hu-HU" dirty="0" err="1" smtClean="0"/>
              <a:t>muscles</a:t>
            </a:r>
            <a:r>
              <a:rPr lang="hu-HU" dirty="0" smtClean="0"/>
              <a:t>, </a:t>
            </a:r>
            <a:r>
              <a:rPr lang="hu-HU" dirty="0" err="1" smtClean="0"/>
              <a:t>intrinsic</a:t>
            </a:r>
            <a:r>
              <a:rPr lang="hu-HU" dirty="0" smtClean="0"/>
              <a:t> </a:t>
            </a:r>
            <a:r>
              <a:rPr lang="hu-HU" dirty="0" err="1" smtClean="0"/>
              <a:t>stabilization</a:t>
            </a:r>
            <a:r>
              <a:rPr lang="hu-HU" dirty="0" smtClean="0"/>
              <a:t> </a:t>
            </a:r>
            <a:r>
              <a:rPr lang="hu-HU" dirty="0" err="1" smtClean="0"/>
              <a:t>subsystem</a:t>
            </a:r>
            <a:r>
              <a:rPr lang="hu-HU" dirty="0" smtClean="0"/>
              <a:t>, </a:t>
            </a:r>
            <a:r>
              <a:rPr lang="hu-HU" dirty="0" err="1" smtClean="0"/>
              <a:t>rectus</a:t>
            </a:r>
            <a:r>
              <a:rPr lang="hu-HU" dirty="0" smtClean="0"/>
              <a:t> </a:t>
            </a:r>
            <a:r>
              <a:rPr lang="hu-HU" dirty="0" err="1" smtClean="0"/>
              <a:t>abdominis</a:t>
            </a:r>
            <a:r>
              <a:rPr lang="hu-HU" dirty="0" smtClean="0"/>
              <a:t>, </a:t>
            </a:r>
            <a:r>
              <a:rPr lang="hu-HU" dirty="0" err="1" smtClean="0"/>
              <a:t>obliques</a:t>
            </a:r>
            <a:r>
              <a:rPr lang="hu-HU" dirty="0" smtClean="0"/>
              <a:t>, </a:t>
            </a:r>
            <a:r>
              <a:rPr lang="hu-HU" dirty="0" err="1" smtClean="0"/>
              <a:t>quadratus</a:t>
            </a:r>
            <a:r>
              <a:rPr lang="hu-HU" dirty="0" smtClean="0"/>
              <a:t> </a:t>
            </a:r>
            <a:r>
              <a:rPr lang="hu-HU" dirty="0" err="1" smtClean="0"/>
              <a:t>lumborum</a:t>
            </a:r>
            <a:r>
              <a:rPr lang="hu-HU" dirty="0" smtClean="0"/>
              <a:t>, </a:t>
            </a:r>
            <a:r>
              <a:rPr lang="hu-HU" dirty="0" err="1" smtClean="0"/>
              <a:t>erector</a:t>
            </a:r>
            <a:r>
              <a:rPr lang="hu-HU" dirty="0" smtClean="0"/>
              <a:t> </a:t>
            </a:r>
            <a:r>
              <a:rPr lang="hu-HU" dirty="0" err="1" smtClean="0"/>
              <a:t>spinae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47667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Váll távolító (</a:t>
            </a:r>
            <a:r>
              <a:rPr lang="hu-HU" sz="2800" dirty="0" err="1" smtClean="0"/>
              <a:t>abductor</a:t>
            </a:r>
            <a:r>
              <a:rPr lang="hu-HU" sz="2800" dirty="0" smtClean="0"/>
              <a:t>) izmok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1149350" y="1073150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 rot="10800000" flipH="1" flipV="1">
            <a:off x="692150" y="996950"/>
            <a:ext cx="444500" cy="596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8 w 21600"/>
              <a:gd name="T13" fmla="*/ 4498 h 21600"/>
              <a:gd name="T14" fmla="*/ 17102 w 21600"/>
              <a:gd name="T15" fmla="*/ 1710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5" y="21600"/>
                </a:lnTo>
                <a:lnTo>
                  <a:pt x="1620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450975" y="1219200"/>
            <a:ext cx="9112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2441575" y="1219200"/>
            <a:ext cx="911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2292350" y="107315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2438400" y="129857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 flipV="1">
            <a:off x="395288" y="777875"/>
            <a:ext cx="1203325" cy="363538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flipV="1">
            <a:off x="1296988" y="1068388"/>
            <a:ext cx="730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2895600" y="1447800"/>
            <a:ext cx="312578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0.05</a:t>
            </a:r>
            <a:r>
              <a:rPr lang="hu-HU" dirty="0" err="1" smtClean="0"/>
              <a:t>Ts</a:t>
            </a:r>
            <a:r>
              <a:rPr lang="hu-HU" dirty="0" smtClean="0"/>
              <a:t>=3kg</a:t>
            </a:r>
            <a:r>
              <a:rPr lang="hu-HU" sz="1600" dirty="0" smtClean="0">
                <a:sym typeface="Symbol"/>
              </a:rPr>
              <a:t></a:t>
            </a:r>
            <a:r>
              <a:rPr lang="hu-HU" dirty="0" smtClean="0"/>
              <a:t>10=30N</a:t>
            </a:r>
            <a:endParaRPr lang="en-GB" dirty="0"/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1298575" y="1679575"/>
            <a:ext cx="1139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1295400" y="2209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0.3 m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1371600" y="533400"/>
            <a:ext cx="219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0.03m</a:t>
            </a:r>
            <a:r>
              <a:rPr lang="hu-HU"/>
              <a:t>=k</a:t>
            </a:r>
            <a:r>
              <a:rPr lang="hu-HU" baseline="-25000"/>
              <a:t>m</a:t>
            </a:r>
            <a:endParaRPr lang="en-GB" baseline="-25000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493713" y="1141413"/>
            <a:ext cx="1104900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4273550" y="2520950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AutoShape 17"/>
          <p:cNvSpPr>
            <a:spLocks noChangeArrowheads="1"/>
          </p:cNvSpPr>
          <p:nvPr/>
        </p:nvSpPr>
        <p:spPr bwMode="auto">
          <a:xfrm rot="10800000" flipH="1" flipV="1">
            <a:off x="3816350" y="2444750"/>
            <a:ext cx="444500" cy="596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8 w 21600"/>
              <a:gd name="T13" fmla="*/ 4498 h 21600"/>
              <a:gd name="T14" fmla="*/ 17102 w 21600"/>
              <a:gd name="T15" fmla="*/ 1710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5" y="21600"/>
                </a:lnTo>
                <a:lnTo>
                  <a:pt x="1620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4575175" y="2667000"/>
            <a:ext cx="9112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5565775" y="2667000"/>
            <a:ext cx="911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64" name="Oval 20"/>
          <p:cNvSpPr>
            <a:spLocks noChangeArrowheads="1"/>
          </p:cNvSpPr>
          <p:nvPr/>
        </p:nvSpPr>
        <p:spPr bwMode="auto">
          <a:xfrm>
            <a:off x="5416550" y="252095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5562600" y="2746375"/>
            <a:ext cx="0" cy="417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66" name="Line 22"/>
          <p:cNvSpPr>
            <a:spLocks noChangeShapeType="1"/>
          </p:cNvSpPr>
          <p:nvPr/>
        </p:nvSpPr>
        <p:spPr bwMode="auto">
          <a:xfrm flipH="1" flipV="1">
            <a:off x="2466975" y="1844675"/>
            <a:ext cx="2255838" cy="744538"/>
          </a:xfrm>
          <a:prstGeom prst="line">
            <a:avLst/>
          </a:prstGeom>
          <a:noFill/>
          <a:ln w="50800">
            <a:solidFill>
              <a:srgbClr val="A5002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 flipV="1">
            <a:off x="4421188" y="2516188"/>
            <a:ext cx="730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>
            <a:off x="4422775" y="3159125"/>
            <a:ext cx="1139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2400300" y="2660650"/>
            <a:ext cx="1866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6254750" y="2444750"/>
            <a:ext cx="2921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>
            <a:off x="6400800" y="2670175"/>
            <a:ext cx="0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72" name="Line 28"/>
          <p:cNvSpPr>
            <a:spLocks noChangeShapeType="1"/>
          </p:cNvSpPr>
          <p:nvPr/>
        </p:nvSpPr>
        <p:spPr bwMode="auto">
          <a:xfrm>
            <a:off x="4498975" y="3733800"/>
            <a:ext cx="1749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5105400" y="4038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0.6 m</a:t>
            </a: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6629400" y="2971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0.</a:t>
            </a:r>
            <a:r>
              <a:rPr lang="hu-HU"/>
              <a:t>0625Ts=50N</a:t>
            </a:r>
            <a:endParaRPr lang="en-GB"/>
          </a:p>
        </p:txBody>
      </p:sp>
      <p:sp>
        <p:nvSpPr>
          <p:cNvPr id="82975" name="Line 31"/>
          <p:cNvSpPr>
            <a:spLocks noChangeShapeType="1"/>
          </p:cNvSpPr>
          <p:nvPr/>
        </p:nvSpPr>
        <p:spPr bwMode="auto">
          <a:xfrm>
            <a:off x="4419600" y="2746375"/>
            <a:ext cx="0" cy="13684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3206750" y="317500"/>
            <a:ext cx="1212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m=60kg</a:t>
            </a:r>
            <a:endParaRPr lang="en-US"/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692150" y="3163888"/>
            <a:ext cx="20473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/>
              <a:t>0.3m</a:t>
            </a:r>
            <a:r>
              <a:rPr lang="hu-HU" sz="1600" dirty="0" smtClean="0">
                <a:sym typeface="Symbol"/>
              </a:rPr>
              <a:t></a:t>
            </a:r>
            <a:r>
              <a:rPr lang="hu-HU" dirty="0" smtClean="0"/>
              <a:t>30N=0.03</a:t>
            </a:r>
            <a:r>
              <a:rPr lang="hu-HU" sz="1600" dirty="0" smtClean="0">
                <a:sym typeface="Symbol"/>
              </a:rPr>
              <a:t></a:t>
            </a:r>
            <a:r>
              <a:rPr lang="hu-HU" dirty="0" err="1" smtClean="0"/>
              <a:t>F</a:t>
            </a:r>
            <a:r>
              <a:rPr lang="hu-HU" sz="2000" dirty="0" err="1" smtClean="0"/>
              <a:t>m</a:t>
            </a:r>
            <a:endParaRPr lang="en-US" sz="2000" dirty="0"/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374775" y="3836988"/>
            <a:ext cx="1412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m</a:t>
            </a:r>
            <a:r>
              <a:rPr lang="hu-HU"/>
              <a:t>=300N</a:t>
            </a:r>
            <a:endParaRPr lang="en-US"/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74625" y="124460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r</a:t>
            </a:r>
            <a:endParaRPr lang="en-US" sz="2000"/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130175" y="776288"/>
            <a:ext cx="347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</a:t>
            </a:r>
            <a:endParaRPr lang="en-US"/>
          </a:p>
        </p:txBody>
      </p:sp>
      <p:sp>
        <p:nvSpPr>
          <p:cNvPr id="40" name="Szövegdoboz 39"/>
          <p:cNvSpPr txBox="1">
            <a:spLocks noChangeArrowheads="1"/>
          </p:cNvSpPr>
          <p:nvPr/>
        </p:nvSpPr>
        <p:spPr bwMode="auto">
          <a:xfrm>
            <a:off x="3963988" y="4541838"/>
            <a:ext cx="3079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/>
              <a:t>0.3m</a:t>
            </a:r>
            <a:r>
              <a:rPr lang="hu-HU" sz="1600" dirty="0" smtClean="0">
                <a:sym typeface="Symbol"/>
              </a:rPr>
              <a:t></a:t>
            </a:r>
            <a:r>
              <a:rPr lang="hu-HU" dirty="0" smtClean="0"/>
              <a:t>30N+0.6m</a:t>
            </a:r>
            <a:r>
              <a:rPr lang="hu-HU" dirty="0" smtClean="0">
                <a:sym typeface="Symbol"/>
              </a:rPr>
              <a:t></a:t>
            </a:r>
            <a:r>
              <a:rPr lang="hu-HU" dirty="0" smtClean="0"/>
              <a:t>50N=0.03</a:t>
            </a:r>
            <a:r>
              <a:rPr lang="hu-HU" sz="1600" dirty="0" smtClean="0">
                <a:sym typeface="Symbol"/>
              </a:rPr>
              <a:t></a:t>
            </a:r>
            <a:r>
              <a:rPr lang="hu-HU" dirty="0" err="1" smtClean="0"/>
              <a:t>F</a:t>
            </a:r>
            <a:r>
              <a:rPr lang="hu-HU" sz="2000" dirty="0" err="1" smtClean="0"/>
              <a:t>m</a:t>
            </a:r>
            <a:endParaRPr lang="en-US" sz="2000" dirty="0"/>
          </a:p>
        </p:txBody>
      </p:sp>
      <p:sp>
        <p:nvSpPr>
          <p:cNvPr id="41" name="Szövegdoboz 40"/>
          <p:cNvSpPr txBox="1">
            <a:spLocks noChangeArrowheads="1"/>
          </p:cNvSpPr>
          <p:nvPr/>
        </p:nvSpPr>
        <p:spPr bwMode="auto">
          <a:xfrm>
            <a:off x="5100638" y="5157788"/>
            <a:ext cx="1566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m</a:t>
            </a:r>
            <a:r>
              <a:rPr lang="hu-HU"/>
              <a:t>=1300N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2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  <p:bldP spid="82948" grpId="0" animBg="1"/>
      <p:bldP spid="82949" grpId="0" animBg="1"/>
      <p:bldP spid="82950" grpId="0" animBg="1"/>
      <p:bldP spid="82951" grpId="0" animBg="1"/>
      <p:bldP spid="82952" grpId="0" animBg="1"/>
      <p:bldP spid="82953" grpId="0" animBg="1"/>
      <p:bldP spid="82954" grpId="0" animBg="1"/>
      <p:bldP spid="82955" grpId="0"/>
      <p:bldP spid="82956" grpId="0" animBg="1"/>
      <p:bldP spid="82957" grpId="0"/>
      <p:bldP spid="82958" grpId="0"/>
      <p:bldP spid="82959" grpId="0" animBg="1"/>
      <p:bldP spid="82960" grpId="0" animBg="1"/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8" grpId="0" animBg="1"/>
      <p:bldP spid="82969" grpId="0" animBg="1"/>
      <p:bldP spid="82970" grpId="0" animBg="1"/>
      <p:bldP spid="82971" grpId="0" animBg="1"/>
      <p:bldP spid="82972" grpId="0" animBg="1"/>
      <p:bldP spid="82973" grpId="0"/>
      <p:bldP spid="82974" grpId="0"/>
      <p:bldP spid="82975" grpId="0" animBg="1"/>
      <p:bldP spid="2" grpId="0"/>
      <p:bldP spid="4" grpId="0"/>
      <p:bldP spid="5" grpId="0"/>
      <p:bldP spid="6" grpId="0"/>
      <p:bldP spid="7" grpId="0"/>
      <p:bldP spid="40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215" y="2132856"/>
            <a:ext cx="35007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0624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1115616" y="90872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Mely izmok biztosítják a rögzített helyzetet?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87624" y="47667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Váll közelítő (</a:t>
            </a:r>
            <a:r>
              <a:rPr lang="hu-HU" sz="2800" dirty="0" err="1" smtClean="0"/>
              <a:t>adductor</a:t>
            </a:r>
            <a:r>
              <a:rPr lang="hu-HU" sz="2800" dirty="0" smtClean="0"/>
              <a:t>) izmok</a:t>
            </a:r>
            <a:endParaRPr lang="en-GB" sz="2800" dirty="0"/>
          </a:p>
        </p:txBody>
      </p:sp>
      <p:sp>
        <p:nvSpPr>
          <p:cNvPr id="4" name="Téglalap 3"/>
          <p:cNvSpPr/>
          <p:nvPr/>
        </p:nvSpPr>
        <p:spPr>
          <a:xfrm>
            <a:off x="2051720" y="16288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 smtClean="0"/>
              <a:t>Prime</a:t>
            </a:r>
            <a:r>
              <a:rPr lang="hu-HU" b="1" dirty="0" smtClean="0"/>
              <a:t> </a:t>
            </a:r>
            <a:r>
              <a:rPr lang="hu-HU" b="1" dirty="0" err="1" smtClean="0"/>
              <a:t>Mover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Latissimus</a:t>
            </a:r>
            <a:r>
              <a:rPr lang="hu-HU" dirty="0" smtClean="0"/>
              <a:t> </a:t>
            </a:r>
            <a:r>
              <a:rPr lang="hu-HU" dirty="0" err="1" smtClean="0"/>
              <a:t>dorsi</a:t>
            </a:r>
            <a:r>
              <a:rPr lang="hu-HU" dirty="0" smtClean="0"/>
              <a:t> </a:t>
            </a:r>
          </a:p>
          <a:p>
            <a:r>
              <a:rPr lang="hu-HU" b="1" dirty="0" err="1" smtClean="0"/>
              <a:t>Synergists</a:t>
            </a:r>
            <a:r>
              <a:rPr lang="hu-HU" b="1" dirty="0" smtClean="0"/>
              <a:t>:</a:t>
            </a:r>
            <a:r>
              <a:rPr lang="hu-HU" dirty="0" smtClean="0"/>
              <a:t>  </a:t>
            </a:r>
            <a:r>
              <a:rPr lang="hu-HU" dirty="0" err="1" smtClean="0"/>
              <a:t>Pectoralis</a:t>
            </a:r>
            <a:r>
              <a:rPr lang="hu-HU" dirty="0" smtClean="0"/>
              <a:t> major (</a:t>
            </a:r>
            <a:r>
              <a:rPr lang="hu-HU" dirty="0" err="1" smtClean="0"/>
              <a:t>sternal</a:t>
            </a:r>
            <a:r>
              <a:rPr lang="hu-HU" dirty="0" smtClean="0"/>
              <a:t> </a:t>
            </a:r>
            <a:r>
              <a:rPr lang="hu-HU" dirty="0" err="1" smtClean="0"/>
              <a:t>head</a:t>
            </a:r>
            <a:r>
              <a:rPr lang="hu-HU" dirty="0" smtClean="0"/>
              <a:t>), teres major, </a:t>
            </a:r>
            <a:r>
              <a:rPr lang="hu-HU" dirty="0" err="1" smtClean="0"/>
              <a:t>coracobrachialis</a:t>
            </a:r>
            <a:r>
              <a:rPr lang="hu-HU" dirty="0" smtClean="0"/>
              <a:t>, </a:t>
            </a:r>
            <a:r>
              <a:rPr lang="hu-HU" dirty="0" err="1" smtClean="0"/>
              <a:t>long</a:t>
            </a:r>
            <a:r>
              <a:rPr lang="hu-HU" dirty="0" smtClean="0"/>
              <a:t> </a:t>
            </a:r>
            <a:r>
              <a:rPr lang="hu-HU" dirty="0" err="1" smtClean="0"/>
              <a:t>head</a:t>
            </a:r>
            <a:r>
              <a:rPr lang="hu-HU" dirty="0" smtClean="0"/>
              <a:t> of </a:t>
            </a:r>
            <a:r>
              <a:rPr lang="hu-HU" dirty="0" err="1" smtClean="0"/>
              <a:t>triceps</a:t>
            </a:r>
            <a:r>
              <a:rPr lang="hu-HU" b="1" dirty="0" smtClean="0"/>
              <a:t>, </a:t>
            </a:r>
            <a:r>
              <a:rPr lang="hu-HU" dirty="0" err="1" smtClean="0"/>
              <a:t>infraspinatus</a:t>
            </a:r>
            <a:r>
              <a:rPr lang="hu-HU" dirty="0" smtClean="0"/>
              <a:t>, teres minor, </a:t>
            </a:r>
            <a:r>
              <a:rPr lang="hu-HU" dirty="0" err="1" smtClean="0"/>
              <a:t>subscapularis</a:t>
            </a:r>
            <a:r>
              <a:rPr lang="hu-HU" dirty="0" smtClean="0"/>
              <a:t> </a:t>
            </a:r>
          </a:p>
          <a:p>
            <a:r>
              <a:rPr lang="hu-HU" b="1" dirty="0" err="1" smtClean="0"/>
              <a:t>Antagonists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Anterior</a:t>
            </a:r>
            <a:r>
              <a:rPr lang="hu-HU" dirty="0" smtClean="0"/>
              <a:t> deltoid, </a:t>
            </a:r>
            <a:r>
              <a:rPr lang="hu-HU" dirty="0" err="1" smtClean="0"/>
              <a:t>middle</a:t>
            </a:r>
            <a:r>
              <a:rPr lang="hu-HU" dirty="0" smtClean="0"/>
              <a:t> </a:t>
            </a:r>
            <a:r>
              <a:rPr lang="hu-HU" dirty="0" err="1" smtClean="0"/>
              <a:t>deltoid</a:t>
            </a:r>
            <a:r>
              <a:rPr lang="hu-HU" dirty="0" smtClean="0"/>
              <a:t> </a:t>
            </a:r>
          </a:p>
          <a:p>
            <a:r>
              <a:rPr lang="hu-HU" b="1" dirty="0" err="1" smtClean="0"/>
              <a:t>Neutralizers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Posterior</a:t>
            </a:r>
            <a:r>
              <a:rPr lang="hu-HU" dirty="0" smtClean="0"/>
              <a:t> deltoid, </a:t>
            </a:r>
            <a:r>
              <a:rPr lang="hu-HU" dirty="0" err="1" smtClean="0"/>
              <a:t>infraspinatus</a:t>
            </a:r>
            <a:r>
              <a:rPr lang="hu-HU" dirty="0" smtClean="0"/>
              <a:t>, and teres major </a:t>
            </a:r>
            <a:r>
              <a:rPr lang="hu-HU" dirty="0" err="1" smtClean="0"/>
              <a:t>neutralize</a:t>
            </a:r>
            <a:r>
              <a:rPr lang="hu-HU" dirty="0" smtClean="0"/>
              <a:t> </a:t>
            </a:r>
            <a:r>
              <a:rPr lang="hu-HU" dirty="0" err="1" smtClean="0"/>
              <a:t>internal</a:t>
            </a:r>
            <a:r>
              <a:rPr lang="hu-HU" dirty="0" smtClean="0"/>
              <a:t> </a:t>
            </a:r>
            <a:r>
              <a:rPr lang="hu-HU" dirty="0" err="1" smtClean="0"/>
              <a:t>rotation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 smtClean="0"/>
              <a:t>created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prime</a:t>
            </a:r>
            <a:r>
              <a:rPr lang="hu-HU" dirty="0" smtClean="0"/>
              <a:t> </a:t>
            </a:r>
            <a:r>
              <a:rPr lang="hu-HU" dirty="0" err="1" smtClean="0"/>
              <a:t>mover</a:t>
            </a:r>
            <a:r>
              <a:rPr lang="hu-HU" dirty="0" smtClean="0"/>
              <a:t> and </a:t>
            </a:r>
            <a:r>
              <a:rPr lang="hu-HU" dirty="0" err="1" smtClean="0"/>
              <a:t>synergists</a:t>
            </a:r>
            <a:r>
              <a:rPr lang="hu-HU" dirty="0" smtClean="0"/>
              <a:t>. </a:t>
            </a:r>
          </a:p>
          <a:p>
            <a:r>
              <a:rPr lang="hu-HU" b="1" dirty="0" err="1" smtClean="0"/>
              <a:t>Stabilizers</a:t>
            </a:r>
            <a:r>
              <a:rPr lang="hu-HU" b="1" dirty="0" smtClean="0"/>
              <a:t>: </a:t>
            </a:r>
            <a:r>
              <a:rPr lang="hu-HU" dirty="0" err="1" smtClean="0"/>
              <a:t>Rotator</a:t>
            </a:r>
            <a:r>
              <a:rPr lang="hu-HU" dirty="0" smtClean="0"/>
              <a:t> </a:t>
            </a:r>
            <a:r>
              <a:rPr lang="hu-HU" dirty="0" err="1" smtClean="0"/>
              <a:t>cuff</a:t>
            </a:r>
            <a:r>
              <a:rPr lang="hu-HU" dirty="0" smtClean="0"/>
              <a:t> – </a:t>
            </a:r>
            <a:r>
              <a:rPr lang="hu-HU" dirty="0" err="1" smtClean="0"/>
              <a:t>supraspinatus</a:t>
            </a:r>
            <a:r>
              <a:rPr lang="hu-HU" dirty="0" smtClean="0"/>
              <a:t>, </a:t>
            </a:r>
            <a:r>
              <a:rPr lang="hu-HU" dirty="0" err="1" smtClean="0"/>
              <a:t>infraspinatus</a:t>
            </a:r>
            <a:r>
              <a:rPr lang="hu-HU" dirty="0" smtClean="0"/>
              <a:t>, teres minor, </a:t>
            </a:r>
            <a:r>
              <a:rPr lang="hu-HU" dirty="0" err="1" smtClean="0"/>
              <a:t>subscapularis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Fixators: </a:t>
            </a:r>
            <a:r>
              <a:rPr lang="hu-HU" dirty="0" err="1" smtClean="0"/>
              <a:t>Scapular</a:t>
            </a:r>
            <a:r>
              <a:rPr lang="hu-HU" dirty="0" smtClean="0"/>
              <a:t> </a:t>
            </a:r>
            <a:r>
              <a:rPr lang="hu-HU" dirty="0" err="1" smtClean="0"/>
              <a:t>muscles</a:t>
            </a:r>
            <a:r>
              <a:rPr lang="hu-HU" dirty="0" smtClean="0"/>
              <a:t>, </a:t>
            </a:r>
            <a:r>
              <a:rPr lang="hu-HU" dirty="0" err="1" smtClean="0"/>
              <a:t>intrinsic</a:t>
            </a:r>
            <a:r>
              <a:rPr lang="hu-HU" dirty="0" smtClean="0"/>
              <a:t> </a:t>
            </a:r>
            <a:r>
              <a:rPr lang="hu-HU" dirty="0" err="1" smtClean="0"/>
              <a:t>stabilization</a:t>
            </a:r>
            <a:r>
              <a:rPr lang="hu-HU" dirty="0" smtClean="0"/>
              <a:t> </a:t>
            </a:r>
            <a:r>
              <a:rPr lang="hu-HU" dirty="0" err="1" smtClean="0"/>
              <a:t>subsystem</a:t>
            </a:r>
            <a:r>
              <a:rPr lang="hu-HU" dirty="0" smtClean="0"/>
              <a:t>, </a:t>
            </a:r>
            <a:r>
              <a:rPr lang="hu-HU" dirty="0" err="1" smtClean="0"/>
              <a:t>rectus</a:t>
            </a:r>
            <a:r>
              <a:rPr lang="hu-HU" dirty="0" smtClean="0"/>
              <a:t> </a:t>
            </a:r>
            <a:r>
              <a:rPr lang="hu-HU" dirty="0" err="1" smtClean="0"/>
              <a:t>abdominis</a:t>
            </a:r>
            <a:r>
              <a:rPr lang="hu-HU" dirty="0" smtClean="0"/>
              <a:t>, </a:t>
            </a:r>
            <a:r>
              <a:rPr lang="hu-HU" dirty="0" err="1" smtClean="0"/>
              <a:t>obliques</a:t>
            </a:r>
            <a:r>
              <a:rPr lang="hu-HU" dirty="0" smtClean="0"/>
              <a:t>, </a:t>
            </a:r>
            <a:r>
              <a:rPr lang="hu-HU" dirty="0" err="1" smtClean="0"/>
              <a:t>quadratus</a:t>
            </a:r>
            <a:r>
              <a:rPr lang="hu-HU" dirty="0" smtClean="0"/>
              <a:t> </a:t>
            </a:r>
            <a:r>
              <a:rPr lang="hu-HU" dirty="0" err="1" smtClean="0"/>
              <a:t>lumborum</a:t>
            </a:r>
            <a:r>
              <a:rPr lang="hu-HU" dirty="0" smtClean="0"/>
              <a:t>, </a:t>
            </a:r>
            <a:r>
              <a:rPr lang="hu-HU" dirty="0" err="1" smtClean="0"/>
              <a:t>erector</a:t>
            </a:r>
            <a:r>
              <a:rPr lang="hu-HU" dirty="0" smtClean="0"/>
              <a:t> </a:t>
            </a:r>
            <a:r>
              <a:rPr lang="hu-HU" dirty="0" err="1" smtClean="0"/>
              <a:t>spinae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4240212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zis 1"/>
          <p:cNvSpPr/>
          <p:nvPr/>
        </p:nvSpPr>
        <p:spPr>
          <a:xfrm flipH="1">
            <a:off x="2051050" y="2133600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Egyenes összekötő nyíllal 3"/>
          <p:cNvCxnSpPr/>
          <p:nvPr/>
        </p:nvCxnSpPr>
        <p:spPr>
          <a:xfrm flipV="1">
            <a:off x="827088" y="1341438"/>
            <a:ext cx="0" cy="792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784225" y="2420938"/>
            <a:ext cx="1295400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2117725" y="2390775"/>
            <a:ext cx="614363" cy="195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471488" y="461963"/>
            <a:ext cx="1630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err="1"/>
              <a:t>F</a:t>
            </a:r>
            <a:r>
              <a:rPr lang="hu-HU" sz="2000" dirty="0" err="1"/>
              <a:t>tartó</a:t>
            </a:r>
            <a:r>
              <a:rPr lang="hu-HU" dirty="0"/>
              <a:t>=mg/2</a:t>
            </a:r>
            <a:endParaRPr lang="en-US" dirty="0"/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1185863" y="2520950"/>
            <a:ext cx="492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</a:t>
            </a:r>
            <a:r>
              <a:rPr lang="hu-HU" sz="1800"/>
              <a:t>F</a:t>
            </a:r>
            <a:endParaRPr lang="en-US" sz="1800"/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1624013" y="3422650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m</a:t>
            </a:r>
            <a:endParaRPr lang="en-US" sz="2000"/>
          </a:p>
        </p:txBody>
      </p:sp>
      <p:sp>
        <p:nvSpPr>
          <p:cNvPr id="13" name="Szövegdoboz 12"/>
          <p:cNvSpPr txBox="1">
            <a:spLocks noChangeArrowheads="1"/>
          </p:cNvSpPr>
          <p:nvPr/>
        </p:nvSpPr>
        <p:spPr bwMode="auto">
          <a:xfrm>
            <a:off x="5889625" y="879475"/>
            <a:ext cx="1435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mg=600N</a:t>
            </a:r>
            <a:endParaRPr lang="en-US"/>
          </a:p>
        </p:txBody>
      </p: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364163" y="1385888"/>
            <a:ext cx="2486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tartó</a:t>
            </a:r>
            <a:r>
              <a:rPr lang="hu-HU"/>
              <a:t>=mg/2=300N</a:t>
            </a:r>
            <a:endParaRPr lang="en-US"/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5594350" y="1816100"/>
            <a:ext cx="2219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tartó•</a:t>
            </a:r>
            <a:r>
              <a:rPr lang="hu-HU" sz="2800"/>
              <a:t>k</a:t>
            </a:r>
            <a:r>
              <a:rPr lang="hu-HU" sz="2000"/>
              <a:t>F=</a:t>
            </a:r>
            <a:r>
              <a:rPr lang="hu-HU"/>
              <a:t>F</a:t>
            </a:r>
            <a:r>
              <a:rPr lang="hu-HU" sz="2000"/>
              <a:t>m•</a:t>
            </a:r>
            <a:r>
              <a:rPr lang="hu-HU" sz="2800"/>
              <a:t>k</a:t>
            </a:r>
            <a:r>
              <a:rPr lang="hu-HU" sz="2000"/>
              <a:t>m</a:t>
            </a:r>
            <a:endParaRPr lang="en-US" sz="2000"/>
          </a:p>
        </p:txBody>
      </p: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6121400" y="2909888"/>
            <a:ext cx="130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</a:t>
            </a:r>
            <a:r>
              <a:rPr lang="hu-HU" sz="2000"/>
              <a:t>m</a:t>
            </a:r>
            <a:r>
              <a:rPr lang="hu-HU"/>
              <a:t>=3cm</a:t>
            </a:r>
            <a:endParaRPr lang="en-US"/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6091238" y="2390775"/>
            <a:ext cx="1365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</a:t>
            </a:r>
            <a:r>
              <a:rPr lang="hu-HU" sz="2000"/>
              <a:t>F</a:t>
            </a:r>
            <a:r>
              <a:rPr lang="hu-HU"/>
              <a:t>=75cm</a:t>
            </a:r>
            <a:endParaRPr lang="en-US"/>
          </a:p>
        </p:txBody>
      </p:sp>
      <p:sp>
        <p:nvSpPr>
          <p:cNvPr id="18" name="Lefelé nyíl 17"/>
          <p:cNvSpPr/>
          <p:nvPr/>
        </p:nvSpPr>
        <p:spPr>
          <a:xfrm>
            <a:off x="6376988" y="3433763"/>
            <a:ext cx="792162" cy="35877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5970588" y="3884613"/>
            <a:ext cx="160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m</a:t>
            </a:r>
            <a:r>
              <a:rPr lang="hu-HU"/>
              <a:t>=7500N</a:t>
            </a:r>
            <a:endParaRPr lang="en-US"/>
          </a:p>
        </p:txBody>
      </p:sp>
      <p:cxnSp>
        <p:nvCxnSpPr>
          <p:cNvPr id="20" name="Egyenes összekötő nyíllal 19"/>
          <p:cNvCxnSpPr/>
          <p:nvPr/>
        </p:nvCxnSpPr>
        <p:spPr>
          <a:xfrm>
            <a:off x="3762375" y="4552950"/>
            <a:ext cx="593725" cy="19748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3763963" y="3719513"/>
            <a:ext cx="0" cy="792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3789363" y="3719513"/>
            <a:ext cx="566737" cy="19748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4360863" y="5694363"/>
            <a:ext cx="0" cy="7921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 flipV="1">
            <a:off x="3789363" y="4552950"/>
            <a:ext cx="571500" cy="1144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>
            <a:spLocks noChangeArrowheads="1"/>
          </p:cNvSpPr>
          <p:nvPr/>
        </p:nvSpPr>
        <p:spPr bwMode="auto">
          <a:xfrm>
            <a:off x="3419475" y="5113338"/>
            <a:ext cx="441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r</a:t>
            </a:r>
            <a:endParaRPr lang="en-US" sz="2000"/>
          </a:p>
        </p:txBody>
      </p:sp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3297238" y="6142038"/>
            <a:ext cx="930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</a:t>
            </a:r>
            <a:r>
              <a:rPr lang="hu-HU"/>
              <a:t>=25˚</a:t>
            </a:r>
            <a:endParaRPr lang="en-US"/>
          </a:p>
        </p:txBody>
      </p:sp>
      <p:sp>
        <p:nvSpPr>
          <p:cNvPr id="30" name="Szövegdoboz 29"/>
          <p:cNvSpPr txBox="1">
            <a:spLocks noChangeArrowheads="1"/>
          </p:cNvSpPr>
          <p:nvPr/>
        </p:nvSpPr>
        <p:spPr bwMode="auto">
          <a:xfrm>
            <a:off x="5973763" y="4706938"/>
            <a:ext cx="1284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r=6934N</a:t>
            </a:r>
            <a:endParaRPr lang="en-US" sz="2000"/>
          </a:p>
        </p:txBody>
      </p:sp>
      <p:cxnSp>
        <p:nvCxnSpPr>
          <p:cNvPr id="31" name="Egyenes összekötő nyíllal 30"/>
          <p:cNvCxnSpPr/>
          <p:nvPr/>
        </p:nvCxnSpPr>
        <p:spPr>
          <a:xfrm flipH="1" flipV="1">
            <a:off x="5214938" y="5326063"/>
            <a:ext cx="571500" cy="1144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H="1">
            <a:off x="5214938" y="5349875"/>
            <a:ext cx="571500" cy="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H="1" flipV="1">
            <a:off x="5786438" y="5370513"/>
            <a:ext cx="20637" cy="1057275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>
            <a:spLocks noChangeArrowheads="1"/>
          </p:cNvSpPr>
          <p:nvPr/>
        </p:nvSpPr>
        <p:spPr bwMode="auto">
          <a:xfrm>
            <a:off x="4602163" y="6148388"/>
            <a:ext cx="1155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</a:t>
            </a:r>
            <a:r>
              <a:rPr lang="hu-HU"/>
              <a:t>=27.2˚</a:t>
            </a:r>
            <a:endParaRPr lang="en-US"/>
          </a:p>
        </p:txBody>
      </p:sp>
      <p:sp>
        <p:nvSpPr>
          <p:cNvPr id="38" name="Szövegdoboz 37"/>
          <p:cNvSpPr txBox="1">
            <a:spLocks noChangeArrowheads="1"/>
          </p:cNvSpPr>
          <p:nvPr/>
        </p:nvSpPr>
        <p:spPr bwMode="auto">
          <a:xfrm>
            <a:off x="5959475" y="5295900"/>
            <a:ext cx="287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rx=6934N</a:t>
            </a:r>
            <a:r>
              <a:rPr lang="hu-HU" sz="1600"/>
              <a:t>*</a:t>
            </a:r>
            <a:r>
              <a:rPr lang="hu-HU" sz="2000"/>
              <a:t>sin</a:t>
            </a:r>
            <a:r>
              <a:rPr lang="el-GR" sz="2000"/>
              <a:t> β</a:t>
            </a:r>
            <a:r>
              <a:rPr lang="hu-HU" sz="2000"/>
              <a:t>=3170N</a:t>
            </a:r>
            <a:endParaRPr lang="en-US" sz="2000"/>
          </a:p>
        </p:txBody>
      </p:sp>
      <p:sp>
        <p:nvSpPr>
          <p:cNvPr id="39" name="Szövegdoboz 38"/>
          <p:cNvSpPr txBox="1">
            <a:spLocks noChangeArrowheads="1"/>
          </p:cNvSpPr>
          <p:nvPr/>
        </p:nvSpPr>
        <p:spPr bwMode="auto">
          <a:xfrm>
            <a:off x="5988050" y="5859463"/>
            <a:ext cx="2919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</a:t>
            </a:r>
            <a:r>
              <a:rPr lang="hu-HU" sz="2000"/>
              <a:t>ry=6934N</a:t>
            </a:r>
            <a:r>
              <a:rPr lang="hu-HU" sz="1600"/>
              <a:t>*</a:t>
            </a:r>
            <a:r>
              <a:rPr lang="hu-HU" sz="2000"/>
              <a:t>cos</a:t>
            </a:r>
            <a:r>
              <a:rPr lang="el-GR" sz="2000"/>
              <a:t> β</a:t>
            </a:r>
            <a:r>
              <a:rPr lang="hu-HU" sz="2000"/>
              <a:t>=6167N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  <p:bldP spid="15" grpId="0"/>
      <p:bldP spid="14" grpId="0"/>
      <p:bldP spid="16" grpId="0"/>
      <p:bldP spid="17" grpId="0"/>
      <p:bldP spid="18" grpId="0" animBg="1"/>
      <p:bldP spid="19" grpId="0"/>
      <p:bldP spid="28" grpId="0"/>
      <p:bldP spid="27" grpId="0"/>
      <p:bldP spid="30" grpId="0"/>
      <p:bldP spid="37" grpId="0"/>
      <p:bldP spid="38" grpId="0"/>
      <p:bldP spid="3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levend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905000" y="990600"/>
            <a:ext cx="5410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400" b="1">
                <a:solidFill>
                  <a:srgbClr val="FFFF00"/>
                </a:solidFill>
              </a:rPr>
              <a:t>KÖSZÖNÖM MEGTISZTELŐ FIGYELMÜKET</a:t>
            </a:r>
            <a:endParaRPr lang="en-GB" sz="4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farm6.staticflickr.com/5047/5643207108_3bc2dae1ac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0960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3300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779" name="Object 6"/>
          <p:cNvGraphicFramePr>
            <a:graphicFrameLocks noChangeAspect="1"/>
          </p:cNvGraphicFramePr>
          <p:nvPr/>
        </p:nvGraphicFramePr>
        <p:xfrm>
          <a:off x="1043608" y="2204864"/>
          <a:ext cx="3286125" cy="3013075"/>
        </p:xfrm>
        <a:graphic>
          <a:graphicData uri="http://schemas.openxmlformats.org/presentationml/2006/ole">
            <p:oleObj spid="_x0000_s38914" name="Bitkép alakzat" r:id="rId4" imgW="4133333" imgH="3790476" progId="PBrush">
              <p:embed/>
            </p:oleObj>
          </a:graphicData>
        </a:graphic>
      </p:graphicFrame>
      <p:pic>
        <p:nvPicPr>
          <p:cNvPr id="75780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276872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eresztfügg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5676900" cy="55245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528392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Egyenes összekötő nyíllal 4"/>
          <p:cNvCxnSpPr>
            <a:stCxn id="3" idx="4"/>
          </p:cNvCxnSpPr>
          <p:nvPr/>
        </p:nvCxnSpPr>
        <p:spPr>
          <a:xfrm>
            <a:off x="3600400" y="3284984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>
            <a:stCxn id="3" idx="0"/>
          </p:cNvCxnSpPr>
          <p:nvPr/>
        </p:nvCxnSpPr>
        <p:spPr>
          <a:xfrm flipV="1">
            <a:off x="3600400" y="836712"/>
            <a:ext cx="0" cy="2304256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zis 7"/>
          <p:cNvSpPr/>
          <p:nvPr/>
        </p:nvSpPr>
        <p:spPr>
          <a:xfrm>
            <a:off x="3096344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zis 8"/>
          <p:cNvSpPr/>
          <p:nvPr/>
        </p:nvSpPr>
        <p:spPr>
          <a:xfrm>
            <a:off x="4104456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Egyenes összekötő 10"/>
          <p:cNvCxnSpPr>
            <a:stCxn id="8" idx="6"/>
          </p:cNvCxnSpPr>
          <p:nvPr/>
        </p:nvCxnSpPr>
        <p:spPr>
          <a:xfrm>
            <a:off x="3240360" y="2204864"/>
            <a:ext cx="360040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700544" y="2204864"/>
            <a:ext cx="360040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168352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G</a:t>
            </a:r>
            <a:endParaRPr lang="en-GB" baseline="-25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600400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G</a:t>
            </a:r>
            <a:endParaRPr lang="en-GB" baseline="-25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600400" y="486916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G</a:t>
            </a:r>
            <a:endParaRPr lang="en-GB" sz="2400" b="1" i="1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V="1">
            <a:off x="1152128" y="1341438"/>
            <a:ext cx="0" cy="792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6120680" y="1412702"/>
            <a:ext cx="0" cy="792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755576" y="836712"/>
            <a:ext cx="75854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dirty="0" smtClean="0"/>
              <a:t>F=G/2</a:t>
            </a:r>
            <a:endParaRPr lang="en-US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944216" y="1772816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F</a:t>
            </a:r>
            <a:endParaRPr lang="en-GB" baseline="-25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112568" y="1763524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F</a:t>
            </a:r>
            <a:endParaRPr lang="en-GB" baseline="-25000" dirty="0"/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287338" y="2781300"/>
          <a:ext cx="2295525" cy="503238"/>
        </p:xfrm>
        <a:graphic>
          <a:graphicData uri="http://schemas.openxmlformats.org/presentationml/2006/ole">
            <p:oleObj spid="_x0000_s124931" name="Equation" r:id="rId4" imgW="1041120" imgH="228600" progId="Equation.3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341313" y="3500438"/>
          <a:ext cx="2054225" cy="1042987"/>
        </p:xfrm>
        <a:graphic>
          <a:graphicData uri="http://schemas.openxmlformats.org/presentationml/2006/ole">
            <p:oleObj spid="_x0000_s124932" name="Equation" r:id="rId5" imgW="850680" imgH="431640" progId="Equation.3">
              <p:embed/>
            </p:oleObj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6026150" y="3284538"/>
          <a:ext cx="2667000" cy="936625"/>
        </p:xfrm>
        <a:graphic>
          <a:graphicData uri="http://schemas.openxmlformats.org/presentationml/2006/ole">
            <p:oleObj spid="_x0000_s124934" name="Equation" r:id="rId6" imgW="1193760" imgH="419040" progId="Equation.3">
              <p:embed/>
            </p:oleObj>
          </a:graphicData>
        </a:graphic>
      </p:graphicFrame>
      <p:sp>
        <p:nvSpPr>
          <p:cNvPr id="26" name="Szövegdoboz 25"/>
          <p:cNvSpPr txBox="1"/>
          <p:nvPr/>
        </p:nvSpPr>
        <p:spPr>
          <a:xfrm>
            <a:off x="1907704" y="2606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tartó kezeken ébredő erő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eresztfügg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5676900" cy="55245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528392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Egyenes összekötő nyíllal 3"/>
          <p:cNvCxnSpPr>
            <a:stCxn id="3" idx="4"/>
          </p:cNvCxnSpPr>
          <p:nvPr/>
        </p:nvCxnSpPr>
        <p:spPr>
          <a:xfrm>
            <a:off x="3600400" y="3284984"/>
            <a:ext cx="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>
            <a:stCxn id="3" idx="0"/>
          </p:cNvCxnSpPr>
          <p:nvPr/>
        </p:nvCxnSpPr>
        <p:spPr>
          <a:xfrm flipV="1">
            <a:off x="3600400" y="836712"/>
            <a:ext cx="0" cy="2304256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3096344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zis 6"/>
          <p:cNvSpPr/>
          <p:nvPr/>
        </p:nvSpPr>
        <p:spPr>
          <a:xfrm>
            <a:off x="4104456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Egyenes összekötő 7"/>
          <p:cNvCxnSpPr>
            <a:stCxn id="6" idx="6"/>
          </p:cNvCxnSpPr>
          <p:nvPr/>
        </p:nvCxnSpPr>
        <p:spPr>
          <a:xfrm>
            <a:off x="3240360" y="2204864"/>
            <a:ext cx="360040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3700544" y="2204864"/>
            <a:ext cx="360040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168352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G</a:t>
            </a:r>
            <a:endParaRPr lang="en-GB" baseline="-25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600400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G</a:t>
            </a:r>
            <a:endParaRPr lang="en-GB" baseline="-25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600400" y="486916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G</a:t>
            </a:r>
            <a:endParaRPr lang="en-GB" sz="2400" b="1" i="1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1152128" y="1341438"/>
            <a:ext cx="0" cy="792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6120680" y="1412702"/>
            <a:ext cx="0" cy="792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755576" y="836712"/>
            <a:ext cx="75854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dirty="0" smtClean="0"/>
              <a:t>F=G/2</a:t>
            </a:r>
            <a:endParaRPr lang="en-US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944216" y="1772816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F</a:t>
            </a:r>
            <a:endParaRPr lang="en-GB" baseline="-25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112568" y="1763524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 smtClean="0"/>
              <a:t>k</a:t>
            </a:r>
            <a:r>
              <a:rPr lang="hu-HU" baseline="-25000" dirty="0" err="1" smtClean="0"/>
              <a:t>F</a:t>
            </a:r>
            <a:endParaRPr lang="en-GB" baseline="-25000" dirty="0"/>
          </a:p>
        </p:txBody>
      </p:sp>
      <p:graphicFrame>
        <p:nvGraphicFramePr>
          <p:cNvPr id="18" name="Objektum 1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25954" name="Equation" r:id="rId4" imgW="0" imgH="0" progId="Equation.3">
              <p:embed/>
            </p:oleObj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496888" y="2781300"/>
          <a:ext cx="1874837" cy="503238"/>
        </p:xfrm>
        <a:graphic>
          <a:graphicData uri="http://schemas.openxmlformats.org/presentationml/2006/ole">
            <p:oleObj spid="_x0000_s125955" name="Equation" r:id="rId5" imgW="850680" imgH="228600" progId="Equation.3">
              <p:embed/>
            </p:oleObj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523875" y="3500438"/>
          <a:ext cx="1687513" cy="1042987"/>
        </p:xfrm>
        <a:graphic>
          <a:graphicData uri="http://schemas.openxmlformats.org/presentationml/2006/ole">
            <p:oleObj spid="_x0000_s125956" name="Equation" r:id="rId6" imgW="698400" imgH="431640" progId="Equation.3">
              <p:embed/>
            </p:oleObj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5757863" y="3284538"/>
          <a:ext cx="3205162" cy="936625"/>
        </p:xfrm>
        <a:graphic>
          <a:graphicData uri="http://schemas.openxmlformats.org/presentationml/2006/ole">
            <p:oleObj spid="_x0000_s125957" name="Equation" r:id="rId7" imgW="1434960" imgH="419040" progId="Equation.3">
              <p:embed/>
            </p:oleObj>
          </a:graphicData>
        </a:graphic>
      </p:graphicFrame>
      <p:cxnSp>
        <p:nvCxnSpPr>
          <p:cNvPr id="23" name="Egyenes összekötő nyíllal 22"/>
          <p:cNvCxnSpPr/>
          <p:nvPr/>
        </p:nvCxnSpPr>
        <p:spPr>
          <a:xfrm>
            <a:off x="2915816" y="2348880"/>
            <a:ext cx="720080" cy="12961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H="1">
            <a:off x="2915816" y="2204864"/>
            <a:ext cx="216024" cy="144016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2267744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Az izmok által kifejtett erő</a:t>
            </a:r>
            <a:endParaRPr lang="en-GB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38200" y="1371600"/>
          <a:ext cx="4352925" cy="3438525"/>
        </p:xfrm>
        <a:graphic>
          <a:graphicData uri="http://schemas.openxmlformats.org/presentationml/2006/ole">
            <p:oleObj spid="_x0000_s17410" name="Bitkép alakzat" r:id="rId6" imgW="4352381" imgH="3438095" progId="PBrush">
              <p:embed/>
            </p:oleObj>
          </a:graphicData>
        </a:graphic>
      </p:graphicFrame>
      <p:sp>
        <p:nvSpPr>
          <p:cNvPr id="126979" name="Arc 3"/>
          <p:cNvSpPr>
            <a:spLocks/>
          </p:cNvSpPr>
          <p:nvPr/>
        </p:nvSpPr>
        <p:spPr bwMode="auto">
          <a:xfrm rot="597749">
            <a:off x="2436813" y="1654175"/>
            <a:ext cx="1009650" cy="1541463"/>
          </a:xfrm>
          <a:custGeom>
            <a:avLst/>
            <a:gdLst>
              <a:gd name="T0" fmla="*/ 21045077 w 21600"/>
              <a:gd name="T1" fmla="*/ 0 h 25546"/>
              <a:gd name="T2" fmla="*/ 45199315 w 21600"/>
              <a:gd name="T3" fmla="*/ 93012927 h 25546"/>
              <a:gd name="T4" fmla="*/ 0 w 21600"/>
              <a:gd name="T5" fmla="*/ 70391394 h 25546"/>
              <a:gd name="T6" fmla="*/ 0 60000 65536"/>
              <a:gd name="T7" fmla="*/ 0 60000 65536"/>
              <a:gd name="T8" fmla="*/ 0 60000 65536"/>
              <a:gd name="T9" fmla="*/ 0 w 21600"/>
              <a:gd name="T10" fmla="*/ 0 h 25546"/>
              <a:gd name="T11" fmla="*/ 21600 w 21600"/>
              <a:gd name="T12" fmla="*/ 25546 h 255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546" fill="none" extrusionOk="0">
                <a:moveTo>
                  <a:pt x="9632" y="-1"/>
                </a:moveTo>
                <a:cubicBezTo>
                  <a:pt x="16965" y="3652"/>
                  <a:pt x="21600" y="11140"/>
                  <a:pt x="21600" y="19333"/>
                </a:cubicBezTo>
                <a:cubicBezTo>
                  <a:pt x="21600" y="21437"/>
                  <a:pt x="21292" y="23530"/>
                  <a:pt x="20687" y="25546"/>
                </a:cubicBezTo>
              </a:path>
              <a:path w="21600" h="25546" stroke="0" extrusionOk="0">
                <a:moveTo>
                  <a:pt x="9632" y="-1"/>
                </a:moveTo>
                <a:cubicBezTo>
                  <a:pt x="16965" y="3652"/>
                  <a:pt x="21600" y="11140"/>
                  <a:pt x="21600" y="19333"/>
                </a:cubicBezTo>
                <a:cubicBezTo>
                  <a:pt x="21600" y="21437"/>
                  <a:pt x="21292" y="23530"/>
                  <a:pt x="20687" y="25546"/>
                </a:cubicBezTo>
                <a:lnTo>
                  <a:pt x="0" y="19333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6980" name="Oval 4"/>
          <p:cNvSpPr>
            <a:spLocks noChangeArrowheads="1"/>
          </p:cNvSpPr>
          <p:nvPr/>
        </p:nvSpPr>
        <p:spPr bwMode="auto">
          <a:xfrm>
            <a:off x="1143000" y="1600200"/>
            <a:ext cx="2057400" cy="1905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1" name="Arc 5"/>
          <p:cNvSpPr>
            <a:spLocks/>
          </p:cNvSpPr>
          <p:nvPr/>
        </p:nvSpPr>
        <p:spPr bwMode="auto">
          <a:xfrm rot="18456516" flipV="1">
            <a:off x="2399506" y="1935957"/>
            <a:ext cx="968375" cy="1055688"/>
          </a:xfrm>
          <a:custGeom>
            <a:avLst/>
            <a:gdLst>
              <a:gd name="T0" fmla="*/ 2286147 w 21596"/>
              <a:gd name="T1" fmla="*/ 0 h 21570"/>
              <a:gd name="T2" fmla="*/ 43422395 w 21596"/>
              <a:gd name="T3" fmla="*/ 50652266 h 21570"/>
              <a:gd name="T4" fmla="*/ 0 w 21596"/>
              <a:gd name="T5" fmla="*/ 51667931 h 21570"/>
              <a:gd name="T6" fmla="*/ 0 60000 65536"/>
              <a:gd name="T7" fmla="*/ 0 60000 65536"/>
              <a:gd name="T8" fmla="*/ 0 60000 65536"/>
              <a:gd name="T9" fmla="*/ 0 w 21596"/>
              <a:gd name="T10" fmla="*/ 0 h 21570"/>
              <a:gd name="T11" fmla="*/ 21596 w 21596"/>
              <a:gd name="T12" fmla="*/ 21570 h 215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570" fill="none" extrusionOk="0">
                <a:moveTo>
                  <a:pt x="1137" y="-1"/>
                </a:moveTo>
                <a:cubicBezTo>
                  <a:pt x="12445" y="596"/>
                  <a:pt x="21373" y="9824"/>
                  <a:pt x="21595" y="21146"/>
                </a:cubicBezTo>
              </a:path>
              <a:path w="21596" h="21570" stroke="0" extrusionOk="0">
                <a:moveTo>
                  <a:pt x="1137" y="-1"/>
                </a:moveTo>
                <a:cubicBezTo>
                  <a:pt x="12445" y="596"/>
                  <a:pt x="21373" y="9824"/>
                  <a:pt x="21595" y="21146"/>
                </a:cubicBezTo>
                <a:lnTo>
                  <a:pt x="0" y="2157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1143000"/>
            <a:ext cx="1447800" cy="2438400"/>
            <a:chOff x="1392" y="720"/>
            <a:chExt cx="912" cy="1536"/>
          </a:xfrm>
        </p:grpSpPr>
        <p:sp>
          <p:nvSpPr>
            <p:cNvPr id="3091" name="Line 7"/>
            <p:cNvSpPr>
              <a:spLocks noChangeShapeType="1"/>
            </p:cNvSpPr>
            <p:nvPr/>
          </p:nvSpPr>
          <p:spPr bwMode="auto">
            <a:xfrm flipV="1">
              <a:off x="1392" y="720"/>
              <a:ext cx="720" cy="8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Line 8"/>
            <p:cNvSpPr>
              <a:spLocks noChangeShapeType="1"/>
            </p:cNvSpPr>
            <p:nvPr/>
          </p:nvSpPr>
          <p:spPr bwMode="auto">
            <a:xfrm>
              <a:off x="1392" y="1584"/>
              <a:ext cx="912" cy="672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</a:rPr>
              <a:t>1/3 - 1/4</a:t>
            </a:r>
            <a:endParaRPr lang="en-GB" sz="2000">
              <a:solidFill>
                <a:srgbClr val="FFFF00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19800" y="381000"/>
            <a:ext cx="2743200" cy="3048000"/>
            <a:chOff x="0" y="0"/>
            <a:chExt cx="2838" cy="3397"/>
          </a:xfrm>
        </p:grpSpPr>
        <p:pic>
          <p:nvPicPr>
            <p:cNvPr id="3089" name="Picture 11" descr="7-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2838" cy="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Arc 12"/>
            <p:cNvSpPr>
              <a:spLocks/>
            </p:cNvSpPr>
            <p:nvPr/>
          </p:nvSpPr>
          <p:spPr bwMode="auto">
            <a:xfrm rot="17013916" flipV="1">
              <a:off x="1089" y="593"/>
              <a:ext cx="657" cy="670"/>
            </a:xfrm>
            <a:custGeom>
              <a:avLst/>
              <a:gdLst>
                <a:gd name="T0" fmla="*/ 0 w 34978"/>
                <a:gd name="T1" fmla="*/ 2 h 35760"/>
                <a:gd name="T2" fmla="*/ 10 w 34978"/>
                <a:gd name="T3" fmla="*/ 13 h 35760"/>
                <a:gd name="T4" fmla="*/ 5 w 34978"/>
                <a:gd name="T5" fmla="*/ 8 h 35760"/>
                <a:gd name="T6" fmla="*/ 0 60000 65536"/>
                <a:gd name="T7" fmla="*/ 0 60000 65536"/>
                <a:gd name="T8" fmla="*/ 0 60000 65536"/>
                <a:gd name="T9" fmla="*/ 0 w 34978"/>
                <a:gd name="T10" fmla="*/ 0 h 35760"/>
                <a:gd name="T11" fmla="*/ 34978 w 34978"/>
                <a:gd name="T12" fmla="*/ 35760 h 357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978" h="35760" fill="none" extrusionOk="0">
                  <a:moveTo>
                    <a:pt x="-1" y="4641"/>
                  </a:moveTo>
                  <a:cubicBezTo>
                    <a:pt x="3810" y="1635"/>
                    <a:pt x="8523" y="-1"/>
                    <a:pt x="13378" y="0"/>
                  </a:cubicBezTo>
                  <a:cubicBezTo>
                    <a:pt x="25307" y="0"/>
                    <a:pt x="34978" y="9670"/>
                    <a:pt x="34978" y="21600"/>
                  </a:cubicBezTo>
                  <a:cubicBezTo>
                    <a:pt x="34978" y="26802"/>
                    <a:pt x="33099" y="31831"/>
                    <a:pt x="29689" y="35760"/>
                  </a:cubicBezTo>
                </a:path>
                <a:path w="34978" h="35760" stroke="0" extrusionOk="0">
                  <a:moveTo>
                    <a:pt x="-1" y="4641"/>
                  </a:moveTo>
                  <a:cubicBezTo>
                    <a:pt x="3810" y="1635"/>
                    <a:pt x="8523" y="-1"/>
                    <a:pt x="13378" y="0"/>
                  </a:cubicBezTo>
                  <a:cubicBezTo>
                    <a:pt x="25307" y="0"/>
                    <a:pt x="34978" y="9670"/>
                    <a:pt x="34978" y="21600"/>
                  </a:cubicBezTo>
                  <a:cubicBezTo>
                    <a:pt x="34978" y="26802"/>
                    <a:pt x="33099" y="31831"/>
                    <a:pt x="29689" y="35760"/>
                  </a:cubicBezTo>
                  <a:lnTo>
                    <a:pt x="13378" y="216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GB"/>
            </a:p>
          </p:txBody>
        </p:sp>
      </p:grpSp>
      <p:graphicFrame>
        <p:nvGraphicFramePr>
          <p:cNvPr id="126989" name="Object 13"/>
          <p:cNvGraphicFramePr>
            <a:graphicFrameLocks noChangeAspect="1"/>
          </p:cNvGraphicFramePr>
          <p:nvPr/>
        </p:nvGraphicFramePr>
        <p:xfrm>
          <a:off x="5638800" y="457200"/>
          <a:ext cx="3181350" cy="2971800"/>
        </p:xfrm>
        <a:graphic>
          <a:graphicData uri="http://schemas.openxmlformats.org/presentationml/2006/ole">
            <p:oleObj spid="_x0000_s17411" name="Bitkép alakzat" r:id="rId8" imgW="3180952" imgH="2971429" progId="PBrush">
              <p:embed/>
            </p:oleObj>
          </a:graphicData>
        </a:graphic>
      </p:graphicFrame>
      <p:sp>
        <p:nvSpPr>
          <p:cNvPr id="126990" name="Oval 14"/>
          <p:cNvSpPr>
            <a:spLocks noChangeArrowheads="1"/>
          </p:cNvSpPr>
          <p:nvPr/>
        </p:nvSpPr>
        <p:spPr bwMode="auto">
          <a:xfrm>
            <a:off x="6997700" y="1524000"/>
            <a:ext cx="393700" cy="1384300"/>
          </a:xfrm>
          <a:prstGeom prst="ellips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1" name="Line 15"/>
          <p:cNvSpPr>
            <a:spLocks noChangeShapeType="1"/>
          </p:cNvSpPr>
          <p:nvPr/>
        </p:nvSpPr>
        <p:spPr bwMode="auto">
          <a:xfrm>
            <a:off x="7197725" y="1557338"/>
            <a:ext cx="0" cy="1293812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>
            <a:off x="7005638" y="2216150"/>
            <a:ext cx="379412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1600200" y="48006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 b="1" dirty="0" smtClean="0"/>
              <a:t>Átmérő: </a:t>
            </a:r>
            <a:r>
              <a:rPr lang="hu-HU" sz="2000" b="1" dirty="0"/>
              <a:t>37- 55 mm</a:t>
            </a:r>
            <a:endParaRPr lang="en-GB" sz="2000" b="1" dirty="0"/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5334000" y="48006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 b="1" dirty="0" smtClean="0"/>
              <a:t>Átmérő: </a:t>
            </a:r>
            <a:r>
              <a:rPr lang="hu-HU" sz="2000" b="1" dirty="0">
                <a:sym typeface="Symbol" pitchFamily="18" charset="2"/>
              </a:rPr>
              <a:t></a:t>
            </a:r>
            <a:r>
              <a:rPr lang="hu-HU" sz="2000" b="1" dirty="0"/>
              <a:t> 41 mm</a:t>
            </a:r>
            <a:endParaRPr lang="en-GB" sz="2000" b="1" dirty="0"/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6324600" y="52419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 b="1">
                <a:sym typeface="Symbol" pitchFamily="18" charset="2"/>
              </a:rPr>
              <a:t> </a:t>
            </a:r>
            <a:r>
              <a:rPr lang="hu-HU" sz="2000" b="1"/>
              <a:t>25 mm</a:t>
            </a:r>
            <a:endParaRPr lang="en-GB" sz="2000" b="1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 flipH="1" flipV="1">
            <a:off x="1295400" y="1981200"/>
            <a:ext cx="1676400" cy="1143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26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"/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"/>
                                        <p:tgtEl>
                                          <p:spTgt spid="12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80" grpId="0" animBg="1"/>
      <p:bldP spid="126981" grpId="0" animBg="1"/>
      <p:bldP spid="126985" grpId="0" build="p" autoUpdateAnimBg="0"/>
      <p:bldP spid="126990" grpId="0" animBg="1"/>
      <p:bldP spid="126991" grpId="0" animBg="1"/>
      <p:bldP spid="126992" grpId="0" animBg="1"/>
      <p:bldP spid="126993" grpId="0" build="p" autoUpdateAnimBg="0"/>
      <p:bldP spid="126994" grpId="0" build="p" autoUpdateAnimBg="0"/>
      <p:bldP spid="126995" grpId="0" build="p" autoUpdateAnimBg="0"/>
      <p:bldP spid="12699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7827" name="Picture 3" descr="~AUT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3717925" cy="222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5780" name="Picture 4" descr="~AUT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151063"/>
            <a:ext cx="3816350" cy="2401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5781" name="Picture 5" descr="~AUT0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6700" y="4648200"/>
            <a:ext cx="3797300" cy="2065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1371600" y="990600"/>
            <a:ext cx="5943600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/>
              <a:t>GLENOHUMERALIS </a:t>
            </a:r>
            <a:r>
              <a:rPr lang="hu-HU" sz="3200" b="1" dirty="0" smtClean="0"/>
              <a:t>ÍZÜLET </a:t>
            </a:r>
            <a:endParaRPr lang="en-GB" sz="3200" b="1" dirty="0"/>
          </a:p>
        </p:txBody>
      </p:sp>
      <p:sp>
        <p:nvSpPr>
          <p:cNvPr id="48132" name="Text Box 1028"/>
          <p:cNvSpPr txBox="1">
            <a:spLocks noChangeArrowheads="1"/>
          </p:cNvSpPr>
          <p:nvPr/>
        </p:nvSpPr>
        <p:spPr bwMode="auto">
          <a:xfrm>
            <a:off x="1524000" y="2103438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chemeClr val="accent1"/>
                </a:solidFill>
              </a:rPr>
              <a:t>LEGTÖBB SZABADSÁGFOKKAL RENDELKEZŐ </a:t>
            </a:r>
            <a:r>
              <a:rPr lang="hu-HU" sz="3200" b="1" dirty="0" smtClean="0">
                <a:solidFill>
                  <a:schemeClr val="accent1"/>
                </a:solidFill>
              </a:rPr>
              <a:t>ÍZÜLET</a:t>
            </a:r>
            <a:endParaRPr lang="en-GB" sz="3200" b="1" dirty="0">
              <a:solidFill>
                <a:schemeClr val="accent1"/>
              </a:solidFill>
            </a:endParaRPr>
          </a:p>
        </p:txBody>
      </p:sp>
      <p:sp>
        <p:nvSpPr>
          <p:cNvPr id="48133" name="Rectangle 1029"/>
          <p:cNvSpPr>
            <a:spLocks noChangeArrowheads="1"/>
          </p:cNvSpPr>
          <p:nvPr/>
        </p:nvSpPr>
        <p:spPr bwMode="auto">
          <a:xfrm>
            <a:off x="1905000" y="3962400"/>
            <a:ext cx="5334000" cy="87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  DOF = </a:t>
            </a:r>
            <a:r>
              <a:rPr lang="hu-HU" sz="2400" b="1" dirty="0">
                <a:solidFill>
                  <a:srgbClr val="FFFF00"/>
                </a:solidFill>
              </a:rPr>
              <a:t>(3+</a:t>
            </a:r>
            <a:r>
              <a:rPr lang="hu-HU" sz="2400" b="1" dirty="0" err="1">
                <a:solidFill>
                  <a:srgbClr val="FFFF00"/>
                </a:solidFill>
              </a:rPr>
              <a:t>3</a:t>
            </a:r>
            <a:r>
              <a:rPr lang="hu-HU" sz="2400" b="1" dirty="0">
                <a:solidFill>
                  <a:srgbClr val="FFFF00"/>
                </a:solidFill>
              </a:rPr>
              <a:t>)</a:t>
            </a:r>
            <a:r>
              <a:rPr lang="en-GB" sz="2400" b="1" dirty="0">
                <a:solidFill>
                  <a:srgbClr val="FFFF00"/>
                </a:solidFill>
              </a:rPr>
              <a:t>N – C</a:t>
            </a:r>
            <a:r>
              <a:rPr lang="hu-HU" sz="2400" b="1" dirty="0">
                <a:solidFill>
                  <a:srgbClr val="FFFF00"/>
                </a:solidFill>
              </a:rPr>
              <a:t>, </a:t>
            </a:r>
            <a:endParaRPr lang="hu-HU" sz="2400" b="1" dirty="0" smtClean="0">
              <a:solidFill>
                <a:srgbClr val="FFFF00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400" b="1" dirty="0" smtClean="0">
                <a:solidFill>
                  <a:srgbClr val="FFFF00"/>
                </a:solidFill>
              </a:rPr>
              <a:t>C</a:t>
            </a:r>
            <a:r>
              <a:rPr lang="hu-HU" sz="2400" b="1" dirty="0">
                <a:solidFill>
                  <a:srgbClr val="FFFF00"/>
                </a:solidFill>
              </a:rPr>
              <a:t>= 0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  <p:bldP spid="48132" grpId="0" build="p" autoUpdateAnimBg="0"/>
      <p:bldP spid="4813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7" name="Text Box 1061"/>
          <p:cNvSpPr txBox="1">
            <a:spLocks noChangeArrowheads="1"/>
          </p:cNvSpPr>
          <p:nvPr/>
        </p:nvSpPr>
        <p:spPr bwMode="auto">
          <a:xfrm>
            <a:off x="914400" y="228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Forgómozgás (rotáció)</a:t>
            </a:r>
            <a:endParaRPr lang="en-GB" b="1"/>
          </a:p>
        </p:txBody>
      </p:sp>
      <p:sp>
        <p:nvSpPr>
          <p:cNvPr id="15398" name="Text Box 1062"/>
          <p:cNvSpPr txBox="1">
            <a:spLocks noChangeArrowheads="1"/>
          </p:cNvSpPr>
          <p:nvPr/>
        </p:nvSpPr>
        <p:spPr bwMode="auto">
          <a:xfrm>
            <a:off x="1143000" y="2209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Transzlációs mozgás (csúszás)</a:t>
            </a:r>
            <a:endParaRPr lang="en-GB" b="1"/>
          </a:p>
        </p:txBody>
      </p:sp>
      <p:sp>
        <p:nvSpPr>
          <p:cNvPr id="15399" name="Text Box 1063"/>
          <p:cNvSpPr txBox="1">
            <a:spLocks noChangeArrowheads="1"/>
          </p:cNvSpPr>
          <p:nvPr/>
        </p:nvSpPr>
        <p:spPr bwMode="auto">
          <a:xfrm>
            <a:off x="838200" y="419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Forgó és transzlációs mozgás (gördülés)</a:t>
            </a:r>
            <a:endParaRPr lang="en-GB" b="1"/>
          </a:p>
        </p:txBody>
      </p:sp>
      <p:graphicFrame>
        <p:nvGraphicFramePr>
          <p:cNvPr id="80896" name="Object 1024"/>
          <p:cNvGraphicFramePr>
            <a:graphicFrameLocks noChangeAspect="1"/>
          </p:cNvGraphicFramePr>
          <p:nvPr/>
        </p:nvGraphicFramePr>
        <p:xfrm>
          <a:off x="838200" y="762000"/>
          <a:ext cx="3209925" cy="1171575"/>
        </p:xfrm>
        <a:graphic>
          <a:graphicData uri="http://schemas.openxmlformats.org/presentationml/2006/ole">
            <p:oleObj spid="_x0000_s18434" name="Bitkép alakzat" r:id="rId6" imgW="3209524" imgH="1171429" progId="PBrush">
              <p:embed/>
            </p:oleObj>
          </a:graphicData>
        </a:graphic>
      </p:graphicFrame>
      <p:graphicFrame>
        <p:nvGraphicFramePr>
          <p:cNvPr id="80897" name="Object 1025"/>
          <p:cNvGraphicFramePr>
            <a:graphicFrameLocks noChangeAspect="1"/>
          </p:cNvGraphicFramePr>
          <p:nvPr/>
        </p:nvGraphicFramePr>
        <p:xfrm>
          <a:off x="762000" y="2809875"/>
          <a:ext cx="3429000" cy="1238250"/>
        </p:xfrm>
        <a:graphic>
          <a:graphicData uri="http://schemas.openxmlformats.org/presentationml/2006/ole">
            <p:oleObj spid="_x0000_s18435" name="Bitkép alakzat" r:id="rId7" imgW="3428571" imgH="1238423" progId="PBrush">
              <p:embed/>
            </p:oleObj>
          </a:graphicData>
        </a:graphic>
      </p:graphicFrame>
      <p:grpSp>
        <p:nvGrpSpPr>
          <p:cNvPr id="2" name="Group 1068"/>
          <p:cNvGrpSpPr>
            <a:grpSpLocks/>
          </p:cNvGrpSpPr>
          <p:nvPr/>
        </p:nvGrpSpPr>
        <p:grpSpPr bwMode="auto">
          <a:xfrm>
            <a:off x="914400" y="5029200"/>
            <a:ext cx="3419475" cy="1276350"/>
            <a:chOff x="576" y="3168"/>
            <a:chExt cx="2154" cy="804"/>
          </a:xfrm>
        </p:grpSpPr>
        <p:graphicFrame>
          <p:nvGraphicFramePr>
            <p:cNvPr id="7179" name="Object 1029"/>
            <p:cNvGraphicFramePr>
              <a:graphicFrameLocks noChangeAspect="1"/>
            </p:cNvGraphicFramePr>
            <p:nvPr/>
          </p:nvGraphicFramePr>
          <p:xfrm>
            <a:off x="576" y="3168"/>
            <a:ext cx="2154" cy="804"/>
          </p:xfrm>
          <a:graphic>
            <a:graphicData uri="http://schemas.openxmlformats.org/presentationml/2006/ole">
              <p:oleObj spid="_x0000_s18439" name="Bitkép alakzat" r:id="rId8" imgW="3419952" imgH="1276190" progId="PBrush">
                <p:embed/>
              </p:oleObj>
            </a:graphicData>
          </a:graphic>
        </p:graphicFrame>
        <p:sp>
          <p:nvSpPr>
            <p:cNvPr id="7180" name="Line 1067"/>
            <p:cNvSpPr>
              <a:spLocks noChangeShapeType="1"/>
            </p:cNvSpPr>
            <p:nvPr/>
          </p:nvSpPr>
          <p:spPr bwMode="auto">
            <a:xfrm flipV="1">
              <a:off x="2592" y="321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80898" name="Object 1026"/>
          <p:cNvGraphicFramePr>
            <a:graphicFrameLocks noChangeAspect="1"/>
          </p:cNvGraphicFramePr>
          <p:nvPr/>
        </p:nvGraphicFramePr>
        <p:xfrm>
          <a:off x="5943600" y="609600"/>
          <a:ext cx="1914525" cy="1219200"/>
        </p:xfrm>
        <a:graphic>
          <a:graphicData uri="http://schemas.openxmlformats.org/presentationml/2006/ole">
            <p:oleObj spid="_x0000_s18436" name="Bitkép alakzat" r:id="rId9" imgW="1914286" imgH="1219370" progId="PBrush">
              <p:embed/>
            </p:oleObj>
          </a:graphicData>
        </a:graphic>
      </p:graphicFrame>
      <p:graphicFrame>
        <p:nvGraphicFramePr>
          <p:cNvPr id="80899" name="Object 1027"/>
          <p:cNvGraphicFramePr>
            <a:graphicFrameLocks noChangeAspect="1"/>
          </p:cNvGraphicFramePr>
          <p:nvPr/>
        </p:nvGraphicFramePr>
        <p:xfrm>
          <a:off x="6096000" y="2819400"/>
          <a:ext cx="1828800" cy="1219200"/>
        </p:xfrm>
        <a:graphic>
          <a:graphicData uri="http://schemas.openxmlformats.org/presentationml/2006/ole">
            <p:oleObj spid="_x0000_s18437" name="Bitkép alakzat" r:id="rId10" imgW="1828571" imgH="1219370" progId="PBrush">
              <p:embed/>
            </p:oleObj>
          </a:graphicData>
        </a:graphic>
      </p:graphicFrame>
      <p:graphicFrame>
        <p:nvGraphicFramePr>
          <p:cNvPr id="80900" name="Object 1028"/>
          <p:cNvGraphicFramePr>
            <a:graphicFrameLocks noChangeAspect="1"/>
          </p:cNvGraphicFramePr>
          <p:nvPr/>
        </p:nvGraphicFramePr>
        <p:xfrm>
          <a:off x="6096000" y="5029200"/>
          <a:ext cx="1752600" cy="1181100"/>
        </p:xfrm>
        <a:graphic>
          <a:graphicData uri="http://schemas.openxmlformats.org/presentationml/2006/ole">
            <p:oleObj spid="_x0000_s18438" name="Bitkép alakzat" r:id="rId11" imgW="1752381" imgH="118126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0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7" grpId="0" build="p" autoUpdateAnimBg="0" advAuto="0"/>
      <p:bldP spid="15398" grpId="0" build="p" autoUpdateAnimBg="0"/>
      <p:bldP spid="153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395264" y="990600"/>
            <a:ext cx="5943600" cy="57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rgbClr val="FFFF00"/>
                </a:solidFill>
              </a:rPr>
              <a:t>GLENOHUMERALIS </a:t>
            </a:r>
            <a:r>
              <a:rPr lang="hu-HU" sz="3200" b="1" dirty="0" smtClean="0">
                <a:solidFill>
                  <a:srgbClr val="FFFF00"/>
                </a:solidFill>
              </a:rPr>
              <a:t>ÍZÜLET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547664" y="2620963"/>
            <a:ext cx="609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rgbClr val="FFFF00"/>
                </a:solidFill>
              </a:rPr>
              <a:t>INSTABIL </a:t>
            </a:r>
            <a:r>
              <a:rPr lang="hu-HU" sz="3200" b="1" dirty="0" smtClean="0">
                <a:solidFill>
                  <a:srgbClr val="FFFF00"/>
                </a:solidFill>
              </a:rPr>
              <a:t>ÍZÜLET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47664" y="4076700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 smtClean="0">
                <a:solidFill>
                  <a:srgbClr val="FFFF00"/>
                </a:solidFill>
              </a:rPr>
              <a:t>Stabilitását </a:t>
            </a:r>
            <a:r>
              <a:rPr lang="hu-HU" sz="3200" b="1" dirty="0">
                <a:solidFill>
                  <a:srgbClr val="FFFF00"/>
                </a:solidFill>
              </a:rPr>
              <a:t>alapvetően </a:t>
            </a:r>
            <a:r>
              <a:rPr lang="hu-HU" sz="3200" b="1" dirty="0" smtClean="0">
                <a:solidFill>
                  <a:srgbClr val="FFFF00"/>
                </a:solidFill>
              </a:rPr>
              <a:t>az </a:t>
            </a:r>
            <a:r>
              <a:rPr lang="hu-HU" sz="3200" b="1" dirty="0">
                <a:solidFill>
                  <a:srgbClr val="FFFF00"/>
                </a:solidFill>
              </a:rPr>
              <a:t>izmok és szalagok biztosítják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 autoUpdateAnimBg="0"/>
      <p:bldP spid="49159" grpId="0" build="p" autoUpdateAnimBg="0" advAuto="0"/>
      <p:bldP spid="5" grpId="0" build="p" autoUpdateAnimBg="0" advAuto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976</Words>
  <Application>Microsoft Office PowerPoint</Application>
  <PresentationFormat>Diavetítés a képernyőre (4:3 oldalarány)</PresentationFormat>
  <Paragraphs>272</Paragraphs>
  <Slides>60</Slides>
  <Notes>12</Notes>
  <HiddenSlides>1</HiddenSlides>
  <MMClips>4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60</vt:i4>
      </vt:variant>
    </vt:vector>
  </HeadingPairs>
  <TitlesOfParts>
    <vt:vector size="66" baseType="lpstr">
      <vt:lpstr>Office-téma</vt:lpstr>
      <vt:lpstr>Bitkép alakzat</vt:lpstr>
      <vt:lpstr>Bitkép</vt:lpstr>
      <vt:lpstr>Chart</vt:lpstr>
      <vt:lpstr>Equation</vt:lpstr>
      <vt:lpstr>Microsoft Equation 3.0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Tihanyi József</dc:creator>
  <cp:lastModifiedBy>Tihanyi József</cp:lastModifiedBy>
  <cp:revision>20</cp:revision>
  <dcterms:created xsi:type="dcterms:W3CDTF">2014-11-16T16:48:26Z</dcterms:created>
  <dcterms:modified xsi:type="dcterms:W3CDTF">2015-11-23T10:19:47Z</dcterms:modified>
</cp:coreProperties>
</file>