
<file path=[Content_Types].xml><?xml version="1.0" encoding="utf-8"?>
<Types xmlns="http://schemas.openxmlformats.org/package/2006/content-types">
  <Default Extension="mpg" ContentType="video/mpeg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1" r:id="rId3"/>
    <p:sldId id="312" r:id="rId4"/>
    <p:sldId id="258" r:id="rId5"/>
    <p:sldId id="290" r:id="rId6"/>
    <p:sldId id="259" r:id="rId7"/>
    <p:sldId id="291" r:id="rId8"/>
    <p:sldId id="292" r:id="rId9"/>
    <p:sldId id="293" r:id="rId10"/>
    <p:sldId id="287" r:id="rId11"/>
    <p:sldId id="260" r:id="rId12"/>
    <p:sldId id="304" r:id="rId13"/>
    <p:sldId id="307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70" r:id="rId22"/>
    <p:sldId id="271" r:id="rId23"/>
    <p:sldId id="272" r:id="rId24"/>
    <p:sldId id="296" r:id="rId25"/>
    <p:sldId id="273" r:id="rId26"/>
    <p:sldId id="278" r:id="rId27"/>
    <p:sldId id="274" r:id="rId28"/>
    <p:sldId id="275" r:id="rId29"/>
    <p:sldId id="276" r:id="rId30"/>
    <p:sldId id="279" r:id="rId31"/>
    <p:sldId id="308" r:id="rId32"/>
    <p:sldId id="281" r:id="rId33"/>
    <p:sldId id="282" r:id="rId34"/>
    <p:sldId id="288" r:id="rId35"/>
    <p:sldId id="289" r:id="rId36"/>
    <p:sldId id="300" r:id="rId37"/>
    <p:sldId id="301" r:id="rId38"/>
    <p:sldId id="302" r:id="rId39"/>
    <p:sldId id="303" r:id="rId40"/>
    <p:sldId id="310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0956" autoAdjust="0"/>
    <p:restoredTop sz="94660"/>
  </p:normalViewPr>
  <p:slideViewPr>
    <p:cSldViewPr>
      <p:cViewPr varScale="1">
        <p:scale>
          <a:sx n="50" d="100"/>
          <a:sy n="50" d="100"/>
        </p:scale>
        <p:origin x="-77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munkalap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17094017094017"/>
          <c:y val="7.2289156626506035E-2"/>
          <c:w val="0.65384615384615385"/>
          <c:h val="0.71686746987951822"/>
        </c:manualLayout>
      </c:layout>
      <c:scatterChart>
        <c:scatterStyle val="lineMarker"/>
        <c:varyColors val="0"/>
        <c:ser>
          <c:idx val="0"/>
          <c:order val="0"/>
          <c:tx>
            <c:v>normal</c:v>
          </c:tx>
          <c:spPr>
            <a:ln w="26977">
              <a:noFill/>
            </a:ln>
          </c:spPr>
          <c:marker>
            <c:symbol val="circle"/>
            <c:size val="5"/>
            <c:spPr>
              <a:solidFill>
                <a:srgbClr val="00FF00"/>
              </a:solidFill>
              <a:ln>
                <a:solidFill>
                  <a:srgbClr val="00FF00"/>
                </a:solidFill>
                <a:prstDash val="solid"/>
              </a:ln>
            </c:spPr>
          </c:marker>
          <c:errBars>
            <c:errDir val="y"/>
            <c:errBarType val="minus"/>
            <c:errValType val="cust"/>
            <c:noEndCap val="0"/>
            <c:minus>
              <c:numRef>
                <c:f>Sheet3!$E$17:$E$21</c:f>
                <c:numCache>
                  <c:formatCode>General</c:formatCode>
                  <c:ptCount val="5"/>
                  <c:pt idx="0">
                    <c:v>0.08</c:v>
                  </c:pt>
                  <c:pt idx="1">
                    <c:v>0.1</c:v>
                  </c:pt>
                  <c:pt idx="2">
                    <c:v>0.12</c:v>
                  </c:pt>
                  <c:pt idx="3">
                    <c:v>0.12</c:v>
                  </c:pt>
                  <c:pt idx="4">
                    <c:v>0.08</c:v>
                  </c:pt>
                </c:numCache>
              </c:numRef>
            </c:minus>
            <c:spPr>
              <a:ln w="11990">
                <a:solidFill>
                  <a:srgbClr val="00FF00"/>
                </a:solidFill>
                <a:prstDash val="solid"/>
              </a:ln>
            </c:spPr>
          </c:errBars>
          <c:xVal>
            <c:numRef>
              <c:f>Sheet3!$A$17:$A$21</c:f>
              <c:numCache>
                <c:formatCode>General</c:formatCode>
                <c:ptCount val="5"/>
                <c:pt idx="0">
                  <c:v>20</c:v>
                </c:pt>
                <c:pt idx="1">
                  <c:v>40</c:v>
                </c:pt>
                <c:pt idx="2">
                  <c:v>60</c:v>
                </c:pt>
                <c:pt idx="3">
                  <c:v>80</c:v>
                </c:pt>
                <c:pt idx="4">
                  <c:v>100</c:v>
                </c:pt>
              </c:numCache>
            </c:numRef>
          </c:xVal>
          <c:yVal>
            <c:numRef>
              <c:f>Sheet3!$B$17:$B$21</c:f>
              <c:numCache>
                <c:formatCode>General</c:formatCode>
                <c:ptCount val="5"/>
                <c:pt idx="0">
                  <c:v>0.87254901960784315</c:v>
                </c:pt>
                <c:pt idx="1">
                  <c:v>1.0065359477124183</c:v>
                </c:pt>
                <c:pt idx="2">
                  <c:v>1.0718954248366013</c:v>
                </c:pt>
                <c:pt idx="3">
                  <c:v>1.2124183006535947</c:v>
                </c:pt>
                <c:pt idx="4">
                  <c:v>1.326797385620915</c:v>
                </c:pt>
              </c:numCache>
            </c:numRef>
          </c:yVal>
          <c:smooth val="0"/>
        </c:ser>
        <c:ser>
          <c:idx val="1"/>
          <c:order val="1"/>
          <c:tx>
            <c:v>fast</c:v>
          </c:tx>
          <c:spPr>
            <a:ln w="26977">
              <a:noFill/>
            </a:ln>
          </c:spPr>
          <c:marker>
            <c:symbol val="square"/>
            <c:size val="5"/>
            <c:spPr>
              <a:solidFill>
                <a:srgbClr val="FF6600"/>
              </a:solidFill>
              <a:ln>
                <a:solidFill>
                  <a:srgbClr val="FF6600"/>
                </a:solidFill>
                <a:prstDash val="solid"/>
              </a:ln>
            </c:spPr>
          </c:marker>
          <c:errBars>
            <c:errDir val="y"/>
            <c:errBarType val="plus"/>
            <c:errValType val="cust"/>
            <c:noEndCap val="0"/>
            <c:plus>
              <c:numRef>
                <c:f>Sheet3!$F$17:$F$21</c:f>
                <c:numCache>
                  <c:formatCode>General</c:formatCode>
                  <c:ptCount val="5"/>
                  <c:pt idx="0">
                    <c:v>0.11</c:v>
                  </c:pt>
                  <c:pt idx="1">
                    <c:v>0.13</c:v>
                  </c:pt>
                  <c:pt idx="2">
                    <c:v>0.14000000000000001</c:v>
                  </c:pt>
                  <c:pt idx="3">
                    <c:v>0.12</c:v>
                  </c:pt>
                  <c:pt idx="4">
                    <c:v>0.11</c:v>
                  </c:pt>
                </c:numCache>
              </c:numRef>
            </c:plus>
            <c:spPr>
              <a:ln w="11990">
                <a:solidFill>
                  <a:srgbClr val="FF6600"/>
                </a:solidFill>
                <a:prstDash val="solid"/>
              </a:ln>
            </c:spPr>
          </c:errBars>
          <c:xVal>
            <c:numRef>
              <c:f>Sheet3!$A$17:$A$21</c:f>
              <c:numCache>
                <c:formatCode>General</c:formatCode>
                <c:ptCount val="5"/>
                <c:pt idx="0">
                  <c:v>20</c:v>
                </c:pt>
                <c:pt idx="1">
                  <c:v>40</c:v>
                </c:pt>
                <c:pt idx="2">
                  <c:v>60</c:v>
                </c:pt>
                <c:pt idx="3">
                  <c:v>80</c:v>
                </c:pt>
                <c:pt idx="4">
                  <c:v>100</c:v>
                </c:pt>
              </c:numCache>
            </c:numRef>
          </c:xVal>
          <c:yVal>
            <c:numRef>
              <c:f>Sheet3!$C$17:$C$21</c:f>
              <c:numCache>
                <c:formatCode>General</c:formatCode>
                <c:ptCount val="5"/>
                <c:pt idx="0">
                  <c:v>1.0849673202614378</c:v>
                </c:pt>
                <c:pt idx="1">
                  <c:v>1.1601307189542485</c:v>
                </c:pt>
                <c:pt idx="2">
                  <c:v>1.1862745098039216</c:v>
                </c:pt>
                <c:pt idx="3">
                  <c:v>1.2189542483660132</c:v>
                </c:pt>
                <c:pt idx="4">
                  <c:v>1.3333333333333333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38208"/>
        <c:axId val="6424256"/>
      </c:scatterChart>
      <c:valAx>
        <c:axId val="6438208"/>
        <c:scaling>
          <c:orientation val="minMax"/>
          <c:max val="100"/>
        </c:scaling>
        <c:delete val="0"/>
        <c:axPos val="b"/>
        <c:title>
          <c:tx>
            <c:rich>
              <a:bodyPr/>
              <a:lstStyle/>
              <a:p>
                <a:pPr>
                  <a:defRPr sz="755" b="0" i="0" u="none" strike="noStrike" baseline="0">
                    <a:solidFill>
                      <a:srgbClr val="FFFF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pre-tension (%)</a:t>
                </a:r>
              </a:p>
            </c:rich>
          </c:tx>
          <c:layout>
            <c:manualLayout>
              <c:xMode val="edge"/>
              <c:yMode val="edge"/>
              <c:x val="0.37820512820512819"/>
              <c:y val="0.87951807228915657"/>
            </c:manualLayout>
          </c:layout>
          <c:overlay val="0"/>
          <c:spPr>
            <a:noFill/>
            <a:ln w="23979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997">
            <a:solidFill>
              <a:srgbClr val="FFFF00"/>
            </a:solidFill>
            <a:prstDash val="solid"/>
          </a:ln>
        </c:spPr>
        <c:txPr>
          <a:bodyPr rot="0" vert="horz"/>
          <a:lstStyle/>
          <a:p>
            <a:pPr>
              <a:defRPr sz="755" b="0" i="0" u="none" strike="noStrike" baseline="0">
                <a:solidFill>
                  <a:srgbClr val="FFFF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424256"/>
        <c:crosses val="autoZero"/>
        <c:crossBetween val="midCat"/>
      </c:valAx>
      <c:valAx>
        <c:axId val="6424256"/>
        <c:scaling>
          <c:orientation val="minMax"/>
          <c:min val="0.6"/>
        </c:scaling>
        <c:delete val="0"/>
        <c:axPos val="l"/>
        <c:title>
          <c:tx>
            <c:rich>
              <a:bodyPr/>
              <a:lstStyle/>
              <a:p>
                <a:pPr>
                  <a:defRPr sz="755" b="0" i="0" u="none" strike="noStrike" baseline="0">
                    <a:solidFill>
                      <a:srgbClr val="FFFF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hu-HU" dirty="0" smtClean="0"/>
                  <a:t>F</a:t>
                </a:r>
                <a:r>
                  <a:rPr lang="en-US" dirty="0" err="1" smtClean="0"/>
                  <a:t>ecc</a:t>
                </a:r>
                <a:r>
                  <a:rPr lang="en-US" dirty="0" smtClean="0"/>
                  <a:t> </a:t>
                </a:r>
                <a:r>
                  <a:rPr lang="en-US" dirty="0"/>
                  <a:t>/</a:t>
                </a:r>
                <a:r>
                  <a:rPr lang="en-US" dirty="0" err="1"/>
                  <a:t>Fic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3.6324786324786321E-2"/>
              <c:y val="0.33433734939759041"/>
            </c:manualLayout>
          </c:layout>
          <c:overlay val="0"/>
          <c:spPr>
            <a:noFill/>
            <a:ln w="23979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997">
            <a:solidFill>
              <a:srgbClr val="FFFF00"/>
            </a:solidFill>
            <a:prstDash val="solid"/>
          </a:ln>
        </c:spPr>
        <c:txPr>
          <a:bodyPr rot="0" vert="horz"/>
          <a:lstStyle/>
          <a:p>
            <a:pPr>
              <a:defRPr sz="755" b="0" i="0" u="none" strike="noStrike" baseline="0">
                <a:solidFill>
                  <a:srgbClr val="FFFF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438208"/>
        <c:crosses val="autoZero"/>
        <c:crossBetween val="midCat"/>
      </c:valAx>
      <c:spPr>
        <a:noFill/>
        <a:ln w="23979">
          <a:noFill/>
        </a:ln>
      </c:spPr>
    </c:plotArea>
    <c:legend>
      <c:legendPos val="r"/>
      <c:layout>
        <c:manualLayout>
          <c:xMode val="edge"/>
          <c:yMode val="edge"/>
          <c:x val="0.86752136752136744"/>
          <c:y val="8.1325301204819275E-2"/>
          <c:w val="0.12606837606837606"/>
          <c:h val="0.12951807228915663"/>
        </c:manualLayout>
      </c:layout>
      <c:overlay val="0"/>
      <c:spPr>
        <a:noFill/>
        <a:ln w="23979">
          <a:noFill/>
        </a:ln>
      </c:spPr>
      <c:txPr>
        <a:bodyPr/>
        <a:lstStyle/>
        <a:p>
          <a:pPr>
            <a:defRPr sz="694" b="0" i="0" u="none" strike="noStrike" baseline="0">
              <a:solidFill>
                <a:srgbClr val="FFFF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gradFill rotWithShape="0">
      <a:gsLst>
        <a:gs pos="0">
          <a:srgbClr xmlns:mc="http://schemas.openxmlformats.org/markup-compatibility/2006" xmlns:a14="http://schemas.microsoft.com/office/drawing/2010/main" val="0000FF" mc:Ignorable="a14" a14:legacySpreadsheetColorIndex="12"/>
        </a:gs>
        <a:gs pos="100000">
          <a:srgbClr xmlns:mc="http://schemas.openxmlformats.org/markup-compatibility/2006" xmlns:a14="http://schemas.microsoft.com/office/drawing/2010/main" val="000000" mc:Ignorable="a14" a14:legacySpreadsheetColorIndex="64"/>
        </a:gs>
      </a:gsLst>
      <a:lin ang="5400000" scaled="1"/>
    </a:gradFill>
    <a:ln>
      <a:noFill/>
    </a:ln>
  </c:spPr>
  <c:txPr>
    <a:bodyPr/>
    <a:lstStyle/>
    <a:p>
      <a:pPr>
        <a:defRPr sz="755" b="0" i="0" u="none" strike="noStrike" baseline="0">
          <a:solidFill>
            <a:srgbClr val="FFFF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image" Target="../media/image35.emf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image" Target="../media/image41.emf"/><Relationship Id="rId4" Type="http://schemas.openxmlformats.org/officeDocument/2006/relationships/image" Target="../media/image44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image" Target="../media/image45.emf"/><Relationship Id="rId4" Type="http://schemas.openxmlformats.org/officeDocument/2006/relationships/image" Target="../media/image4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3F8B9-313A-4256-939D-AFCD76538F28}" type="datetimeFigureOut">
              <a:rPr lang="en-US" smtClean="0"/>
              <a:t>11/22/2012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633C-EAA9-4325-A43B-0A71CA83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48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3F8B9-313A-4256-939D-AFCD76538F28}" type="datetimeFigureOut">
              <a:rPr lang="en-US" smtClean="0"/>
              <a:t>11/22/2012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633C-EAA9-4325-A43B-0A71CA83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22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3F8B9-313A-4256-939D-AFCD76538F28}" type="datetimeFigureOut">
              <a:rPr lang="en-US" smtClean="0"/>
              <a:t>11/22/2012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633C-EAA9-4325-A43B-0A71CA83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576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3F8B9-313A-4256-939D-AFCD76538F28}" type="datetimeFigureOut">
              <a:rPr lang="en-US" smtClean="0"/>
              <a:t>11/22/2012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633C-EAA9-4325-A43B-0A71CA83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532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3F8B9-313A-4256-939D-AFCD76538F28}" type="datetimeFigureOut">
              <a:rPr lang="en-US" smtClean="0"/>
              <a:t>11/22/2012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633C-EAA9-4325-A43B-0A71CA83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3F8B9-313A-4256-939D-AFCD76538F28}" type="datetimeFigureOut">
              <a:rPr lang="en-US" smtClean="0"/>
              <a:t>11/22/2012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633C-EAA9-4325-A43B-0A71CA83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35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3F8B9-313A-4256-939D-AFCD76538F28}" type="datetimeFigureOut">
              <a:rPr lang="en-US" smtClean="0"/>
              <a:t>11/22/2012</a:t>
            </a:fld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633C-EAA9-4325-A43B-0A71CA83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339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3F8B9-313A-4256-939D-AFCD76538F28}" type="datetimeFigureOut">
              <a:rPr lang="en-US" smtClean="0"/>
              <a:t>11/22/2012</a:t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633C-EAA9-4325-A43B-0A71CA83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029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3F8B9-313A-4256-939D-AFCD76538F28}" type="datetimeFigureOut">
              <a:rPr lang="en-US" smtClean="0"/>
              <a:t>11/22/2012</a:t>
            </a:fld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633C-EAA9-4325-A43B-0A71CA83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1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3F8B9-313A-4256-939D-AFCD76538F28}" type="datetimeFigureOut">
              <a:rPr lang="en-US" smtClean="0"/>
              <a:t>11/22/2012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633C-EAA9-4325-A43B-0A71CA83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35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3F8B9-313A-4256-939D-AFCD76538F28}" type="datetimeFigureOut">
              <a:rPr lang="en-US" smtClean="0"/>
              <a:t>11/22/2012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633C-EAA9-4325-A43B-0A71CA83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95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3F8B9-313A-4256-939D-AFCD76538F28}" type="datetimeFigureOut">
              <a:rPr lang="en-US" smtClean="0"/>
              <a:t>11/22/2012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D633C-EAA9-4325-A43B-0A71CA83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771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Tihanyi%20J&#243;zsef\Documents\powerpoint\andreasfilm\andreas%20ny&#250;jt&#225;s\EClass&#250;.MPG" TargetMode="External"/><Relationship Id="rId1" Type="http://schemas.openxmlformats.org/officeDocument/2006/relationships/video" Target="file:///C:\Users\Tihanyi%20J&#243;zsef\Documents\powerpoint\doublestretch\see30.mpg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3.bin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9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chart" Target="../charts/chart1.xml"/><Relationship Id="rId7" Type="http://schemas.openxmlformats.org/officeDocument/2006/relationships/image" Target="../media/image2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1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23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g"/><Relationship Id="rId7" Type="http://schemas.openxmlformats.org/officeDocument/2006/relationships/image" Target="../media/image3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4.emf"/><Relationship Id="rId5" Type="http://schemas.openxmlformats.org/officeDocument/2006/relationships/oleObject" Target="../embeddings/oleObject9.bin"/><Relationship Id="rId4" Type="http://schemas.openxmlformats.org/officeDocument/2006/relationships/audio" Target="../media/audio3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39.emf"/><Relationship Id="rId3" Type="http://schemas.openxmlformats.org/officeDocument/2006/relationships/audio" Target="../media/audio2.wav"/><Relationship Id="rId7" Type="http://schemas.openxmlformats.org/officeDocument/2006/relationships/image" Target="../media/image36.emf"/><Relationship Id="rId12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38.emf"/><Relationship Id="rId5" Type="http://schemas.openxmlformats.org/officeDocument/2006/relationships/image" Target="../media/image35.emf"/><Relationship Id="rId15" Type="http://schemas.openxmlformats.org/officeDocument/2006/relationships/image" Target="../media/image40.e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37.emf"/><Relationship Id="rId14" Type="http://schemas.openxmlformats.org/officeDocument/2006/relationships/oleObject" Target="../embeddings/oleObject15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audio" Target="../media/audio3.wav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4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1.emf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43.emf"/><Relationship Id="rId4" Type="http://schemas.openxmlformats.org/officeDocument/2006/relationships/audio" Target="../media/audio2.wav"/><Relationship Id="rId9" Type="http://schemas.openxmlformats.org/officeDocument/2006/relationships/oleObject" Target="../embeddings/oleObject18.bin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6.emf"/><Relationship Id="rId5" Type="http://schemas.openxmlformats.org/officeDocument/2006/relationships/oleObject" Target="../embeddings/oleObject21.bin"/><Relationship Id="rId10" Type="http://schemas.openxmlformats.org/officeDocument/2006/relationships/image" Target="../media/image48.emf"/><Relationship Id="rId4" Type="http://schemas.openxmlformats.org/officeDocument/2006/relationships/image" Target="../media/image45.emf"/><Relationship Id="rId9" Type="http://schemas.openxmlformats.org/officeDocument/2006/relationships/oleObject" Target="../embeddings/oleObject2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E:\EGYETEM\TF\filmek\anim&#225;ci&#243;k%20&#233;s%20filmek\filmanim&#225;ci&#243;\ECCmusc.mpg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solidFill>
            <a:srgbClr val="FFC000"/>
          </a:solidFill>
          <a:ln>
            <a:solidFill>
              <a:srgbClr val="FFC000"/>
            </a:solidFill>
          </a:ln>
        </p:spPr>
        <p:txBody>
          <a:bodyPr/>
          <a:lstStyle/>
          <a:p>
            <a:r>
              <a:rPr lang="hu-HU" dirty="0" smtClean="0"/>
              <a:t>Excentrikus kontrakció</a:t>
            </a:r>
            <a:endParaRPr lang="en-US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0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zövegdoboz 1"/>
          <p:cNvSpPr txBox="1">
            <a:spLocks noChangeArrowheads="1"/>
          </p:cNvSpPr>
          <p:nvPr/>
        </p:nvSpPr>
        <p:spPr bwMode="auto">
          <a:xfrm>
            <a:off x="1187450" y="908050"/>
            <a:ext cx="69135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hu-HU" sz="2800" b="1" i="1"/>
              <a:t>Hol raktározódik az elasztikus energia az izomban?</a:t>
            </a:r>
            <a:endParaRPr lang="en-US" sz="2800" b="1" i="1"/>
          </a:p>
        </p:txBody>
      </p:sp>
      <p:sp>
        <p:nvSpPr>
          <p:cNvPr id="3" name="Szövegdoboz 2"/>
          <p:cNvSpPr txBox="1"/>
          <p:nvPr/>
        </p:nvSpPr>
        <p:spPr>
          <a:xfrm>
            <a:off x="971600" y="2564904"/>
            <a:ext cx="7488832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hu-HU" sz="2400" b="1" dirty="0"/>
              <a:t>Rövid nyújtás: </a:t>
            </a:r>
          </a:p>
          <a:p>
            <a:pPr algn="ctr">
              <a:defRPr/>
            </a:pPr>
            <a:r>
              <a:rPr lang="hu-HU" sz="2400" b="1" dirty="0"/>
              <a:t>sorba kapcsolt elasztikus elemekben (pl. inak)</a:t>
            </a:r>
            <a:endParaRPr lang="en-US" sz="2400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971600" y="4149080"/>
            <a:ext cx="7488832" cy="1938992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hu-HU" sz="2400" b="1" dirty="0"/>
              <a:t>Hosszú nyújtás: </a:t>
            </a:r>
          </a:p>
          <a:p>
            <a:pPr algn="ctr">
              <a:defRPr/>
            </a:pPr>
            <a:r>
              <a:rPr lang="hu-HU" sz="2400" b="1" dirty="0"/>
              <a:t>sorba kapcsolt elasztikus elemekben (pl. inak, kereszthíd)</a:t>
            </a:r>
          </a:p>
          <a:p>
            <a:pPr algn="ctr">
              <a:defRPr/>
            </a:pPr>
            <a:r>
              <a:rPr lang="hu-HU" sz="2400" b="1" dirty="0"/>
              <a:t>Párhuzamos elasztikus elemekben (pl. izompólya, rost membrán)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6542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 flipV="1">
            <a:off x="3962400" y="3049588"/>
            <a:ext cx="609600" cy="914400"/>
            <a:chOff x="1296" y="576"/>
            <a:chExt cx="432" cy="576"/>
          </a:xfrm>
        </p:grpSpPr>
        <p:sp>
          <p:nvSpPr>
            <p:cNvPr id="13544" name="Line 3"/>
            <p:cNvSpPr>
              <a:spLocks noChangeShapeType="1"/>
            </p:cNvSpPr>
            <p:nvPr/>
          </p:nvSpPr>
          <p:spPr bwMode="auto">
            <a:xfrm>
              <a:off x="1296" y="57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45" name="Line 4"/>
            <p:cNvSpPr>
              <a:spLocks noChangeShapeType="1"/>
            </p:cNvSpPr>
            <p:nvPr/>
          </p:nvSpPr>
          <p:spPr bwMode="auto">
            <a:xfrm>
              <a:off x="1296" y="576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46" name="Line 5"/>
            <p:cNvSpPr>
              <a:spLocks noChangeShapeType="1"/>
            </p:cNvSpPr>
            <p:nvPr/>
          </p:nvSpPr>
          <p:spPr bwMode="auto">
            <a:xfrm>
              <a:off x="1728" y="576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315" name="Group 6"/>
          <p:cNvGrpSpPr>
            <a:grpSpLocks/>
          </p:cNvGrpSpPr>
          <p:nvPr/>
        </p:nvGrpSpPr>
        <p:grpSpPr bwMode="auto">
          <a:xfrm>
            <a:off x="1752600" y="2135188"/>
            <a:ext cx="609600" cy="914400"/>
            <a:chOff x="1296" y="816"/>
            <a:chExt cx="432" cy="576"/>
          </a:xfrm>
        </p:grpSpPr>
        <p:sp>
          <p:nvSpPr>
            <p:cNvPr id="13541" name="Line 7"/>
            <p:cNvSpPr>
              <a:spLocks noChangeShapeType="1"/>
            </p:cNvSpPr>
            <p:nvPr/>
          </p:nvSpPr>
          <p:spPr bwMode="auto">
            <a:xfrm>
              <a:off x="1296" y="81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42" name="Line 8"/>
            <p:cNvSpPr>
              <a:spLocks noChangeShapeType="1"/>
            </p:cNvSpPr>
            <p:nvPr/>
          </p:nvSpPr>
          <p:spPr bwMode="auto">
            <a:xfrm>
              <a:off x="1296" y="816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43" name="Line 9"/>
            <p:cNvSpPr>
              <a:spLocks noChangeShapeType="1"/>
            </p:cNvSpPr>
            <p:nvPr/>
          </p:nvSpPr>
          <p:spPr bwMode="auto">
            <a:xfrm>
              <a:off x="1728" y="816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316" name="Group 10"/>
          <p:cNvGrpSpPr>
            <a:grpSpLocks/>
          </p:cNvGrpSpPr>
          <p:nvPr/>
        </p:nvGrpSpPr>
        <p:grpSpPr bwMode="auto">
          <a:xfrm flipV="1">
            <a:off x="1752600" y="3201988"/>
            <a:ext cx="609600" cy="914400"/>
            <a:chOff x="1296" y="576"/>
            <a:chExt cx="432" cy="576"/>
          </a:xfrm>
        </p:grpSpPr>
        <p:sp>
          <p:nvSpPr>
            <p:cNvPr id="13538" name="Line 11"/>
            <p:cNvSpPr>
              <a:spLocks noChangeShapeType="1"/>
            </p:cNvSpPr>
            <p:nvPr/>
          </p:nvSpPr>
          <p:spPr bwMode="auto">
            <a:xfrm>
              <a:off x="1296" y="57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39" name="Line 12"/>
            <p:cNvSpPr>
              <a:spLocks noChangeShapeType="1"/>
            </p:cNvSpPr>
            <p:nvPr/>
          </p:nvSpPr>
          <p:spPr bwMode="auto">
            <a:xfrm>
              <a:off x="1296" y="576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40" name="Line 13"/>
            <p:cNvSpPr>
              <a:spLocks noChangeShapeType="1"/>
            </p:cNvSpPr>
            <p:nvPr/>
          </p:nvSpPr>
          <p:spPr bwMode="auto">
            <a:xfrm>
              <a:off x="1728" y="576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317" name="Line 14"/>
          <p:cNvSpPr>
            <a:spLocks noChangeShapeType="1"/>
          </p:cNvSpPr>
          <p:nvPr/>
        </p:nvSpPr>
        <p:spPr bwMode="auto">
          <a:xfrm flipH="1">
            <a:off x="2041525" y="4622800"/>
            <a:ext cx="15875" cy="3317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318" name="Group 15"/>
          <p:cNvGrpSpPr>
            <a:grpSpLocks/>
          </p:cNvGrpSpPr>
          <p:nvPr/>
        </p:nvGrpSpPr>
        <p:grpSpPr bwMode="auto">
          <a:xfrm>
            <a:off x="1447800" y="2744788"/>
            <a:ext cx="609600" cy="2209800"/>
            <a:chOff x="1104" y="1200"/>
            <a:chExt cx="384" cy="1392"/>
          </a:xfrm>
        </p:grpSpPr>
        <p:grpSp>
          <p:nvGrpSpPr>
            <p:cNvPr id="13523" name="Group 16"/>
            <p:cNvGrpSpPr>
              <a:grpSpLocks/>
            </p:cNvGrpSpPr>
            <p:nvPr/>
          </p:nvGrpSpPr>
          <p:grpSpPr bwMode="auto">
            <a:xfrm>
              <a:off x="1104" y="1200"/>
              <a:ext cx="144" cy="528"/>
              <a:chOff x="816" y="1200"/>
              <a:chExt cx="240" cy="528"/>
            </a:xfrm>
          </p:grpSpPr>
          <p:grpSp>
            <p:nvGrpSpPr>
              <p:cNvPr id="13526" name="Group 17"/>
              <p:cNvGrpSpPr>
                <a:grpSpLocks/>
              </p:cNvGrpSpPr>
              <p:nvPr/>
            </p:nvGrpSpPr>
            <p:grpSpPr bwMode="auto">
              <a:xfrm>
                <a:off x="816" y="1200"/>
                <a:ext cx="240" cy="288"/>
                <a:chOff x="1152" y="2400"/>
                <a:chExt cx="240" cy="288"/>
              </a:xfrm>
            </p:grpSpPr>
            <p:sp>
              <p:nvSpPr>
                <p:cNvPr id="13533" name="Oval 18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534" name="Oval 19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535" name="Oval 20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536" name="Oval 21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537" name="Oval 22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527" name="Group 23"/>
              <p:cNvGrpSpPr>
                <a:grpSpLocks/>
              </p:cNvGrpSpPr>
              <p:nvPr/>
            </p:nvGrpSpPr>
            <p:grpSpPr bwMode="auto">
              <a:xfrm>
                <a:off x="816" y="1440"/>
                <a:ext cx="240" cy="288"/>
                <a:chOff x="1152" y="2400"/>
                <a:chExt cx="240" cy="288"/>
              </a:xfrm>
            </p:grpSpPr>
            <p:sp>
              <p:nvSpPr>
                <p:cNvPr id="13528" name="Oval 24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529" name="Oval 25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530" name="Oval 26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531" name="Oval 27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532" name="Oval 28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3524" name="Line 29"/>
            <p:cNvSpPr>
              <a:spLocks noChangeShapeType="1"/>
            </p:cNvSpPr>
            <p:nvPr/>
          </p:nvSpPr>
          <p:spPr bwMode="auto">
            <a:xfrm>
              <a:off x="1152" y="2592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25" name="Line 30"/>
            <p:cNvSpPr>
              <a:spLocks noChangeShapeType="1"/>
            </p:cNvSpPr>
            <p:nvPr/>
          </p:nvSpPr>
          <p:spPr bwMode="auto">
            <a:xfrm>
              <a:off x="1152" y="1728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319" name="Group 31"/>
          <p:cNvGrpSpPr>
            <a:grpSpLocks/>
          </p:cNvGrpSpPr>
          <p:nvPr/>
        </p:nvGrpSpPr>
        <p:grpSpPr bwMode="auto">
          <a:xfrm>
            <a:off x="1524000" y="1830388"/>
            <a:ext cx="533400" cy="914400"/>
            <a:chOff x="1152" y="624"/>
            <a:chExt cx="336" cy="576"/>
          </a:xfrm>
        </p:grpSpPr>
        <p:sp>
          <p:nvSpPr>
            <p:cNvPr id="13520" name="Line 32"/>
            <p:cNvSpPr>
              <a:spLocks noChangeShapeType="1"/>
            </p:cNvSpPr>
            <p:nvPr/>
          </p:nvSpPr>
          <p:spPr bwMode="auto">
            <a:xfrm flipH="1" flipV="1">
              <a:off x="1152" y="624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21" name="Line 33"/>
            <p:cNvSpPr>
              <a:spLocks noChangeShapeType="1"/>
            </p:cNvSpPr>
            <p:nvPr/>
          </p:nvSpPr>
          <p:spPr bwMode="auto">
            <a:xfrm>
              <a:off x="1152" y="624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22" name="Line 34"/>
            <p:cNvSpPr>
              <a:spLocks noChangeShapeType="1"/>
            </p:cNvSpPr>
            <p:nvPr/>
          </p:nvSpPr>
          <p:spPr bwMode="auto">
            <a:xfrm>
              <a:off x="1488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320" name="Line 35"/>
          <p:cNvSpPr>
            <a:spLocks noChangeShapeType="1"/>
          </p:cNvSpPr>
          <p:nvPr/>
        </p:nvSpPr>
        <p:spPr bwMode="auto">
          <a:xfrm>
            <a:off x="1219200" y="1830388"/>
            <a:ext cx="1600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Rectangle 36"/>
          <p:cNvSpPr>
            <a:spLocks noChangeArrowheads="1"/>
          </p:cNvSpPr>
          <p:nvPr/>
        </p:nvSpPr>
        <p:spPr bwMode="auto">
          <a:xfrm>
            <a:off x="1981200" y="2439988"/>
            <a:ext cx="152400" cy="12192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322" name="Group 37"/>
          <p:cNvGrpSpPr>
            <a:grpSpLocks/>
          </p:cNvGrpSpPr>
          <p:nvPr/>
        </p:nvGrpSpPr>
        <p:grpSpPr bwMode="auto">
          <a:xfrm>
            <a:off x="1905000" y="4116388"/>
            <a:ext cx="228600" cy="533400"/>
            <a:chOff x="1392" y="2016"/>
            <a:chExt cx="144" cy="384"/>
          </a:xfrm>
        </p:grpSpPr>
        <p:grpSp>
          <p:nvGrpSpPr>
            <p:cNvPr id="13508" name="Group 38"/>
            <p:cNvGrpSpPr>
              <a:grpSpLocks/>
            </p:cNvGrpSpPr>
            <p:nvPr/>
          </p:nvGrpSpPr>
          <p:grpSpPr bwMode="auto">
            <a:xfrm>
              <a:off x="1392" y="2016"/>
              <a:ext cx="144" cy="192"/>
              <a:chOff x="1152" y="2400"/>
              <a:chExt cx="240" cy="288"/>
            </a:xfrm>
          </p:grpSpPr>
          <p:sp>
            <p:nvSpPr>
              <p:cNvPr id="13515" name="Oval 39"/>
              <p:cNvSpPr>
                <a:spLocks noChangeArrowheads="1"/>
              </p:cNvSpPr>
              <p:nvPr/>
            </p:nvSpPr>
            <p:spPr bwMode="auto">
              <a:xfrm>
                <a:off x="1152" y="2400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6" name="Oval 40"/>
              <p:cNvSpPr>
                <a:spLocks noChangeArrowheads="1"/>
              </p:cNvSpPr>
              <p:nvPr/>
            </p:nvSpPr>
            <p:spPr bwMode="auto">
              <a:xfrm>
                <a:off x="1152" y="2448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7" name="Oval 41"/>
              <p:cNvSpPr>
                <a:spLocks noChangeArrowheads="1"/>
              </p:cNvSpPr>
              <p:nvPr/>
            </p:nvSpPr>
            <p:spPr bwMode="auto">
              <a:xfrm>
                <a:off x="1152" y="2496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8" name="Oval 42"/>
              <p:cNvSpPr>
                <a:spLocks noChangeArrowheads="1"/>
              </p:cNvSpPr>
              <p:nvPr/>
            </p:nvSpPr>
            <p:spPr bwMode="auto">
              <a:xfrm>
                <a:off x="1152" y="2544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9" name="Oval 43"/>
              <p:cNvSpPr>
                <a:spLocks noChangeArrowheads="1"/>
              </p:cNvSpPr>
              <p:nvPr/>
            </p:nvSpPr>
            <p:spPr bwMode="auto">
              <a:xfrm>
                <a:off x="1152" y="2592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509" name="Group 44"/>
            <p:cNvGrpSpPr>
              <a:grpSpLocks/>
            </p:cNvGrpSpPr>
            <p:nvPr/>
          </p:nvGrpSpPr>
          <p:grpSpPr bwMode="auto">
            <a:xfrm>
              <a:off x="1392" y="2208"/>
              <a:ext cx="144" cy="192"/>
              <a:chOff x="1152" y="2400"/>
              <a:chExt cx="240" cy="288"/>
            </a:xfrm>
          </p:grpSpPr>
          <p:sp>
            <p:nvSpPr>
              <p:cNvPr id="13510" name="Oval 45"/>
              <p:cNvSpPr>
                <a:spLocks noChangeArrowheads="1"/>
              </p:cNvSpPr>
              <p:nvPr/>
            </p:nvSpPr>
            <p:spPr bwMode="auto">
              <a:xfrm>
                <a:off x="1152" y="2400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1" name="Oval 46"/>
              <p:cNvSpPr>
                <a:spLocks noChangeArrowheads="1"/>
              </p:cNvSpPr>
              <p:nvPr/>
            </p:nvSpPr>
            <p:spPr bwMode="auto">
              <a:xfrm>
                <a:off x="1152" y="2448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2" name="Oval 47"/>
              <p:cNvSpPr>
                <a:spLocks noChangeArrowheads="1"/>
              </p:cNvSpPr>
              <p:nvPr/>
            </p:nvSpPr>
            <p:spPr bwMode="auto">
              <a:xfrm>
                <a:off x="1152" y="2496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3" name="Oval 48"/>
              <p:cNvSpPr>
                <a:spLocks noChangeArrowheads="1"/>
              </p:cNvSpPr>
              <p:nvPr/>
            </p:nvSpPr>
            <p:spPr bwMode="auto">
              <a:xfrm>
                <a:off x="1152" y="2544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4" name="Oval 49"/>
              <p:cNvSpPr>
                <a:spLocks noChangeArrowheads="1"/>
              </p:cNvSpPr>
              <p:nvPr/>
            </p:nvSpPr>
            <p:spPr bwMode="auto">
              <a:xfrm>
                <a:off x="1152" y="2592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3323" name="Line 50"/>
          <p:cNvSpPr>
            <a:spLocks noChangeShapeType="1"/>
          </p:cNvSpPr>
          <p:nvPr/>
        </p:nvSpPr>
        <p:spPr bwMode="auto">
          <a:xfrm>
            <a:off x="457200" y="4954588"/>
            <a:ext cx="396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324" name="Group 51"/>
          <p:cNvGrpSpPr>
            <a:grpSpLocks/>
          </p:cNvGrpSpPr>
          <p:nvPr/>
        </p:nvGrpSpPr>
        <p:grpSpPr bwMode="auto">
          <a:xfrm>
            <a:off x="1981200" y="2592388"/>
            <a:ext cx="304800" cy="914400"/>
            <a:chOff x="1488" y="1152"/>
            <a:chExt cx="192" cy="576"/>
          </a:xfrm>
        </p:grpSpPr>
        <p:grpSp>
          <p:nvGrpSpPr>
            <p:cNvPr id="13496" name="Group 52"/>
            <p:cNvGrpSpPr>
              <a:grpSpLocks/>
            </p:cNvGrpSpPr>
            <p:nvPr/>
          </p:nvGrpSpPr>
          <p:grpSpPr bwMode="auto">
            <a:xfrm>
              <a:off x="1488" y="1296"/>
              <a:ext cx="192" cy="144"/>
              <a:chOff x="1392" y="3072"/>
              <a:chExt cx="192" cy="144"/>
            </a:xfrm>
          </p:grpSpPr>
          <p:sp>
            <p:nvSpPr>
              <p:cNvPr id="13506" name="Line 53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07" name="Oval 54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497" name="Group 55"/>
            <p:cNvGrpSpPr>
              <a:grpSpLocks/>
            </p:cNvGrpSpPr>
            <p:nvPr/>
          </p:nvGrpSpPr>
          <p:grpSpPr bwMode="auto">
            <a:xfrm>
              <a:off x="1488" y="1152"/>
              <a:ext cx="192" cy="144"/>
              <a:chOff x="1392" y="3072"/>
              <a:chExt cx="192" cy="144"/>
            </a:xfrm>
          </p:grpSpPr>
          <p:sp>
            <p:nvSpPr>
              <p:cNvPr id="13504" name="Line 56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05" name="Oval 57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498" name="Group 58"/>
            <p:cNvGrpSpPr>
              <a:grpSpLocks/>
            </p:cNvGrpSpPr>
            <p:nvPr/>
          </p:nvGrpSpPr>
          <p:grpSpPr bwMode="auto">
            <a:xfrm flipV="1">
              <a:off x="1488" y="1584"/>
              <a:ext cx="192" cy="144"/>
              <a:chOff x="1392" y="3072"/>
              <a:chExt cx="192" cy="144"/>
            </a:xfrm>
          </p:grpSpPr>
          <p:sp>
            <p:nvSpPr>
              <p:cNvPr id="13502" name="Line 59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03" name="Oval 60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499" name="Group 61"/>
            <p:cNvGrpSpPr>
              <a:grpSpLocks/>
            </p:cNvGrpSpPr>
            <p:nvPr/>
          </p:nvGrpSpPr>
          <p:grpSpPr bwMode="auto">
            <a:xfrm flipV="1">
              <a:off x="1488" y="1488"/>
              <a:ext cx="192" cy="144"/>
              <a:chOff x="1392" y="3072"/>
              <a:chExt cx="192" cy="144"/>
            </a:xfrm>
          </p:grpSpPr>
          <p:sp>
            <p:nvSpPr>
              <p:cNvPr id="13500" name="Line 62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01" name="Oval 63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3325" name="Group 64"/>
          <p:cNvGrpSpPr>
            <a:grpSpLocks/>
          </p:cNvGrpSpPr>
          <p:nvPr/>
        </p:nvGrpSpPr>
        <p:grpSpPr bwMode="auto">
          <a:xfrm>
            <a:off x="1828800" y="2592388"/>
            <a:ext cx="304800" cy="914400"/>
            <a:chOff x="1296" y="1152"/>
            <a:chExt cx="192" cy="576"/>
          </a:xfrm>
        </p:grpSpPr>
        <p:grpSp>
          <p:nvGrpSpPr>
            <p:cNvPr id="13484" name="Group 65"/>
            <p:cNvGrpSpPr>
              <a:grpSpLocks/>
            </p:cNvGrpSpPr>
            <p:nvPr/>
          </p:nvGrpSpPr>
          <p:grpSpPr bwMode="auto">
            <a:xfrm flipH="1">
              <a:off x="1296" y="1296"/>
              <a:ext cx="192" cy="144"/>
              <a:chOff x="1392" y="3072"/>
              <a:chExt cx="192" cy="144"/>
            </a:xfrm>
          </p:grpSpPr>
          <p:sp>
            <p:nvSpPr>
              <p:cNvPr id="13494" name="Line 66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95" name="Oval 67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485" name="Group 68"/>
            <p:cNvGrpSpPr>
              <a:grpSpLocks/>
            </p:cNvGrpSpPr>
            <p:nvPr/>
          </p:nvGrpSpPr>
          <p:grpSpPr bwMode="auto">
            <a:xfrm flipH="1">
              <a:off x="1296" y="1152"/>
              <a:ext cx="192" cy="144"/>
              <a:chOff x="1392" y="3072"/>
              <a:chExt cx="192" cy="144"/>
            </a:xfrm>
          </p:grpSpPr>
          <p:sp>
            <p:nvSpPr>
              <p:cNvPr id="13492" name="Line 69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93" name="Oval 70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486" name="Group 71"/>
            <p:cNvGrpSpPr>
              <a:grpSpLocks/>
            </p:cNvGrpSpPr>
            <p:nvPr/>
          </p:nvGrpSpPr>
          <p:grpSpPr bwMode="auto">
            <a:xfrm flipH="1" flipV="1">
              <a:off x="1296" y="1584"/>
              <a:ext cx="192" cy="144"/>
              <a:chOff x="1392" y="3072"/>
              <a:chExt cx="192" cy="144"/>
            </a:xfrm>
          </p:grpSpPr>
          <p:sp>
            <p:nvSpPr>
              <p:cNvPr id="13490" name="Line 72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91" name="Oval 73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487" name="Group 74"/>
            <p:cNvGrpSpPr>
              <a:grpSpLocks/>
            </p:cNvGrpSpPr>
            <p:nvPr/>
          </p:nvGrpSpPr>
          <p:grpSpPr bwMode="auto">
            <a:xfrm flipH="1" flipV="1">
              <a:off x="1296" y="1488"/>
              <a:ext cx="192" cy="144"/>
              <a:chOff x="1392" y="3072"/>
              <a:chExt cx="192" cy="144"/>
            </a:xfrm>
          </p:grpSpPr>
          <p:sp>
            <p:nvSpPr>
              <p:cNvPr id="13488" name="Line 75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89" name="Oval 76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3326" name="Text Box 77"/>
          <p:cNvSpPr txBox="1">
            <a:spLocks noChangeArrowheads="1"/>
          </p:cNvSpPr>
          <p:nvPr/>
        </p:nvSpPr>
        <p:spPr bwMode="auto">
          <a:xfrm>
            <a:off x="4038600" y="1220788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IC</a:t>
            </a:r>
          </a:p>
        </p:txBody>
      </p:sp>
      <p:grpSp>
        <p:nvGrpSpPr>
          <p:cNvPr id="13327" name="Group 78"/>
          <p:cNvGrpSpPr>
            <a:grpSpLocks/>
          </p:cNvGrpSpPr>
          <p:nvPr/>
        </p:nvGrpSpPr>
        <p:grpSpPr bwMode="auto">
          <a:xfrm>
            <a:off x="5410200" y="1220788"/>
            <a:ext cx="1981200" cy="4800600"/>
            <a:chOff x="3408" y="384"/>
            <a:chExt cx="1248" cy="3024"/>
          </a:xfrm>
        </p:grpSpPr>
        <p:sp>
          <p:nvSpPr>
            <p:cNvPr id="13400" name="Line 79"/>
            <p:cNvSpPr>
              <a:spLocks noChangeShapeType="1"/>
            </p:cNvSpPr>
            <p:nvPr/>
          </p:nvSpPr>
          <p:spPr bwMode="auto">
            <a:xfrm flipH="1">
              <a:off x="3936" y="2736"/>
              <a:ext cx="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3401" name="Group 80"/>
            <p:cNvGrpSpPr>
              <a:grpSpLocks/>
            </p:cNvGrpSpPr>
            <p:nvPr/>
          </p:nvGrpSpPr>
          <p:grpSpPr bwMode="auto">
            <a:xfrm>
              <a:off x="3408" y="384"/>
              <a:ext cx="1248" cy="3024"/>
              <a:chOff x="2976" y="384"/>
              <a:chExt cx="1248" cy="3024"/>
            </a:xfrm>
          </p:grpSpPr>
          <p:grpSp>
            <p:nvGrpSpPr>
              <p:cNvPr id="13402" name="Group 81"/>
              <p:cNvGrpSpPr>
                <a:grpSpLocks/>
              </p:cNvGrpSpPr>
              <p:nvPr/>
            </p:nvGrpSpPr>
            <p:grpSpPr bwMode="auto">
              <a:xfrm>
                <a:off x="3312" y="960"/>
                <a:ext cx="384" cy="576"/>
                <a:chOff x="1296" y="816"/>
                <a:chExt cx="432" cy="576"/>
              </a:xfrm>
            </p:grpSpPr>
            <p:sp>
              <p:nvSpPr>
                <p:cNvPr id="13481" name="Line 82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82" name="Line 83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83" name="Line 84"/>
                <p:cNvSpPr>
                  <a:spLocks noChangeShapeType="1"/>
                </p:cNvSpPr>
                <p:nvPr/>
              </p:nvSpPr>
              <p:spPr bwMode="auto">
                <a:xfrm>
                  <a:off x="1728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403" name="Group 85"/>
              <p:cNvGrpSpPr>
                <a:grpSpLocks/>
              </p:cNvGrpSpPr>
              <p:nvPr/>
            </p:nvGrpSpPr>
            <p:grpSpPr bwMode="auto">
              <a:xfrm>
                <a:off x="3120" y="1344"/>
                <a:ext cx="144" cy="655"/>
                <a:chOff x="816" y="1200"/>
                <a:chExt cx="240" cy="528"/>
              </a:xfrm>
            </p:grpSpPr>
            <p:grpSp>
              <p:nvGrpSpPr>
                <p:cNvPr id="13469" name="Group 86"/>
                <p:cNvGrpSpPr>
                  <a:grpSpLocks/>
                </p:cNvGrpSpPr>
                <p:nvPr/>
              </p:nvGrpSpPr>
              <p:grpSpPr bwMode="auto">
                <a:xfrm>
                  <a:off x="816" y="1200"/>
                  <a:ext cx="240" cy="288"/>
                  <a:chOff x="1152" y="2400"/>
                  <a:chExt cx="240" cy="288"/>
                </a:xfrm>
              </p:grpSpPr>
              <p:sp>
                <p:nvSpPr>
                  <p:cNvPr id="13476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77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78" name="Oval 8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79" name="Oval 9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80" name="Oval 9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470" name="Group 92"/>
                <p:cNvGrpSpPr>
                  <a:grpSpLocks/>
                </p:cNvGrpSpPr>
                <p:nvPr/>
              </p:nvGrpSpPr>
              <p:grpSpPr bwMode="auto">
                <a:xfrm>
                  <a:off x="816" y="1440"/>
                  <a:ext cx="240" cy="288"/>
                  <a:chOff x="1152" y="2400"/>
                  <a:chExt cx="240" cy="288"/>
                </a:xfrm>
              </p:grpSpPr>
              <p:sp>
                <p:nvSpPr>
                  <p:cNvPr id="13471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72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73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74" name="Oval 9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75" name="Oval 9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3404" name="Group 98"/>
              <p:cNvGrpSpPr>
                <a:grpSpLocks/>
              </p:cNvGrpSpPr>
              <p:nvPr/>
            </p:nvGrpSpPr>
            <p:grpSpPr bwMode="auto">
              <a:xfrm>
                <a:off x="3168" y="1999"/>
                <a:ext cx="336" cy="929"/>
                <a:chOff x="3360" y="1855"/>
                <a:chExt cx="336" cy="1073"/>
              </a:xfrm>
            </p:grpSpPr>
            <p:sp>
              <p:nvSpPr>
                <p:cNvPr id="13467" name="Line 99"/>
                <p:cNvSpPr>
                  <a:spLocks noChangeShapeType="1"/>
                </p:cNvSpPr>
                <p:nvPr/>
              </p:nvSpPr>
              <p:spPr bwMode="auto">
                <a:xfrm>
                  <a:off x="3360" y="2928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68" name="Line 100"/>
                <p:cNvSpPr>
                  <a:spLocks noChangeShapeType="1"/>
                </p:cNvSpPr>
                <p:nvPr/>
              </p:nvSpPr>
              <p:spPr bwMode="auto">
                <a:xfrm>
                  <a:off x="3360" y="1855"/>
                  <a:ext cx="0" cy="107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405" name="Group 101"/>
              <p:cNvGrpSpPr>
                <a:grpSpLocks/>
              </p:cNvGrpSpPr>
              <p:nvPr/>
            </p:nvGrpSpPr>
            <p:grpSpPr bwMode="auto">
              <a:xfrm>
                <a:off x="3168" y="768"/>
                <a:ext cx="336" cy="576"/>
                <a:chOff x="1152" y="624"/>
                <a:chExt cx="336" cy="576"/>
              </a:xfrm>
            </p:grpSpPr>
            <p:sp>
              <p:nvSpPr>
                <p:cNvPr id="13464" name="Line 102"/>
                <p:cNvSpPr>
                  <a:spLocks noChangeShapeType="1"/>
                </p:cNvSpPr>
                <p:nvPr/>
              </p:nvSpPr>
              <p:spPr bwMode="auto">
                <a:xfrm flipH="1" flipV="1">
                  <a:off x="1152" y="62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65" name="Line 103"/>
                <p:cNvSpPr>
                  <a:spLocks noChangeShapeType="1"/>
                </p:cNvSpPr>
                <p:nvPr/>
              </p:nvSpPr>
              <p:spPr bwMode="auto">
                <a:xfrm>
                  <a:off x="1152" y="624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66" name="Line 104"/>
                <p:cNvSpPr>
                  <a:spLocks noChangeShapeType="1"/>
                </p:cNvSpPr>
                <p:nvPr/>
              </p:nvSpPr>
              <p:spPr bwMode="auto">
                <a:xfrm>
                  <a:off x="1488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3406" name="Line 105"/>
              <p:cNvSpPr>
                <a:spLocks noChangeShapeType="1"/>
              </p:cNvSpPr>
              <p:nvPr/>
            </p:nvSpPr>
            <p:spPr bwMode="auto">
              <a:xfrm>
                <a:off x="2976" y="768"/>
                <a:ext cx="100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07" name="Rectangle 106"/>
              <p:cNvSpPr>
                <a:spLocks noChangeArrowheads="1"/>
              </p:cNvSpPr>
              <p:nvPr/>
            </p:nvSpPr>
            <p:spPr bwMode="auto">
              <a:xfrm>
                <a:off x="3456" y="1200"/>
                <a:ext cx="96" cy="76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3408" name="Group 107"/>
              <p:cNvGrpSpPr>
                <a:grpSpLocks/>
              </p:cNvGrpSpPr>
              <p:nvPr/>
            </p:nvGrpSpPr>
            <p:grpSpPr bwMode="auto">
              <a:xfrm flipV="1">
                <a:off x="3312" y="1632"/>
                <a:ext cx="384" cy="576"/>
                <a:chOff x="1296" y="576"/>
                <a:chExt cx="432" cy="576"/>
              </a:xfrm>
            </p:grpSpPr>
            <p:sp>
              <p:nvSpPr>
                <p:cNvPr id="13461" name="Line 108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62" name="Line 109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63" name="Line 110"/>
                <p:cNvSpPr>
                  <a:spLocks noChangeShapeType="1"/>
                </p:cNvSpPr>
                <p:nvPr/>
              </p:nvSpPr>
              <p:spPr bwMode="auto">
                <a:xfrm>
                  <a:off x="1728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409" name="Group 111"/>
              <p:cNvGrpSpPr>
                <a:grpSpLocks/>
              </p:cNvGrpSpPr>
              <p:nvPr/>
            </p:nvGrpSpPr>
            <p:grpSpPr bwMode="auto">
              <a:xfrm>
                <a:off x="3552" y="1152"/>
                <a:ext cx="144" cy="768"/>
                <a:chOff x="4848" y="2544"/>
                <a:chExt cx="96" cy="768"/>
              </a:xfrm>
            </p:grpSpPr>
            <p:grpSp>
              <p:nvGrpSpPr>
                <p:cNvPr id="13447" name="Group 112"/>
                <p:cNvGrpSpPr>
                  <a:grpSpLocks/>
                </p:cNvGrpSpPr>
                <p:nvPr/>
              </p:nvGrpSpPr>
              <p:grpSpPr bwMode="auto">
                <a:xfrm>
                  <a:off x="4848" y="2976"/>
                  <a:ext cx="96" cy="336"/>
                  <a:chOff x="2400" y="1680"/>
                  <a:chExt cx="192" cy="240"/>
                </a:xfrm>
              </p:grpSpPr>
              <p:grpSp>
                <p:nvGrpSpPr>
                  <p:cNvPr id="13455" name="Group 113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77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3459" name="Line 11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460" name="Oval 1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3456" name="Group 116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680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3457" name="Line 11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458" name="Oval 1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3448" name="Group 119"/>
                <p:cNvGrpSpPr>
                  <a:grpSpLocks/>
                </p:cNvGrpSpPr>
                <p:nvPr/>
              </p:nvGrpSpPr>
              <p:grpSpPr bwMode="auto">
                <a:xfrm flipV="1">
                  <a:off x="4848" y="2544"/>
                  <a:ext cx="96" cy="336"/>
                  <a:chOff x="2400" y="1680"/>
                  <a:chExt cx="192" cy="240"/>
                </a:xfrm>
              </p:grpSpPr>
              <p:grpSp>
                <p:nvGrpSpPr>
                  <p:cNvPr id="13449" name="Group 120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77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3453" name="Line 12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454" name="Oval 1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3450" name="Group 123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680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3451" name="Line 1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452" name="Oval 1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3410" name="Group 126"/>
              <p:cNvGrpSpPr>
                <a:grpSpLocks/>
              </p:cNvGrpSpPr>
              <p:nvPr/>
            </p:nvGrpSpPr>
            <p:grpSpPr bwMode="auto">
              <a:xfrm flipH="1">
                <a:off x="3312" y="1152"/>
                <a:ext cx="144" cy="768"/>
                <a:chOff x="4848" y="2544"/>
                <a:chExt cx="96" cy="768"/>
              </a:xfrm>
            </p:grpSpPr>
            <p:grpSp>
              <p:nvGrpSpPr>
                <p:cNvPr id="13433" name="Group 127"/>
                <p:cNvGrpSpPr>
                  <a:grpSpLocks/>
                </p:cNvGrpSpPr>
                <p:nvPr/>
              </p:nvGrpSpPr>
              <p:grpSpPr bwMode="auto">
                <a:xfrm>
                  <a:off x="4848" y="2976"/>
                  <a:ext cx="96" cy="336"/>
                  <a:chOff x="2400" y="1680"/>
                  <a:chExt cx="192" cy="240"/>
                </a:xfrm>
              </p:grpSpPr>
              <p:grpSp>
                <p:nvGrpSpPr>
                  <p:cNvPr id="13441" name="Group 128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77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3445" name="Line 12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446" name="Oval 1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3442" name="Group 131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680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3443" name="Line 13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444" name="Oval 1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3434" name="Group 134"/>
                <p:cNvGrpSpPr>
                  <a:grpSpLocks/>
                </p:cNvGrpSpPr>
                <p:nvPr/>
              </p:nvGrpSpPr>
              <p:grpSpPr bwMode="auto">
                <a:xfrm flipV="1">
                  <a:off x="4848" y="2544"/>
                  <a:ext cx="96" cy="336"/>
                  <a:chOff x="2400" y="1680"/>
                  <a:chExt cx="192" cy="240"/>
                </a:xfrm>
              </p:grpSpPr>
              <p:grpSp>
                <p:nvGrpSpPr>
                  <p:cNvPr id="13435" name="Group 135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77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3439" name="Line 13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440" name="Oval 1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3436" name="Group 138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680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3437" name="Line 13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438" name="Oval 1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3411" name="Group 141"/>
              <p:cNvGrpSpPr>
                <a:grpSpLocks/>
              </p:cNvGrpSpPr>
              <p:nvPr/>
            </p:nvGrpSpPr>
            <p:grpSpPr bwMode="auto">
              <a:xfrm>
                <a:off x="3456" y="2208"/>
                <a:ext cx="144" cy="528"/>
                <a:chOff x="1392" y="2016"/>
                <a:chExt cx="144" cy="384"/>
              </a:xfrm>
            </p:grpSpPr>
            <p:grpSp>
              <p:nvGrpSpPr>
                <p:cNvPr id="13421" name="Group 142"/>
                <p:cNvGrpSpPr>
                  <a:grpSpLocks/>
                </p:cNvGrpSpPr>
                <p:nvPr/>
              </p:nvGrpSpPr>
              <p:grpSpPr bwMode="auto">
                <a:xfrm>
                  <a:off x="1392" y="2016"/>
                  <a:ext cx="144" cy="192"/>
                  <a:chOff x="1152" y="2400"/>
                  <a:chExt cx="240" cy="288"/>
                </a:xfrm>
              </p:grpSpPr>
              <p:sp>
                <p:nvSpPr>
                  <p:cNvPr id="13428" name="Oval 14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29" name="Oval 14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30" name="Oval 14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31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32" name="Oval 14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422" name="Group 148"/>
                <p:cNvGrpSpPr>
                  <a:grpSpLocks/>
                </p:cNvGrpSpPr>
                <p:nvPr/>
              </p:nvGrpSpPr>
              <p:grpSpPr bwMode="auto">
                <a:xfrm>
                  <a:off x="1392" y="2208"/>
                  <a:ext cx="144" cy="192"/>
                  <a:chOff x="1152" y="2400"/>
                  <a:chExt cx="240" cy="288"/>
                </a:xfrm>
              </p:grpSpPr>
              <p:sp>
                <p:nvSpPr>
                  <p:cNvPr id="13423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24" name="Oval 15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25" name="Oval 15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26" name="Oval 15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27" name="Oval 15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3412" name="Line 154"/>
              <p:cNvSpPr>
                <a:spLocks noChangeShapeType="1"/>
              </p:cNvSpPr>
              <p:nvPr/>
            </p:nvSpPr>
            <p:spPr bwMode="auto">
              <a:xfrm>
                <a:off x="3552" y="2976"/>
                <a:ext cx="0" cy="43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13" name="Text Box 155"/>
              <p:cNvSpPr txBox="1">
                <a:spLocks noChangeArrowheads="1"/>
              </p:cNvSpPr>
              <p:nvPr/>
            </p:nvSpPr>
            <p:spPr bwMode="auto">
              <a:xfrm>
                <a:off x="3696" y="2976"/>
                <a:ext cx="52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GB" sz="2800" b="1">
                    <a:latin typeface="Times New Roman" pitchFamily="18" charset="0"/>
                  </a:rPr>
                  <a:t>F</a:t>
                </a:r>
                <a:r>
                  <a:rPr lang="en-GB" sz="2800" b="1" baseline="-25000">
                    <a:latin typeface="Times New Roman" pitchFamily="18" charset="0"/>
                  </a:rPr>
                  <a:t>ex</a:t>
                </a:r>
                <a:endParaRPr lang="en-GB" sz="2800" b="1">
                  <a:latin typeface="Times New Roman" pitchFamily="18" charset="0"/>
                </a:endParaRPr>
              </a:p>
            </p:txBody>
          </p:sp>
          <p:sp>
            <p:nvSpPr>
              <p:cNvPr id="13414" name="Text Box 156"/>
              <p:cNvSpPr txBox="1">
                <a:spLocks noChangeArrowheads="1"/>
              </p:cNvSpPr>
              <p:nvPr/>
            </p:nvSpPr>
            <p:spPr bwMode="auto">
              <a:xfrm>
                <a:off x="3312" y="384"/>
                <a:ext cx="48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GB" sz="2400" b="1">
                    <a:latin typeface="Times New Roman" pitchFamily="18" charset="0"/>
                  </a:rPr>
                  <a:t>EC</a:t>
                </a:r>
              </a:p>
            </p:txBody>
          </p:sp>
          <p:sp>
            <p:nvSpPr>
              <p:cNvPr id="13415" name="Line 157"/>
              <p:cNvSpPr>
                <a:spLocks noChangeShapeType="1"/>
              </p:cNvSpPr>
              <p:nvPr/>
            </p:nvSpPr>
            <p:spPr bwMode="auto">
              <a:xfrm flipV="1">
                <a:off x="3696" y="2208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16" name="Line 158"/>
              <p:cNvSpPr>
                <a:spLocks noChangeShapeType="1"/>
              </p:cNvSpPr>
              <p:nvPr/>
            </p:nvSpPr>
            <p:spPr bwMode="auto">
              <a:xfrm>
                <a:off x="3696" y="2448"/>
                <a:ext cx="0" cy="2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17" name="Line 159"/>
              <p:cNvSpPr>
                <a:spLocks noChangeShapeType="1"/>
              </p:cNvSpPr>
              <p:nvPr/>
            </p:nvSpPr>
            <p:spPr bwMode="auto">
              <a:xfrm flipV="1">
                <a:off x="3024" y="1440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18" name="Line 160"/>
              <p:cNvSpPr>
                <a:spLocks noChangeShapeType="1"/>
              </p:cNvSpPr>
              <p:nvPr/>
            </p:nvSpPr>
            <p:spPr bwMode="auto">
              <a:xfrm>
                <a:off x="3024" y="1680"/>
                <a:ext cx="0" cy="2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19" name="Line 161"/>
              <p:cNvSpPr>
                <a:spLocks noChangeShapeType="1"/>
              </p:cNvSpPr>
              <p:nvPr/>
            </p:nvSpPr>
            <p:spPr bwMode="auto">
              <a:xfrm flipV="1">
                <a:off x="3840" y="1248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20" name="Line 162"/>
              <p:cNvSpPr>
                <a:spLocks noChangeShapeType="1"/>
              </p:cNvSpPr>
              <p:nvPr/>
            </p:nvSpPr>
            <p:spPr bwMode="auto">
              <a:xfrm>
                <a:off x="3840" y="1776"/>
                <a:ext cx="0" cy="2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3328" name="Group 163"/>
          <p:cNvGrpSpPr>
            <a:grpSpLocks/>
          </p:cNvGrpSpPr>
          <p:nvPr/>
        </p:nvGrpSpPr>
        <p:grpSpPr bwMode="auto">
          <a:xfrm>
            <a:off x="3429000" y="1830388"/>
            <a:ext cx="1600200" cy="3124200"/>
            <a:chOff x="1872" y="768"/>
            <a:chExt cx="1008" cy="1968"/>
          </a:xfrm>
        </p:grpSpPr>
        <p:grpSp>
          <p:nvGrpSpPr>
            <p:cNvPr id="13330" name="Group 164"/>
            <p:cNvGrpSpPr>
              <a:grpSpLocks/>
            </p:cNvGrpSpPr>
            <p:nvPr/>
          </p:nvGrpSpPr>
          <p:grpSpPr bwMode="auto">
            <a:xfrm>
              <a:off x="2208" y="960"/>
              <a:ext cx="384" cy="576"/>
              <a:chOff x="1296" y="816"/>
              <a:chExt cx="432" cy="576"/>
            </a:xfrm>
          </p:grpSpPr>
          <p:sp>
            <p:nvSpPr>
              <p:cNvPr id="13397" name="Line 165"/>
              <p:cNvSpPr>
                <a:spLocks noChangeShapeType="1"/>
              </p:cNvSpPr>
              <p:nvPr/>
            </p:nvSpPr>
            <p:spPr bwMode="auto">
              <a:xfrm>
                <a:off x="1296" y="81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98" name="Line 166"/>
              <p:cNvSpPr>
                <a:spLocks noChangeShapeType="1"/>
              </p:cNvSpPr>
              <p:nvPr/>
            </p:nvSpPr>
            <p:spPr bwMode="auto">
              <a:xfrm>
                <a:off x="1296" y="81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99" name="Line 167"/>
              <p:cNvSpPr>
                <a:spLocks noChangeShapeType="1"/>
              </p:cNvSpPr>
              <p:nvPr/>
            </p:nvSpPr>
            <p:spPr bwMode="auto">
              <a:xfrm>
                <a:off x="1728" y="81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331" name="Group 168"/>
            <p:cNvGrpSpPr>
              <a:grpSpLocks/>
            </p:cNvGrpSpPr>
            <p:nvPr/>
          </p:nvGrpSpPr>
          <p:grpSpPr bwMode="auto">
            <a:xfrm>
              <a:off x="2016" y="1344"/>
              <a:ext cx="384" cy="1392"/>
              <a:chOff x="1104" y="1200"/>
              <a:chExt cx="384" cy="1392"/>
            </a:xfrm>
          </p:grpSpPr>
          <p:grpSp>
            <p:nvGrpSpPr>
              <p:cNvPr id="13382" name="Group 169"/>
              <p:cNvGrpSpPr>
                <a:grpSpLocks/>
              </p:cNvGrpSpPr>
              <p:nvPr/>
            </p:nvGrpSpPr>
            <p:grpSpPr bwMode="auto">
              <a:xfrm>
                <a:off x="1104" y="1200"/>
                <a:ext cx="144" cy="528"/>
                <a:chOff x="816" y="1200"/>
                <a:chExt cx="240" cy="528"/>
              </a:xfrm>
            </p:grpSpPr>
            <p:grpSp>
              <p:nvGrpSpPr>
                <p:cNvPr id="13385" name="Group 170"/>
                <p:cNvGrpSpPr>
                  <a:grpSpLocks/>
                </p:cNvGrpSpPr>
                <p:nvPr/>
              </p:nvGrpSpPr>
              <p:grpSpPr bwMode="auto">
                <a:xfrm>
                  <a:off x="816" y="1200"/>
                  <a:ext cx="240" cy="288"/>
                  <a:chOff x="1152" y="2400"/>
                  <a:chExt cx="240" cy="288"/>
                </a:xfrm>
              </p:grpSpPr>
              <p:sp>
                <p:nvSpPr>
                  <p:cNvPr id="13392" name="Oval 17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393" name="Oval 17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394" name="Oval 17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395" name="Oval 17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396" name="Oval 17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386" name="Group 176"/>
                <p:cNvGrpSpPr>
                  <a:grpSpLocks/>
                </p:cNvGrpSpPr>
                <p:nvPr/>
              </p:nvGrpSpPr>
              <p:grpSpPr bwMode="auto">
                <a:xfrm>
                  <a:off x="816" y="1440"/>
                  <a:ext cx="240" cy="288"/>
                  <a:chOff x="1152" y="2400"/>
                  <a:chExt cx="240" cy="288"/>
                </a:xfrm>
              </p:grpSpPr>
              <p:sp>
                <p:nvSpPr>
                  <p:cNvPr id="13387" name="Oval 17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388" name="Oval 17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389" name="Oval 17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390" name="Oval 18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391" name="Oval 18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3383" name="Line 182"/>
              <p:cNvSpPr>
                <a:spLocks noChangeShapeType="1"/>
              </p:cNvSpPr>
              <p:nvPr/>
            </p:nvSpPr>
            <p:spPr bwMode="auto">
              <a:xfrm>
                <a:off x="1152" y="2592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4" name="Line 183"/>
              <p:cNvSpPr>
                <a:spLocks noChangeShapeType="1"/>
              </p:cNvSpPr>
              <p:nvPr/>
            </p:nvSpPr>
            <p:spPr bwMode="auto">
              <a:xfrm>
                <a:off x="1152" y="1728"/>
                <a:ext cx="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332" name="Group 184"/>
            <p:cNvGrpSpPr>
              <a:grpSpLocks/>
            </p:cNvGrpSpPr>
            <p:nvPr/>
          </p:nvGrpSpPr>
          <p:grpSpPr bwMode="auto">
            <a:xfrm>
              <a:off x="2064" y="768"/>
              <a:ext cx="336" cy="576"/>
              <a:chOff x="1152" y="624"/>
              <a:chExt cx="336" cy="576"/>
            </a:xfrm>
          </p:grpSpPr>
          <p:sp>
            <p:nvSpPr>
              <p:cNvPr id="13379" name="Line 185"/>
              <p:cNvSpPr>
                <a:spLocks noChangeShapeType="1"/>
              </p:cNvSpPr>
              <p:nvPr/>
            </p:nvSpPr>
            <p:spPr bwMode="auto">
              <a:xfrm flipH="1" flipV="1">
                <a:off x="1152" y="624"/>
                <a:ext cx="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0" name="Line 186"/>
              <p:cNvSpPr>
                <a:spLocks noChangeShapeType="1"/>
              </p:cNvSpPr>
              <p:nvPr/>
            </p:nvSpPr>
            <p:spPr bwMode="auto">
              <a:xfrm>
                <a:off x="1152" y="624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1" name="Line 187"/>
              <p:cNvSpPr>
                <a:spLocks noChangeShapeType="1"/>
              </p:cNvSpPr>
              <p:nvPr/>
            </p:nvSpPr>
            <p:spPr bwMode="auto">
              <a:xfrm>
                <a:off x="1488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333" name="Line 188"/>
            <p:cNvSpPr>
              <a:spLocks noChangeShapeType="1"/>
            </p:cNvSpPr>
            <p:nvPr/>
          </p:nvSpPr>
          <p:spPr bwMode="auto">
            <a:xfrm>
              <a:off x="1872" y="768"/>
              <a:ext cx="100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3334" name="Group 189"/>
            <p:cNvGrpSpPr>
              <a:grpSpLocks/>
            </p:cNvGrpSpPr>
            <p:nvPr/>
          </p:nvGrpSpPr>
          <p:grpSpPr bwMode="auto">
            <a:xfrm>
              <a:off x="2400" y="1248"/>
              <a:ext cx="192" cy="576"/>
              <a:chOff x="1488" y="1152"/>
              <a:chExt cx="192" cy="576"/>
            </a:xfrm>
          </p:grpSpPr>
          <p:grpSp>
            <p:nvGrpSpPr>
              <p:cNvPr id="13367" name="Group 190"/>
              <p:cNvGrpSpPr>
                <a:grpSpLocks/>
              </p:cNvGrpSpPr>
              <p:nvPr/>
            </p:nvGrpSpPr>
            <p:grpSpPr bwMode="auto">
              <a:xfrm>
                <a:off x="1488" y="1296"/>
                <a:ext cx="192" cy="144"/>
                <a:chOff x="1392" y="3072"/>
                <a:chExt cx="192" cy="144"/>
              </a:xfrm>
            </p:grpSpPr>
            <p:sp>
              <p:nvSpPr>
                <p:cNvPr id="13377" name="Line 191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78" name="Oval 192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368" name="Group 193"/>
              <p:cNvGrpSpPr>
                <a:grpSpLocks/>
              </p:cNvGrpSpPr>
              <p:nvPr/>
            </p:nvGrpSpPr>
            <p:grpSpPr bwMode="auto">
              <a:xfrm>
                <a:off x="1488" y="1152"/>
                <a:ext cx="192" cy="144"/>
                <a:chOff x="1392" y="3072"/>
                <a:chExt cx="192" cy="144"/>
              </a:xfrm>
            </p:grpSpPr>
            <p:sp>
              <p:nvSpPr>
                <p:cNvPr id="13375" name="Line 194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76" name="Oval 195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369" name="Group 196"/>
              <p:cNvGrpSpPr>
                <a:grpSpLocks/>
              </p:cNvGrpSpPr>
              <p:nvPr/>
            </p:nvGrpSpPr>
            <p:grpSpPr bwMode="auto">
              <a:xfrm flipV="1">
                <a:off x="1488" y="1584"/>
                <a:ext cx="192" cy="144"/>
                <a:chOff x="1392" y="3072"/>
                <a:chExt cx="192" cy="144"/>
              </a:xfrm>
            </p:grpSpPr>
            <p:sp>
              <p:nvSpPr>
                <p:cNvPr id="13373" name="Line 197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74" name="Oval 198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370" name="Group 199"/>
              <p:cNvGrpSpPr>
                <a:grpSpLocks/>
              </p:cNvGrpSpPr>
              <p:nvPr/>
            </p:nvGrpSpPr>
            <p:grpSpPr bwMode="auto">
              <a:xfrm flipV="1">
                <a:off x="1488" y="1488"/>
                <a:ext cx="192" cy="144"/>
                <a:chOff x="1392" y="3072"/>
                <a:chExt cx="192" cy="144"/>
              </a:xfrm>
            </p:grpSpPr>
            <p:sp>
              <p:nvSpPr>
                <p:cNvPr id="13371" name="Line 200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72" name="Oval 201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3335" name="Rectangle 202"/>
            <p:cNvSpPr>
              <a:spLocks noChangeArrowheads="1"/>
            </p:cNvSpPr>
            <p:nvPr/>
          </p:nvSpPr>
          <p:spPr bwMode="auto">
            <a:xfrm>
              <a:off x="2352" y="1152"/>
              <a:ext cx="96" cy="76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3336" name="Group 203"/>
            <p:cNvGrpSpPr>
              <a:grpSpLocks/>
            </p:cNvGrpSpPr>
            <p:nvPr/>
          </p:nvGrpSpPr>
          <p:grpSpPr bwMode="auto">
            <a:xfrm>
              <a:off x="2208" y="1248"/>
              <a:ext cx="192" cy="576"/>
              <a:chOff x="1296" y="1152"/>
              <a:chExt cx="192" cy="576"/>
            </a:xfrm>
          </p:grpSpPr>
          <p:grpSp>
            <p:nvGrpSpPr>
              <p:cNvPr id="13355" name="Group 204"/>
              <p:cNvGrpSpPr>
                <a:grpSpLocks/>
              </p:cNvGrpSpPr>
              <p:nvPr/>
            </p:nvGrpSpPr>
            <p:grpSpPr bwMode="auto">
              <a:xfrm flipH="1">
                <a:off x="1296" y="1296"/>
                <a:ext cx="192" cy="144"/>
                <a:chOff x="1392" y="3072"/>
                <a:chExt cx="192" cy="144"/>
              </a:xfrm>
            </p:grpSpPr>
            <p:sp>
              <p:nvSpPr>
                <p:cNvPr id="13365" name="Line 205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66" name="Oval 206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356" name="Group 207"/>
              <p:cNvGrpSpPr>
                <a:grpSpLocks/>
              </p:cNvGrpSpPr>
              <p:nvPr/>
            </p:nvGrpSpPr>
            <p:grpSpPr bwMode="auto">
              <a:xfrm flipH="1">
                <a:off x="1296" y="1152"/>
                <a:ext cx="192" cy="144"/>
                <a:chOff x="1392" y="3072"/>
                <a:chExt cx="192" cy="144"/>
              </a:xfrm>
            </p:grpSpPr>
            <p:sp>
              <p:nvSpPr>
                <p:cNvPr id="13363" name="Line 208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64" name="Oval 209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357" name="Group 210"/>
              <p:cNvGrpSpPr>
                <a:grpSpLocks/>
              </p:cNvGrpSpPr>
              <p:nvPr/>
            </p:nvGrpSpPr>
            <p:grpSpPr bwMode="auto">
              <a:xfrm flipH="1" flipV="1">
                <a:off x="1296" y="1584"/>
                <a:ext cx="192" cy="144"/>
                <a:chOff x="1392" y="3072"/>
                <a:chExt cx="192" cy="144"/>
              </a:xfrm>
            </p:grpSpPr>
            <p:sp>
              <p:nvSpPr>
                <p:cNvPr id="13361" name="Line 211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62" name="Oval 212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358" name="Group 213"/>
              <p:cNvGrpSpPr>
                <a:grpSpLocks/>
              </p:cNvGrpSpPr>
              <p:nvPr/>
            </p:nvGrpSpPr>
            <p:grpSpPr bwMode="auto">
              <a:xfrm flipH="1" flipV="1">
                <a:off x="1296" y="1488"/>
                <a:ext cx="192" cy="144"/>
                <a:chOff x="1392" y="3072"/>
                <a:chExt cx="192" cy="144"/>
              </a:xfrm>
            </p:grpSpPr>
            <p:sp>
              <p:nvSpPr>
                <p:cNvPr id="13359" name="Line 214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60" name="Oval 215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3337" name="Line 216"/>
            <p:cNvSpPr>
              <a:spLocks noChangeShapeType="1"/>
            </p:cNvSpPr>
            <p:nvPr/>
          </p:nvSpPr>
          <p:spPr bwMode="auto">
            <a:xfrm flipH="1">
              <a:off x="2400" y="2544"/>
              <a:ext cx="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3338" name="Group 217"/>
            <p:cNvGrpSpPr>
              <a:grpSpLocks/>
            </p:cNvGrpSpPr>
            <p:nvPr/>
          </p:nvGrpSpPr>
          <p:grpSpPr bwMode="auto">
            <a:xfrm>
              <a:off x="2304" y="2112"/>
              <a:ext cx="144" cy="432"/>
              <a:chOff x="1392" y="2016"/>
              <a:chExt cx="144" cy="384"/>
            </a:xfrm>
          </p:grpSpPr>
          <p:grpSp>
            <p:nvGrpSpPr>
              <p:cNvPr id="13343" name="Group 218"/>
              <p:cNvGrpSpPr>
                <a:grpSpLocks/>
              </p:cNvGrpSpPr>
              <p:nvPr/>
            </p:nvGrpSpPr>
            <p:grpSpPr bwMode="auto">
              <a:xfrm>
                <a:off x="1392" y="2016"/>
                <a:ext cx="144" cy="192"/>
                <a:chOff x="1152" y="2400"/>
                <a:chExt cx="240" cy="288"/>
              </a:xfrm>
            </p:grpSpPr>
            <p:sp>
              <p:nvSpPr>
                <p:cNvPr id="13350" name="Oval 219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51" name="Oval 220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52" name="Oval 221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53" name="Oval 222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54" name="Oval 223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344" name="Group 224"/>
              <p:cNvGrpSpPr>
                <a:grpSpLocks/>
              </p:cNvGrpSpPr>
              <p:nvPr/>
            </p:nvGrpSpPr>
            <p:grpSpPr bwMode="auto">
              <a:xfrm>
                <a:off x="1392" y="2208"/>
                <a:ext cx="144" cy="192"/>
                <a:chOff x="1152" y="2400"/>
                <a:chExt cx="240" cy="288"/>
              </a:xfrm>
            </p:grpSpPr>
            <p:sp>
              <p:nvSpPr>
                <p:cNvPr id="13345" name="Oval 225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46" name="Oval 226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47" name="Oval 227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48" name="Oval 228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49" name="Oval 229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3339" name="Line 230"/>
            <p:cNvSpPr>
              <a:spLocks noChangeShapeType="1"/>
            </p:cNvSpPr>
            <p:nvPr/>
          </p:nvSpPr>
          <p:spPr bwMode="auto">
            <a:xfrm>
              <a:off x="2688" y="960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0" name="Line 231"/>
            <p:cNvSpPr>
              <a:spLocks noChangeShapeType="1"/>
            </p:cNvSpPr>
            <p:nvPr/>
          </p:nvSpPr>
          <p:spPr bwMode="auto">
            <a:xfrm flipV="1">
              <a:off x="2688" y="1584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1" name="Line 232"/>
            <p:cNvSpPr>
              <a:spLocks noChangeShapeType="1"/>
            </p:cNvSpPr>
            <p:nvPr/>
          </p:nvSpPr>
          <p:spPr bwMode="auto">
            <a:xfrm flipV="1">
              <a:off x="2496" y="2112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2" name="Line 233"/>
            <p:cNvSpPr>
              <a:spLocks noChangeShapeType="1"/>
            </p:cNvSpPr>
            <p:nvPr/>
          </p:nvSpPr>
          <p:spPr bwMode="auto">
            <a:xfrm>
              <a:off x="2496" y="2352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329" name="Szövegdoboz 233"/>
          <p:cNvSpPr txBox="1">
            <a:spLocks noChangeArrowheads="1"/>
          </p:cNvSpPr>
          <p:nvPr/>
        </p:nvSpPr>
        <p:spPr bwMode="auto">
          <a:xfrm>
            <a:off x="1187450" y="476250"/>
            <a:ext cx="6264275" cy="523875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sz="2800"/>
              <a:t>Hosszú nyújtás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11666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il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836613"/>
            <a:ext cx="4791075" cy="519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684213" y="620713"/>
            <a:ext cx="30241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 b="1"/>
              <a:t>Hill 1938</a:t>
            </a:r>
          </a:p>
        </p:txBody>
      </p:sp>
      <p:sp>
        <p:nvSpPr>
          <p:cNvPr id="72708" name="Line 4"/>
          <p:cNvSpPr>
            <a:spLocks noChangeShapeType="1"/>
          </p:cNvSpPr>
          <p:nvPr/>
        </p:nvSpPr>
        <p:spPr bwMode="auto">
          <a:xfrm flipH="1">
            <a:off x="3348038" y="2924175"/>
            <a:ext cx="100806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09" name="Line 5"/>
          <p:cNvSpPr>
            <a:spLocks noChangeShapeType="1"/>
          </p:cNvSpPr>
          <p:nvPr/>
        </p:nvSpPr>
        <p:spPr bwMode="auto">
          <a:xfrm flipV="1">
            <a:off x="4140200" y="1339850"/>
            <a:ext cx="0" cy="13684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684213" y="2349500"/>
            <a:ext cx="2447925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>
                <a:solidFill>
                  <a:srgbClr val="FF0000"/>
                </a:solidFill>
              </a:rPr>
              <a:t>F</a:t>
            </a:r>
            <a:r>
              <a:rPr lang="hu-HU" sz="2400" b="1" baseline="-25000">
                <a:solidFill>
                  <a:srgbClr val="FF0000"/>
                </a:solidFill>
              </a:rPr>
              <a:t>ec</a:t>
            </a:r>
            <a:r>
              <a:rPr lang="hu-HU" sz="2400" b="1">
                <a:solidFill>
                  <a:srgbClr val="FF0000"/>
                </a:solidFill>
              </a:rPr>
              <a:t> / F</a:t>
            </a:r>
            <a:r>
              <a:rPr lang="hu-HU" sz="2400" b="1" baseline="-25000">
                <a:solidFill>
                  <a:srgbClr val="FF0000"/>
                </a:solidFill>
              </a:rPr>
              <a:t>ic</a:t>
            </a:r>
            <a:r>
              <a:rPr lang="hu-HU" sz="2400" b="1">
                <a:solidFill>
                  <a:srgbClr val="FF0000"/>
                </a:solidFill>
              </a:rPr>
              <a:t> = 1.8</a:t>
            </a:r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468313" y="1196975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/>
              <a:t>Béka gastrocnemius</a:t>
            </a:r>
          </a:p>
        </p:txBody>
      </p:sp>
    </p:spTree>
    <p:extLst>
      <p:ext uri="{BB962C8B-B14F-4D97-AF65-F5344CB8AC3E}">
        <p14:creationId xmlns:p14="http://schemas.microsoft.com/office/powerpoint/2010/main" val="59167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8" grpId="0" animBg="1"/>
      <p:bldP spid="72709" grpId="0" animBg="1"/>
      <p:bldP spid="727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827584" y="116632"/>
            <a:ext cx="424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400" b="1" dirty="0">
                <a:latin typeface="Times New Roman" pitchFamily="18" charset="0"/>
              </a:rPr>
              <a:t>Gyors </a:t>
            </a:r>
            <a:r>
              <a:rPr lang="hu-HU" sz="2400" b="1" dirty="0" err="1">
                <a:latin typeface="Times New Roman" pitchFamily="18" charset="0"/>
              </a:rPr>
              <a:t>feszülésnövekedés</a:t>
            </a:r>
            <a:endParaRPr lang="hu-HU" sz="2400" b="1" dirty="0">
              <a:latin typeface="Times New Roman" pitchFamily="18" charset="0"/>
            </a:endParaRPr>
          </a:p>
        </p:txBody>
      </p:sp>
      <p:pic>
        <p:nvPicPr>
          <p:cNvPr id="73731" name="Picture 3" descr="shortran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284413"/>
            <a:ext cx="6911975" cy="344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3" name="Line 5"/>
          <p:cNvSpPr>
            <a:spLocks noChangeShapeType="1"/>
          </p:cNvSpPr>
          <p:nvPr/>
        </p:nvSpPr>
        <p:spPr bwMode="auto">
          <a:xfrm flipV="1">
            <a:off x="3492500" y="2276475"/>
            <a:ext cx="71438" cy="865188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3734" name="Line 6"/>
          <p:cNvSpPr>
            <a:spLocks noChangeShapeType="1"/>
          </p:cNvSpPr>
          <p:nvPr/>
        </p:nvSpPr>
        <p:spPr bwMode="auto">
          <a:xfrm>
            <a:off x="3419475" y="3141663"/>
            <a:ext cx="2447925" cy="0"/>
          </a:xfrm>
          <a:prstGeom prst="line">
            <a:avLst/>
          </a:prstGeom>
          <a:noFill/>
          <a:ln w="19050">
            <a:solidFill>
              <a:srgbClr val="FF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3735" name="Line 7"/>
          <p:cNvSpPr>
            <a:spLocks noChangeShapeType="1"/>
          </p:cNvSpPr>
          <p:nvPr/>
        </p:nvSpPr>
        <p:spPr bwMode="auto">
          <a:xfrm flipV="1">
            <a:off x="4284663" y="2924175"/>
            <a:ext cx="0" cy="217488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3736" name="Line 8"/>
          <p:cNvSpPr>
            <a:spLocks noChangeShapeType="1"/>
          </p:cNvSpPr>
          <p:nvPr/>
        </p:nvSpPr>
        <p:spPr bwMode="auto">
          <a:xfrm>
            <a:off x="4067175" y="2924175"/>
            <a:ext cx="165735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3737" name="Text Box 9"/>
          <p:cNvSpPr txBox="1">
            <a:spLocks noChangeArrowheads="1"/>
          </p:cNvSpPr>
          <p:nvPr/>
        </p:nvSpPr>
        <p:spPr bwMode="auto">
          <a:xfrm>
            <a:off x="5940425" y="2636838"/>
            <a:ext cx="2087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000" b="1" dirty="0">
                <a:solidFill>
                  <a:srgbClr val="FF0000"/>
                </a:solidFill>
                <a:latin typeface="Times New Roman" pitchFamily="18" charset="0"/>
              </a:rPr>
              <a:t> Passzív </a:t>
            </a:r>
            <a:r>
              <a:rPr lang="hu-HU" sz="2000" b="1" dirty="0" smtClean="0">
                <a:solidFill>
                  <a:srgbClr val="FF0000"/>
                </a:solidFill>
                <a:latin typeface="Times New Roman" pitchFamily="18" charset="0"/>
              </a:rPr>
              <a:t>feszülés!</a:t>
            </a:r>
            <a:endParaRPr lang="hu-HU" sz="2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3738" name="Line 10"/>
          <p:cNvSpPr>
            <a:spLocks noChangeShapeType="1"/>
          </p:cNvSpPr>
          <p:nvPr/>
        </p:nvSpPr>
        <p:spPr bwMode="auto">
          <a:xfrm>
            <a:off x="3635375" y="2378075"/>
            <a:ext cx="215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9" name="Line 11"/>
          <p:cNvSpPr>
            <a:spLocks noChangeShapeType="1"/>
          </p:cNvSpPr>
          <p:nvPr/>
        </p:nvSpPr>
        <p:spPr bwMode="auto">
          <a:xfrm>
            <a:off x="3851275" y="2349500"/>
            <a:ext cx="0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0" name="Text Box 12"/>
          <p:cNvSpPr txBox="1">
            <a:spLocks noChangeArrowheads="1"/>
          </p:cNvSpPr>
          <p:nvPr/>
        </p:nvSpPr>
        <p:spPr bwMode="auto">
          <a:xfrm>
            <a:off x="4572000" y="1989138"/>
            <a:ext cx="2305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  <a:cs typeface="Times New Roman" pitchFamily="18" charset="0"/>
              </a:rPr>
              <a:t>Aktív feszülés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611188" y="5734050"/>
            <a:ext cx="7992888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2400" b="1" dirty="0" err="1">
                <a:solidFill>
                  <a:schemeClr val="bg1"/>
                </a:solidFill>
                <a:latin typeface="Times New Roman" pitchFamily="18" charset="0"/>
              </a:rPr>
              <a:t>Short</a:t>
            </a:r>
            <a:r>
              <a:rPr lang="hu-H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hu-HU" sz="2400" b="1" dirty="0" err="1">
                <a:solidFill>
                  <a:schemeClr val="bg1"/>
                </a:solidFill>
                <a:latin typeface="Times New Roman" pitchFamily="18" charset="0"/>
              </a:rPr>
              <a:t>range</a:t>
            </a:r>
            <a:r>
              <a:rPr lang="hu-H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hu-HU" sz="2400" b="1" dirty="0" err="1">
                <a:solidFill>
                  <a:schemeClr val="bg1"/>
                </a:solidFill>
                <a:latin typeface="Times New Roman" pitchFamily="18" charset="0"/>
              </a:rPr>
              <a:t>stiffness</a:t>
            </a:r>
            <a:r>
              <a:rPr lang="hu-HU" sz="2400" b="1" dirty="0">
                <a:solidFill>
                  <a:schemeClr val="bg1"/>
                </a:solidFill>
                <a:latin typeface="Times New Roman" pitchFamily="18" charset="0"/>
              </a:rPr>
              <a:t> (rövid kiterjedésű </a:t>
            </a:r>
            <a:r>
              <a:rPr lang="hu-HU" sz="2400" b="1" dirty="0" err="1">
                <a:solidFill>
                  <a:schemeClr val="bg1"/>
                </a:solidFill>
                <a:latin typeface="Times New Roman" pitchFamily="18" charset="0"/>
              </a:rPr>
              <a:t>feszülésnövekedés</a:t>
            </a:r>
            <a:r>
              <a:rPr lang="hu-HU" sz="2400" b="1" dirty="0">
                <a:solidFill>
                  <a:schemeClr val="bg1"/>
                </a:solidFill>
                <a:latin typeface="Times New Roman" pitchFamily="18" charset="0"/>
              </a:rPr>
              <a:t>):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hu-H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hu-HU" sz="2400" b="1" dirty="0" err="1">
                <a:solidFill>
                  <a:schemeClr val="bg1"/>
                </a:solidFill>
                <a:latin typeface="Times New Roman" pitchFamily="18" charset="0"/>
              </a:rPr>
              <a:t>dF</a:t>
            </a:r>
            <a:r>
              <a:rPr lang="hu-HU" sz="2400" b="1" baseline="-25000" dirty="0" err="1">
                <a:solidFill>
                  <a:schemeClr val="bg1"/>
                </a:solidFill>
                <a:latin typeface="Times New Roman" pitchFamily="18" charset="0"/>
              </a:rPr>
              <a:t>ecc</a:t>
            </a:r>
            <a:r>
              <a:rPr lang="hu-HU" sz="2400" b="1" dirty="0">
                <a:solidFill>
                  <a:schemeClr val="bg1"/>
                </a:solidFill>
                <a:latin typeface="Times New Roman" pitchFamily="18" charset="0"/>
              </a:rPr>
              <a:t>/</a:t>
            </a:r>
            <a:r>
              <a:rPr lang="hu-HU" sz="2400" b="1" dirty="0" err="1">
                <a:solidFill>
                  <a:schemeClr val="bg1"/>
                </a:solidFill>
                <a:latin typeface="Times New Roman" pitchFamily="18" charset="0"/>
              </a:rPr>
              <a:t>dt</a:t>
            </a:r>
            <a:endParaRPr lang="hu-HU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11188" y="1043463"/>
            <a:ext cx="6553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 b="1" dirty="0">
                <a:latin typeface="Times New Roman" pitchFamily="18" charset="0"/>
                <a:cs typeface="Times New Roman" pitchFamily="18" charset="0"/>
              </a:rPr>
              <a:t>Teljes feszülés (erő) növekedés: </a:t>
            </a:r>
            <a:r>
              <a:rPr lang="hu-HU" sz="2400" b="1" dirty="0" err="1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hu-HU" sz="2400" b="1" baseline="-25000" dirty="0" err="1">
                <a:latin typeface="Times New Roman" pitchFamily="18" charset="0"/>
                <a:cs typeface="Times New Roman" pitchFamily="18" charset="0"/>
              </a:rPr>
              <a:t>ecc</a:t>
            </a:r>
            <a:r>
              <a:rPr lang="hu-HU" sz="24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hu-HU" sz="2400" b="1" dirty="0" err="1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hu-HU" sz="2400" b="1" baseline="-25000" dirty="0" err="1">
                <a:latin typeface="Times New Roman" pitchFamily="18" charset="0"/>
                <a:cs typeface="Times New Roman" pitchFamily="18" charset="0"/>
              </a:rPr>
              <a:t>ic</a:t>
            </a:r>
            <a:endParaRPr lang="en-US" sz="24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5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3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3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70" decel="100000"/>
                                        <p:tgtEl>
                                          <p:spTgt spid="737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770" decel="100000"/>
                                        <p:tgtEl>
                                          <p:spTgt spid="7373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7" dur="80"/>
                                        <p:tgtEl>
                                          <p:spTgt spid="73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8" dur="80"/>
                                        <p:tgtEl>
                                          <p:spTgt spid="73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80"/>
                                        <p:tgtEl>
                                          <p:spTgt spid="73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7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5" dur="80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6" dur="80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80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/>
      <p:bldP spid="73733" grpId="0" animBg="1"/>
      <p:bldP spid="73734" grpId="0" animBg="1"/>
      <p:bldP spid="73735" grpId="0" animBg="1"/>
      <p:bldP spid="73736" grpId="0" animBg="1"/>
      <p:bldP spid="73737" grpId="0"/>
      <p:bldP spid="73738" grpId="0" animBg="1"/>
      <p:bldP spid="73739" grpId="0" animBg="1"/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853619" y="5373216"/>
            <a:ext cx="7992888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2400" b="1" dirty="0" err="1">
                <a:solidFill>
                  <a:schemeClr val="bg1"/>
                </a:solidFill>
                <a:latin typeface="Times New Roman" pitchFamily="18" charset="0"/>
              </a:rPr>
              <a:t>Short</a:t>
            </a:r>
            <a:r>
              <a:rPr lang="hu-H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hu-HU" sz="2400" b="1" dirty="0" err="1">
                <a:solidFill>
                  <a:schemeClr val="bg1"/>
                </a:solidFill>
                <a:latin typeface="Times New Roman" pitchFamily="18" charset="0"/>
              </a:rPr>
              <a:t>range</a:t>
            </a:r>
            <a:r>
              <a:rPr lang="hu-H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hu-HU" sz="2400" b="1" dirty="0" err="1">
                <a:solidFill>
                  <a:schemeClr val="bg1"/>
                </a:solidFill>
                <a:latin typeface="Times New Roman" pitchFamily="18" charset="0"/>
              </a:rPr>
              <a:t>stiffness</a:t>
            </a:r>
            <a:r>
              <a:rPr lang="hu-HU" sz="2400" b="1" dirty="0">
                <a:solidFill>
                  <a:schemeClr val="bg1"/>
                </a:solidFill>
                <a:latin typeface="Times New Roman" pitchFamily="18" charset="0"/>
              </a:rPr>
              <a:t> (rövid kiterjedésű </a:t>
            </a:r>
            <a:r>
              <a:rPr lang="hu-HU" sz="2400" b="1" dirty="0" err="1">
                <a:solidFill>
                  <a:schemeClr val="bg1"/>
                </a:solidFill>
                <a:latin typeface="Times New Roman" pitchFamily="18" charset="0"/>
              </a:rPr>
              <a:t>feszülésnövekedés</a:t>
            </a:r>
            <a:r>
              <a:rPr lang="hu-HU" sz="2400" b="1" dirty="0">
                <a:solidFill>
                  <a:schemeClr val="bg1"/>
                </a:solidFill>
                <a:latin typeface="Times New Roman" pitchFamily="18" charset="0"/>
              </a:rPr>
              <a:t>):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hu-H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hu-HU" sz="2400" b="1" dirty="0" err="1">
                <a:solidFill>
                  <a:schemeClr val="bg1"/>
                </a:solidFill>
                <a:latin typeface="Times New Roman" pitchFamily="18" charset="0"/>
              </a:rPr>
              <a:t>dF</a:t>
            </a:r>
            <a:r>
              <a:rPr lang="hu-HU" sz="2400" b="1" baseline="-25000" dirty="0" err="1">
                <a:solidFill>
                  <a:schemeClr val="bg1"/>
                </a:solidFill>
                <a:latin typeface="Times New Roman" pitchFamily="18" charset="0"/>
              </a:rPr>
              <a:t>ecc</a:t>
            </a:r>
            <a:r>
              <a:rPr lang="hu-HU" sz="2400" b="1" dirty="0">
                <a:solidFill>
                  <a:schemeClr val="bg1"/>
                </a:solidFill>
                <a:latin typeface="Times New Roman" pitchFamily="18" charset="0"/>
              </a:rPr>
              <a:t>/</a:t>
            </a:r>
            <a:r>
              <a:rPr lang="hu-HU" sz="2400" b="1" dirty="0" err="1">
                <a:solidFill>
                  <a:schemeClr val="bg1"/>
                </a:solidFill>
                <a:latin typeface="Times New Roman" pitchFamily="18" charset="0"/>
              </a:rPr>
              <a:t>dt</a:t>
            </a:r>
            <a:endParaRPr lang="hu-HU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4339" name="Picture 3" descr="shortran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19" y="1124744"/>
            <a:ext cx="7935462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187450" y="476250"/>
            <a:ext cx="6553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  <a:cs typeface="Times New Roman" pitchFamily="18" charset="0"/>
              </a:rPr>
              <a:t>Teljes feszülés (erő) növekedés: F</a:t>
            </a:r>
            <a:r>
              <a:rPr lang="hu-HU" sz="2400" b="1" baseline="-25000">
                <a:latin typeface="Times New Roman" pitchFamily="18" charset="0"/>
                <a:cs typeface="Times New Roman" pitchFamily="18" charset="0"/>
              </a:rPr>
              <a:t>ecc</a:t>
            </a:r>
            <a:r>
              <a:rPr lang="hu-HU" sz="2400" b="1">
                <a:latin typeface="Times New Roman" pitchFamily="18" charset="0"/>
                <a:cs typeface="Times New Roman" pitchFamily="18" charset="0"/>
              </a:rPr>
              <a:t> - F</a:t>
            </a:r>
            <a:r>
              <a:rPr lang="hu-HU" sz="2400" b="1" baseline="-25000">
                <a:latin typeface="Times New Roman" pitchFamily="18" charset="0"/>
                <a:cs typeface="Times New Roman" pitchFamily="18" charset="0"/>
              </a:rPr>
              <a:t>ic</a:t>
            </a:r>
            <a:endParaRPr lang="en-US" sz="2400" b="1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Egyenes összekötő 2"/>
          <p:cNvCxnSpPr/>
          <p:nvPr/>
        </p:nvCxnSpPr>
        <p:spPr>
          <a:xfrm flipV="1">
            <a:off x="3446875" y="911965"/>
            <a:ext cx="270030" cy="17707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90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nimBg="1"/>
      <p:bldP spid="143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hortran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2419350"/>
            <a:ext cx="5629275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684213" y="692150"/>
            <a:ext cx="3240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 b="1"/>
              <a:t>Edman et al. 1978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684213" y="1196975"/>
            <a:ext cx="52562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/>
              <a:t>Single fiber from frog sartorius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268538" y="1989138"/>
            <a:ext cx="3240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 b="1">
                <a:solidFill>
                  <a:srgbClr val="FF0000"/>
                </a:solidFill>
              </a:rPr>
              <a:t>F</a:t>
            </a:r>
            <a:r>
              <a:rPr lang="hu-HU" sz="2400" b="1" baseline="-25000">
                <a:solidFill>
                  <a:srgbClr val="FF0000"/>
                </a:solidFill>
              </a:rPr>
              <a:t>ec</a:t>
            </a:r>
            <a:r>
              <a:rPr lang="hu-HU" sz="2400" b="1">
                <a:solidFill>
                  <a:srgbClr val="FF0000"/>
                </a:solidFill>
              </a:rPr>
              <a:t> / F</a:t>
            </a:r>
            <a:r>
              <a:rPr lang="hu-HU" sz="2400" b="1" baseline="-25000">
                <a:solidFill>
                  <a:srgbClr val="FF0000"/>
                </a:solidFill>
              </a:rPr>
              <a:t>ic</a:t>
            </a:r>
            <a:r>
              <a:rPr lang="hu-HU" sz="2400" b="1">
                <a:solidFill>
                  <a:srgbClr val="FF0000"/>
                </a:solidFill>
              </a:rPr>
              <a:t> = 1.4 - 1.8</a:t>
            </a:r>
          </a:p>
        </p:txBody>
      </p:sp>
    </p:spTree>
    <p:extLst>
      <p:ext uri="{BB962C8B-B14F-4D97-AF65-F5344CB8AC3E}">
        <p14:creationId xmlns:p14="http://schemas.microsoft.com/office/powerpoint/2010/main" val="52651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d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2314575"/>
            <a:ext cx="7839075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684213" y="692150"/>
            <a:ext cx="3240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 b="1"/>
              <a:t>Edman et al. 1999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258888" y="1268413"/>
            <a:ext cx="73453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000" b="1" i="1"/>
              <a:t>Az izom pillanatnyi hosszának hatása a feszülés növekedésre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1403350" y="2565400"/>
            <a:ext cx="647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>
                <a:solidFill>
                  <a:srgbClr val="FF0000"/>
                </a:solidFill>
              </a:rPr>
              <a:t>1.4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3708400" y="2565400"/>
            <a:ext cx="647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>
                <a:solidFill>
                  <a:srgbClr val="FF0000"/>
                </a:solidFill>
              </a:rPr>
              <a:t>1.6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6011863" y="2565400"/>
            <a:ext cx="647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>
                <a:solidFill>
                  <a:srgbClr val="FF0000"/>
                </a:solidFill>
              </a:rPr>
              <a:t>1.8</a:t>
            </a:r>
          </a:p>
        </p:txBody>
      </p:sp>
    </p:spTree>
    <p:extLst>
      <p:ext uri="{BB962C8B-B14F-4D97-AF65-F5344CB8AC3E}">
        <p14:creationId xmlns:p14="http://schemas.microsoft.com/office/powerpoint/2010/main" val="339952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12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12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120"/>
                            </p:stCondLst>
                            <p:childTnLst>
                              <p:par>
                                <p:cTn id="3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7120"/>
                            </p:stCondLst>
                            <p:childTnLst>
                              <p:par>
                                <p:cTn id="5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  <p:bldP spid="11270" grpId="0"/>
      <p:bldP spid="1127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Group 2"/>
          <p:cNvGrpSpPr>
            <a:grpSpLocks/>
          </p:cNvGrpSpPr>
          <p:nvPr/>
        </p:nvGrpSpPr>
        <p:grpSpPr bwMode="auto">
          <a:xfrm>
            <a:off x="3048000" y="2063750"/>
            <a:ext cx="1600200" cy="3124200"/>
            <a:chOff x="4368" y="624"/>
            <a:chExt cx="1008" cy="1968"/>
          </a:xfrm>
        </p:grpSpPr>
        <p:grpSp>
          <p:nvGrpSpPr>
            <p:cNvPr id="2236" name="Group 3"/>
            <p:cNvGrpSpPr>
              <a:grpSpLocks/>
            </p:cNvGrpSpPr>
            <p:nvPr/>
          </p:nvGrpSpPr>
          <p:grpSpPr bwMode="auto">
            <a:xfrm>
              <a:off x="4368" y="624"/>
              <a:ext cx="1008" cy="1968"/>
              <a:chOff x="4368" y="624"/>
              <a:chExt cx="1008" cy="1968"/>
            </a:xfrm>
          </p:grpSpPr>
          <p:grpSp>
            <p:nvGrpSpPr>
              <p:cNvPr id="2251" name="Group 4"/>
              <p:cNvGrpSpPr>
                <a:grpSpLocks/>
              </p:cNvGrpSpPr>
              <p:nvPr/>
            </p:nvGrpSpPr>
            <p:grpSpPr bwMode="auto">
              <a:xfrm>
                <a:off x="4848" y="1008"/>
                <a:ext cx="192" cy="144"/>
                <a:chOff x="1392" y="3072"/>
                <a:chExt cx="192" cy="144"/>
              </a:xfrm>
            </p:grpSpPr>
            <p:sp>
              <p:nvSpPr>
                <p:cNvPr id="2317" name="Line 5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18" name="Oval 6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52" name="Group 7"/>
              <p:cNvGrpSpPr>
                <a:grpSpLocks/>
              </p:cNvGrpSpPr>
              <p:nvPr/>
            </p:nvGrpSpPr>
            <p:grpSpPr bwMode="auto">
              <a:xfrm flipV="1">
                <a:off x="4848" y="1632"/>
                <a:ext cx="192" cy="144"/>
                <a:chOff x="1392" y="3072"/>
                <a:chExt cx="192" cy="144"/>
              </a:xfrm>
            </p:grpSpPr>
            <p:sp>
              <p:nvSpPr>
                <p:cNvPr id="2315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16" name="Oval 9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53" name="Group 10"/>
              <p:cNvGrpSpPr>
                <a:grpSpLocks/>
              </p:cNvGrpSpPr>
              <p:nvPr/>
            </p:nvGrpSpPr>
            <p:grpSpPr bwMode="auto">
              <a:xfrm flipH="1">
                <a:off x="4752" y="1008"/>
                <a:ext cx="192" cy="144"/>
                <a:chOff x="1392" y="3072"/>
                <a:chExt cx="192" cy="144"/>
              </a:xfrm>
            </p:grpSpPr>
            <p:sp>
              <p:nvSpPr>
                <p:cNvPr id="2313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14" name="Oval 12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54" name="Group 13"/>
              <p:cNvGrpSpPr>
                <a:grpSpLocks/>
              </p:cNvGrpSpPr>
              <p:nvPr/>
            </p:nvGrpSpPr>
            <p:grpSpPr bwMode="auto">
              <a:xfrm flipH="1" flipV="1">
                <a:off x="4752" y="1632"/>
                <a:ext cx="192" cy="144"/>
                <a:chOff x="1392" y="3072"/>
                <a:chExt cx="192" cy="144"/>
              </a:xfrm>
            </p:grpSpPr>
            <p:sp>
              <p:nvSpPr>
                <p:cNvPr id="2311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12" name="Oval 15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55" name="Group 16"/>
              <p:cNvGrpSpPr>
                <a:grpSpLocks/>
              </p:cNvGrpSpPr>
              <p:nvPr/>
            </p:nvGrpSpPr>
            <p:grpSpPr bwMode="auto">
              <a:xfrm>
                <a:off x="4704" y="816"/>
                <a:ext cx="384" cy="576"/>
                <a:chOff x="1296" y="816"/>
                <a:chExt cx="432" cy="576"/>
              </a:xfrm>
            </p:grpSpPr>
            <p:sp>
              <p:nvSpPr>
                <p:cNvPr id="2308" name="Line 17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09" name="Line 18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10" name="Line 19"/>
                <p:cNvSpPr>
                  <a:spLocks noChangeShapeType="1"/>
                </p:cNvSpPr>
                <p:nvPr/>
              </p:nvSpPr>
              <p:spPr bwMode="auto">
                <a:xfrm>
                  <a:off x="1728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56" name="Group 20"/>
              <p:cNvGrpSpPr>
                <a:grpSpLocks/>
              </p:cNvGrpSpPr>
              <p:nvPr/>
            </p:nvGrpSpPr>
            <p:grpSpPr bwMode="auto">
              <a:xfrm flipV="1">
                <a:off x="4704" y="1392"/>
                <a:ext cx="384" cy="576"/>
                <a:chOff x="1296" y="576"/>
                <a:chExt cx="432" cy="576"/>
              </a:xfrm>
            </p:grpSpPr>
            <p:sp>
              <p:nvSpPr>
                <p:cNvPr id="2305" name="Line 21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06" name="Line 22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07" name="Line 23"/>
                <p:cNvSpPr>
                  <a:spLocks noChangeShapeType="1"/>
                </p:cNvSpPr>
                <p:nvPr/>
              </p:nvSpPr>
              <p:spPr bwMode="auto">
                <a:xfrm>
                  <a:off x="1728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57" name="Group 24"/>
              <p:cNvGrpSpPr>
                <a:grpSpLocks/>
              </p:cNvGrpSpPr>
              <p:nvPr/>
            </p:nvGrpSpPr>
            <p:grpSpPr bwMode="auto">
              <a:xfrm>
                <a:off x="4512" y="1200"/>
                <a:ext cx="384" cy="1392"/>
                <a:chOff x="1104" y="1200"/>
                <a:chExt cx="384" cy="1392"/>
              </a:xfrm>
            </p:grpSpPr>
            <p:grpSp>
              <p:nvGrpSpPr>
                <p:cNvPr id="2290" name="Group 25"/>
                <p:cNvGrpSpPr>
                  <a:grpSpLocks/>
                </p:cNvGrpSpPr>
                <p:nvPr/>
              </p:nvGrpSpPr>
              <p:grpSpPr bwMode="auto">
                <a:xfrm>
                  <a:off x="1104" y="1200"/>
                  <a:ext cx="144" cy="528"/>
                  <a:chOff x="816" y="1200"/>
                  <a:chExt cx="240" cy="528"/>
                </a:xfrm>
              </p:grpSpPr>
              <p:grpSp>
                <p:nvGrpSpPr>
                  <p:cNvPr id="2293" name="Group 26"/>
                  <p:cNvGrpSpPr>
                    <a:grpSpLocks/>
                  </p:cNvGrpSpPr>
                  <p:nvPr/>
                </p:nvGrpSpPr>
                <p:grpSpPr bwMode="auto">
                  <a:xfrm>
                    <a:off x="816" y="1200"/>
                    <a:ext cx="240" cy="288"/>
                    <a:chOff x="1152" y="2400"/>
                    <a:chExt cx="240" cy="288"/>
                  </a:xfrm>
                </p:grpSpPr>
                <p:sp>
                  <p:nvSpPr>
                    <p:cNvPr id="2300" name="Oval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01" name="Oval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02" name="Oval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03" name="Oval 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04" name="Oval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294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816" y="1440"/>
                    <a:ext cx="240" cy="288"/>
                    <a:chOff x="1152" y="2400"/>
                    <a:chExt cx="240" cy="288"/>
                  </a:xfrm>
                </p:grpSpPr>
                <p:sp>
                  <p:nvSpPr>
                    <p:cNvPr id="2295" name="Oval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96" name="Oval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97" name="Oval 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98" name="Oval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99" name="Oval 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2291" name="Line 38"/>
                <p:cNvSpPr>
                  <a:spLocks noChangeShapeType="1"/>
                </p:cNvSpPr>
                <p:nvPr/>
              </p:nvSpPr>
              <p:spPr bwMode="auto">
                <a:xfrm>
                  <a:off x="1152" y="2592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92" name="Line 39"/>
                <p:cNvSpPr>
                  <a:spLocks noChangeShapeType="1"/>
                </p:cNvSpPr>
                <p:nvPr/>
              </p:nvSpPr>
              <p:spPr bwMode="auto">
                <a:xfrm>
                  <a:off x="1152" y="1728"/>
                  <a:ext cx="0" cy="86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58" name="Group 40"/>
              <p:cNvGrpSpPr>
                <a:grpSpLocks/>
              </p:cNvGrpSpPr>
              <p:nvPr/>
            </p:nvGrpSpPr>
            <p:grpSpPr bwMode="auto">
              <a:xfrm>
                <a:off x="4560" y="624"/>
                <a:ext cx="336" cy="576"/>
                <a:chOff x="1152" y="624"/>
                <a:chExt cx="336" cy="576"/>
              </a:xfrm>
            </p:grpSpPr>
            <p:sp>
              <p:nvSpPr>
                <p:cNvPr id="2287" name="Line 41"/>
                <p:cNvSpPr>
                  <a:spLocks noChangeShapeType="1"/>
                </p:cNvSpPr>
                <p:nvPr/>
              </p:nvSpPr>
              <p:spPr bwMode="auto">
                <a:xfrm flipH="1" flipV="1">
                  <a:off x="1152" y="62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88" name="Line 42"/>
                <p:cNvSpPr>
                  <a:spLocks noChangeShapeType="1"/>
                </p:cNvSpPr>
                <p:nvPr/>
              </p:nvSpPr>
              <p:spPr bwMode="auto">
                <a:xfrm>
                  <a:off x="1152" y="624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89" name="Line 43"/>
                <p:cNvSpPr>
                  <a:spLocks noChangeShapeType="1"/>
                </p:cNvSpPr>
                <p:nvPr/>
              </p:nvSpPr>
              <p:spPr bwMode="auto">
                <a:xfrm>
                  <a:off x="1488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259" name="Line 44"/>
              <p:cNvSpPr>
                <a:spLocks noChangeShapeType="1"/>
              </p:cNvSpPr>
              <p:nvPr/>
            </p:nvSpPr>
            <p:spPr bwMode="auto">
              <a:xfrm>
                <a:off x="4368" y="624"/>
                <a:ext cx="100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260" name="Group 45"/>
              <p:cNvGrpSpPr>
                <a:grpSpLocks/>
              </p:cNvGrpSpPr>
              <p:nvPr/>
            </p:nvGrpSpPr>
            <p:grpSpPr bwMode="auto">
              <a:xfrm>
                <a:off x="4896" y="1104"/>
                <a:ext cx="192" cy="576"/>
                <a:chOff x="1488" y="1152"/>
                <a:chExt cx="192" cy="576"/>
              </a:xfrm>
            </p:grpSpPr>
            <p:grpSp>
              <p:nvGrpSpPr>
                <p:cNvPr id="2275" name="Group 46"/>
                <p:cNvGrpSpPr>
                  <a:grpSpLocks/>
                </p:cNvGrpSpPr>
                <p:nvPr/>
              </p:nvGrpSpPr>
              <p:grpSpPr bwMode="auto">
                <a:xfrm>
                  <a:off x="1488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2285" name="Line 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86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76" name="Group 49"/>
                <p:cNvGrpSpPr>
                  <a:grpSpLocks/>
                </p:cNvGrpSpPr>
                <p:nvPr/>
              </p:nvGrpSpPr>
              <p:grpSpPr bwMode="auto">
                <a:xfrm>
                  <a:off x="1488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2283" name="Line 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84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77" name="Group 52"/>
                <p:cNvGrpSpPr>
                  <a:grpSpLocks/>
                </p:cNvGrpSpPr>
                <p:nvPr/>
              </p:nvGrpSpPr>
              <p:grpSpPr bwMode="auto">
                <a:xfrm flipV="1">
                  <a:off x="1488" y="1584"/>
                  <a:ext cx="192" cy="144"/>
                  <a:chOff x="1392" y="3072"/>
                  <a:chExt cx="192" cy="144"/>
                </a:xfrm>
              </p:grpSpPr>
              <p:sp>
                <p:nvSpPr>
                  <p:cNvPr id="2281" name="Line 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82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78" name="Group 55"/>
                <p:cNvGrpSpPr>
                  <a:grpSpLocks/>
                </p:cNvGrpSpPr>
                <p:nvPr/>
              </p:nvGrpSpPr>
              <p:grpSpPr bwMode="auto">
                <a:xfrm flipV="1">
                  <a:off x="1488" y="1488"/>
                  <a:ext cx="192" cy="144"/>
                  <a:chOff x="1392" y="3072"/>
                  <a:chExt cx="192" cy="144"/>
                </a:xfrm>
              </p:grpSpPr>
              <p:sp>
                <p:nvSpPr>
                  <p:cNvPr id="2279" name="Line 5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80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261" name="Line 58"/>
              <p:cNvSpPr>
                <a:spLocks noChangeShapeType="1"/>
              </p:cNvSpPr>
              <p:nvPr/>
            </p:nvSpPr>
            <p:spPr bwMode="auto">
              <a:xfrm flipH="1">
                <a:off x="4896" y="2400"/>
                <a:ext cx="0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262" name="Group 59"/>
              <p:cNvGrpSpPr>
                <a:grpSpLocks/>
              </p:cNvGrpSpPr>
              <p:nvPr/>
            </p:nvGrpSpPr>
            <p:grpSpPr bwMode="auto">
              <a:xfrm>
                <a:off x="4800" y="1968"/>
                <a:ext cx="144" cy="432"/>
                <a:chOff x="1392" y="2016"/>
                <a:chExt cx="144" cy="384"/>
              </a:xfrm>
            </p:grpSpPr>
            <p:grpSp>
              <p:nvGrpSpPr>
                <p:cNvPr id="2263" name="Group 60"/>
                <p:cNvGrpSpPr>
                  <a:grpSpLocks/>
                </p:cNvGrpSpPr>
                <p:nvPr/>
              </p:nvGrpSpPr>
              <p:grpSpPr bwMode="auto">
                <a:xfrm>
                  <a:off x="1392" y="2016"/>
                  <a:ext cx="144" cy="192"/>
                  <a:chOff x="1152" y="2400"/>
                  <a:chExt cx="240" cy="288"/>
                </a:xfrm>
              </p:grpSpPr>
              <p:sp>
                <p:nvSpPr>
                  <p:cNvPr id="2270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71" name="Oval 6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72" name="Oval 6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73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74" name="Oval 6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64" name="Group 66"/>
                <p:cNvGrpSpPr>
                  <a:grpSpLocks/>
                </p:cNvGrpSpPr>
                <p:nvPr/>
              </p:nvGrpSpPr>
              <p:grpSpPr bwMode="auto">
                <a:xfrm>
                  <a:off x="1392" y="2208"/>
                  <a:ext cx="144" cy="192"/>
                  <a:chOff x="1152" y="2400"/>
                  <a:chExt cx="240" cy="288"/>
                </a:xfrm>
              </p:grpSpPr>
              <p:sp>
                <p:nvSpPr>
                  <p:cNvPr id="2265" name="Oval 6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6" name="Oval 6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7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8" name="Oval 7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9" name="Oval 7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2237" name="Rectangle 72"/>
            <p:cNvSpPr>
              <a:spLocks noChangeArrowheads="1"/>
            </p:cNvSpPr>
            <p:nvPr/>
          </p:nvSpPr>
          <p:spPr bwMode="auto">
            <a:xfrm>
              <a:off x="4848" y="1008"/>
              <a:ext cx="96" cy="76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238" name="Group 73"/>
            <p:cNvGrpSpPr>
              <a:grpSpLocks/>
            </p:cNvGrpSpPr>
            <p:nvPr/>
          </p:nvGrpSpPr>
          <p:grpSpPr bwMode="auto">
            <a:xfrm>
              <a:off x="4704" y="1104"/>
              <a:ext cx="192" cy="576"/>
              <a:chOff x="1296" y="1152"/>
              <a:chExt cx="192" cy="576"/>
            </a:xfrm>
          </p:grpSpPr>
          <p:grpSp>
            <p:nvGrpSpPr>
              <p:cNvPr id="2239" name="Group 74"/>
              <p:cNvGrpSpPr>
                <a:grpSpLocks/>
              </p:cNvGrpSpPr>
              <p:nvPr/>
            </p:nvGrpSpPr>
            <p:grpSpPr bwMode="auto">
              <a:xfrm flipH="1">
                <a:off x="1296" y="1296"/>
                <a:ext cx="192" cy="144"/>
                <a:chOff x="1392" y="3072"/>
                <a:chExt cx="192" cy="144"/>
              </a:xfrm>
            </p:grpSpPr>
            <p:sp>
              <p:nvSpPr>
                <p:cNvPr id="2249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50" name="Oval 76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40" name="Group 77"/>
              <p:cNvGrpSpPr>
                <a:grpSpLocks/>
              </p:cNvGrpSpPr>
              <p:nvPr/>
            </p:nvGrpSpPr>
            <p:grpSpPr bwMode="auto">
              <a:xfrm flipH="1">
                <a:off x="1296" y="1152"/>
                <a:ext cx="192" cy="144"/>
                <a:chOff x="1392" y="3072"/>
                <a:chExt cx="192" cy="144"/>
              </a:xfrm>
            </p:grpSpPr>
            <p:sp>
              <p:nvSpPr>
                <p:cNvPr id="2247" name="Line 78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48" name="Oval 79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41" name="Group 80"/>
              <p:cNvGrpSpPr>
                <a:grpSpLocks/>
              </p:cNvGrpSpPr>
              <p:nvPr/>
            </p:nvGrpSpPr>
            <p:grpSpPr bwMode="auto">
              <a:xfrm flipH="1" flipV="1">
                <a:off x="1296" y="1584"/>
                <a:ext cx="192" cy="144"/>
                <a:chOff x="1392" y="3072"/>
                <a:chExt cx="192" cy="144"/>
              </a:xfrm>
            </p:grpSpPr>
            <p:sp>
              <p:nvSpPr>
                <p:cNvPr id="2245" name="Line 81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46" name="Oval 82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42" name="Group 83"/>
              <p:cNvGrpSpPr>
                <a:grpSpLocks/>
              </p:cNvGrpSpPr>
              <p:nvPr/>
            </p:nvGrpSpPr>
            <p:grpSpPr bwMode="auto">
              <a:xfrm flipH="1" flipV="1">
                <a:off x="1296" y="1488"/>
                <a:ext cx="192" cy="144"/>
                <a:chOff x="1392" y="3072"/>
                <a:chExt cx="192" cy="144"/>
              </a:xfrm>
            </p:grpSpPr>
            <p:sp>
              <p:nvSpPr>
                <p:cNvPr id="2243" name="Line 84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44" name="Oval 85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052" name="Group 86"/>
          <p:cNvGrpSpPr>
            <a:grpSpLocks/>
          </p:cNvGrpSpPr>
          <p:nvPr/>
        </p:nvGrpSpPr>
        <p:grpSpPr bwMode="auto">
          <a:xfrm>
            <a:off x="5562600" y="2597150"/>
            <a:ext cx="609600" cy="1371600"/>
            <a:chOff x="3504" y="1200"/>
            <a:chExt cx="384" cy="864"/>
          </a:xfrm>
        </p:grpSpPr>
        <p:sp>
          <p:nvSpPr>
            <p:cNvPr id="2196" name="Rectangle 87"/>
            <p:cNvSpPr>
              <a:spLocks noChangeArrowheads="1"/>
            </p:cNvSpPr>
            <p:nvPr/>
          </p:nvSpPr>
          <p:spPr bwMode="auto">
            <a:xfrm>
              <a:off x="3648" y="1248"/>
              <a:ext cx="96" cy="76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197" name="Group 88"/>
            <p:cNvGrpSpPr>
              <a:grpSpLocks/>
            </p:cNvGrpSpPr>
            <p:nvPr/>
          </p:nvGrpSpPr>
          <p:grpSpPr bwMode="auto">
            <a:xfrm>
              <a:off x="3504" y="1200"/>
              <a:ext cx="384" cy="864"/>
              <a:chOff x="4032" y="1200"/>
              <a:chExt cx="384" cy="864"/>
            </a:xfrm>
          </p:grpSpPr>
          <p:grpSp>
            <p:nvGrpSpPr>
              <p:cNvPr id="2198" name="Group 89"/>
              <p:cNvGrpSpPr>
                <a:grpSpLocks/>
              </p:cNvGrpSpPr>
              <p:nvPr/>
            </p:nvGrpSpPr>
            <p:grpSpPr bwMode="auto">
              <a:xfrm>
                <a:off x="4224" y="1344"/>
                <a:ext cx="192" cy="576"/>
                <a:chOff x="1488" y="1152"/>
                <a:chExt cx="192" cy="576"/>
              </a:xfrm>
            </p:grpSpPr>
            <p:grpSp>
              <p:nvGrpSpPr>
                <p:cNvPr id="2224" name="Group 90"/>
                <p:cNvGrpSpPr>
                  <a:grpSpLocks/>
                </p:cNvGrpSpPr>
                <p:nvPr/>
              </p:nvGrpSpPr>
              <p:grpSpPr bwMode="auto">
                <a:xfrm>
                  <a:off x="1488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2234" name="Line 9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35" name="Oval 92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25" name="Group 93"/>
                <p:cNvGrpSpPr>
                  <a:grpSpLocks/>
                </p:cNvGrpSpPr>
                <p:nvPr/>
              </p:nvGrpSpPr>
              <p:grpSpPr bwMode="auto">
                <a:xfrm>
                  <a:off x="1488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2232" name="Line 9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33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26" name="Group 96"/>
                <p:cNvGrpSpPr>
                  <a:grpSpLocks/>
                </p:cNvGrpSpPr>
                <p:nvPr/>
              </p:nvGrpSpPr>
              <p:grpSpPr bwMode="auto">
                <a:xfrm flipV="1">
                  <a:off x="1488" y="1584"/>
                  <a:ext cx="192" cy="144"/>
                  <a:chOff x="1392" y="3072"/>
                  <a:chExt cx="192" cy="144"/>
                </a:xfrm>
              </p:grpSpPr>
              <p:sp>
                <p:nvSpPr>
                  <p:cNvPr id="2230" name="Line 9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31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27" name="Group 99"/>
                <p:cNvGrpSpPr>
                  <a:grpSpLocks/>
                </p:cNvGrpSpPr>
                <p:nvPr/>
              </p:nvGrpSpPr>
              <p:grpSpPr bwMode="auto">
                <a:xfrm flipV="1">
                  <a:off x="1488" y="1488"/>
                  <a:ext cx="192" cy="144"/>
                  <a:chOff x="1392" y="3072"/>
                  <a:chExt cx="192" cy="144"/>
                </a:xfrm>
              </p:grpSpPr>
              <p:sp>
                <p:nvSpPr>
                  <p:cNvPr id="2228" name="Line 10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29" name="Oval 101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99" name="Group 102"/>
              <p:cNvGrpSpPr>
                <a:grpSpLocks/>
              </p:cNvGrpSpPr>
              <p:nvPr/>
            </p:nvGrpSpPr>
            <p:grpSpPr bwMode="auto">
              <a:xfrm>
                <a:off x="4032" y="1344"/>
                <a:ext cx="192" cy="576"/>
                <a:chOff x="1296" y="1152"/>
                <a:chExt cx="192" cy="576"/>
              </a:xfrm>
            </p:grpSpPr>
            <p:grpSp>
              <p:nvGrpSpPr>
                <p:cNvPr id="2212" name="Group 103"/>
                <p:cNvGrpSpPr>
                  <a:grpSpLocks/>
                </p:cNvGrpSpPr>
                <p:nvPr/>
              </p:nvGrpSpPr>
              <p:grpSpPr bwMode="auto">
                <a:xfrm flipH="1">
                  <a:off x="1296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2222" name="Line 10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23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13" name="Group 106"/>
                <p:cNvGrpSpPr>
                  <a:grpSpLocks/>
                </p:cNvGrpSpPr>
                <p:nvPr/>
              </p:nvGrpSpPr>
              <p:grpSpPr bwMode="auto">
                <a:xfrm flipH="1">
                  <a:off x="1296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2220" name="Line 10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21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14" name="Group 109"/>
                <p:cNvGrpSpPr>
                  <a:grpSpLocks/>
                </p:cNvGrpSpPr>
                <p:nvPr/>
              </p:nvGrpSpPr>
              <p:grpSpPr bwMode="auto">
                <a:xfrm flipH="1" flipV="1">
                  <a:off x="1296" y="1584"/>
                  <a:ext cx="192" cy="144"/>
                  <a:chOff x="1392" y="3072"/>
                  <a:chExt cx="192" cy="144"/>
                </a:xfrm>
              </p:grpSpPr>
              <p:sp>
                <p:nvSpPr>
                  <p:cNvPr id="2218" name="Line 11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19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15" name="Group 112"/>
                <p:cNvGrpSpPr>
                  <a:grpSpLocks/>
                </p:cNvGrpSpPr>
                <p:nvPr/>
              </p:nvGrpSpPr>
              <p:grpSpPr bwMode="auto">
                <a:xfrm flipH="1" flipV="1">
                  <a:off x="1296" y="1488"/>
                  <a:ext cx="192" cy="144"/>
                  <a:chOff x="1392" y="3072"/>
                  <a:chExt cx="192" cy="144"/>
                </a:xfrm>
              </p:grpSpPr>
              <p:sp>
                <p:nvSpPr>
                  <p:cNvPr id="2216" name="Line 1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17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200" name="Group 115"/>
              <p:cNvGrpSpPr>
                <a:grpSpLocks/>
              </p:cNvGrpSpPr>
              <p:nvPr/>
            </p:nvGrpSpPr>
            <p:grpSpPr bwMode="auto">
              <a:xfrm flipH="1">
                <a:off x="4032" y="1200"/>
                <a:ext cx="192" cy="144"/>
                <a:chOff x="1392" y="3072"/>
                <a:chExt cx="192" cy="144"/>
              </a:xfrm>
            </p:grpSpPr>
            <p:sp>
              <p:nvSpPr>
                <p:cNvPr id="2210" name="Line 116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11" name="Oval 117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01" name="Group 118"/>
              <p:cNvGrpSpPr>
                <a:grpSpLocks/>
              </p:cNvGrpSpPr>
              <p:nvPr/>
            </p:nvGrpSpPr>
            <p:grpSpPr bwMode="auto">
              <a:xfrm flipH="1" flipV="1">
                <a:off x="4032" y="1920"/>
                <a:ext cx="192" cy="144"/>
                <a:chOff x="1392" y="3072"/>
                <a:chExt cx="192" cy="144"/>
              </a:xfrm>
            </p:grpSpPr>
            <p:sp>
              <p:nvSpPr>
                <p:cNvPr id="2208" name="Line 119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09" name="Oval 120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02" name="Group 121"/>
              <p:cNvGrpSpPr>
                <a:grpSpLocks/>
              </p:cNvGrpSpPr>
              <p:nvPr/>
            </p:nvGrpSpPr>
            <p:grpSpPr bwMode="auto">
              <a:xfrm>
                <a:off x="4224" y="1200"/>
                <a:ext cx="192" cy="144"/>
                <a:chOff x="1392" y="3072"/>
                <a:chExt cx="192" cy="144"/>
              </a:xfrm>
            </p:grpSpPr>
            <p:sp>
              <p:nvSpPr>
                <p:cNvPr id="2206" name="Line 122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07" name="Oval 123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03" name="Group 124"/>
              <p:cNvGrpSpPr>
                <a:grpSpLocks/>
              </p:cNvGrpSpPr>
              <p:nvPr/>
            </p:nvGrpSpPr>
            <p:grpSpPr bwMode="auto">
              <a:xfrm flipV="1">
                <a:off x="4224" y="1920"/>
                <a:ext cx="192" cy="144"/>
                <a:chOff x="1392" y="3072"/>
                <a:chExt cx="192" cy="144"/>
              </a:xfrm>
            </p:grpSpPr>
            <p:sp>
              <p:nvSpPr>
                <p:cNvPr id="2204" name="Line 125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05" name="Oval 126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053" name="Group 127"/>
          <p:cNvGrpSpPr>
            <a:grpSpLocks/>
          </p:cNvGrpSpPr>
          <p:nvPr/>
        </p:nvGrpSpPr>
        <p:grpSpPr bwMode="auto">
          <a:xfrm>
            <a:off x="1828800" y="2673350"/>
            <a:ext cx="304800" cy="228600"/>
            <a:chOff x="1392" y="3072"/>
            <a:chExt cx="192" cy="144"/>
          </a:xfrm>
        </p:grpSpPr>
        <p:sp>
          <p:nvSpPr>
            <p:cNvPr id="2194" name="Line 128"/>
            <p:cNvSpPr>
              <a:spLocks noChangeShapeType="1"/>
            </p:cNvSpPr>
            <p:nvPr/>
          </p:nvSpPr>
          <p:spPr bwMode="auto">
            <a:xfrm flipV="1">
              <a:off x="1392" y="3072"/>
              <a:ext cx="96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5" name="Oval 129"/>
            <p:cNvSpPr>
              <a:spLocks noChangeArrowheads="1"/>
            </p:cNvSpPr>
            <p:nvPr/>
          </p:nvSpPr>
          <p:spPr bwMode="auto">
            <a:xfrm>
              <a:off x="1488" y="3072"/>
              <a:ext cx="96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54" name="Group 130"/>
          <p:cNvGrpSpPr>
            <a:grpSpLocks/>
          </p:cNvGrpSpPr>
          <p:nvPr/>
        </p:nvGrpSpPr>
        <p:grpSpPr bwMode="auto">
          <a:xfrm flipH="1" flipV="1">
            <a:off x="1676400" y="3663950"/>
            <a:ext cx="304800" cy="228600"/>
            <a:chOff x="1392" y="3072"/>
            <a:chExt cx="192" cy="144"/>
          </a:xfrm>
        </p:grpSpPr>
        <p:sp>
          <p:nvSpPr>
            <p:cNvPr id="2192" name="Line 131"/>
            <p:cNvSpPr>
              <a:spLocks noChangeShapeType="1"/>
            </p:cNvSpPr>
            <p:nvPr/>
          </p:nvSpPr>
          <p:spPr bwMode="auto">
            <a:xfrm flipV="1">
              <a:off x="1392" y="3072"/>
              <a:ext cx="96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3" name="Oval 132"/>
            <p:cNvSpPr>
              <a:spLocks noChangeArrowheads="1"/>
            </p:cNvSpPr>
            <p:nvPr/>
          </p:nvSpPr>
          <p:spPr bwMode="auto">
            <a:xfrm>
              <a:off x="1488" y="3072"/>
              <a:ext cx="96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55" name="Group 133"/>
          <p:cNvGrpSpPr>
            <a:grpSpLocks/>
          </p:cNvGrpSpPr>
          <p:nvPr/>
        </p:nvGrpSpPr>
        <p:grpSpPr bwMode="auto">
          <a:xfrm flipH="1">
            <a:off x="1676400" y="2673350"/>
            <a:ext cx="304800" cy="228600"/>
            <a:chOff x="1392" y="3072"/>
            <a:chExt cx="192" cy="144"/>
          </a:xfrm>
        </p:grpSpPr>
        <p:sp>
          <p:nvSpPr>
            <p:cNvPr id="2190" name="Line 134"/>
            <p:cNvSpPr>
              <a:spLocks noChangeShapeType="1"/>
            </p:cNvSpPr>
            <p:nvPr/>
          </p:nvSpPr>
          <p:spPr bwMode="auto">
            <a:xfrm flipV="1">
              <a:off x="1392" y="3072"/>
              <a:ext cx="96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1" name="Oval 135"/>
            <p:cNvSpPr>
              <a:spLocks noChangeArrowheads="1"/>
            </p:cNvSpPr>
            <p:nvPr/>
          </p:nvSpPr>
          <p:spPr bwMode="auto">
            <a:xfrm>
              <a:off x="1488" y="3072"/>
              <a:ext cx="96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56" name="Group 136"/>
          <p:cNvGrpSpPr>
            <a:grpSpLocks/>
          </p:cNvGrpSpPr>
          <p:nvPr/>
        </p:nvGrpSpPr>
        <p:grpSpPr bwMode="auto">
          <a:xfrm flipV="1">
            <a:off x="1828800" y="3663950"/>
            <a:ext cx="304800" cy="228600"/>
            <a:chOff x="1392" y="3072"/>
            <a:chExt cx="192" cy="144"/>
          </a:xfrm>
        </p:grpSpPr>
        <p:sp>
          <p:nvSpPr>
            <p:cNvPr id="2188" name="Line 137"/>
            <p:cNvSpPr>
              <a:spLocks noChangeShapeType="1"/>
            </p:cNvSpPr>
            <p:nvPr/>
          </p:nvSpPr>
          <p:spPr bwMode="auto">
            <a:xfrm flipV="1">
              <a:off x="1392" y="3072"/>
              <a:ext cx="96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9" name="Oval 138"/>
            <p:cNvSpPr>
              <a:spLocks noChangeArrowheads="1"/>
            </p:cNvSpPr>
            <p:nvPr/>
          </p:nvSpPr>
          <p:spPr bwMode="auto">
            <a:xfrm>
              <a:off x="1488" y="3072"/>
              <a:ext cx="96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57" name="Group 139"/>
          <p:cNvGrpSpPr>
            <a:grpSpLocks/>
          </p:cNvGrpSpPr>
          <p:nvPr/>
        </p:nvGrpSpPr>
        <p:grpSpPr bwMode="auto">
          <a:xfrm>
            <a:off x="5029200" y="2063750"/>
            <a:ext cx="1600200" cy="3429000"/>
            <a:chOff x="3696" y="864"/>
            <a:chExt cx="1008" cy="2160"/>
          </a:xfrm>
        </p:grpSpPr>
        <p:grpSp>
          <p:nvGrpSpPr>
            <p:cNvPr id="2145" name="Group 140"/>
            <p:cNvGrpSpPr>
              <a:grpSpLocks/>
            </p:cNvGrpSpPr>
            <p:nvPr/>
          </p:nvGrpSpPr>
          <p:grpSpPr bwMode="auto">
            <a:xfrm>
              <a:off x="4032" y="1056"/>
              <a:ext cx="384" cy="576"/>
              <a:chOff x="1296" y="816"/>
              <a:chExt cx="432" cy="576"/>
            </a:xfrm>
          </p:grpSpPr>
          <p:sp>
            <p:nvSpPr>
              <p:cNvPr id="2185" name="Line 141"/>
              <p:cNvSpPr>
                <a:spLocks noChangeShapeType="1"/>
              </p:cNvSpPr>
              <p:nvPr/>
            </p:nvSpPr>
            <p:spPr bwMode="auto">
              <a:xfrm>
                <a:off x="1296" y="81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6" name="Line 142"/>
              <p:cNvSpPr>
                <a:spLocks noChangeShapeType="1"/>
              </p:cNvSpPr>
              <p:nvPr/>
            </p:nvSpPr>
            <p:spPr bwMode="auto">
              <a:xfrm>
                <a:off x="1296" y="81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7" name="Line 143"/>
              <p:cNvSpPr>
                <a:spLocks noChangeShapeType="1"/>
              </p:cNvSpPr>
              <p:nvPr/>
            </p:nvSpPr>
            <p:spPr bwMode="auto">
              <a:xfrm>
                <a:off x="1728" y="81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146" name="Group 144"/>
            <p:cNvGrpSpPr>
              <a:grpSpLocks/>
            </p:cNvGrpSpPr>
            <p:nvPr/>
          </p:nvGrpSpPr>
          <p:grpSpPr bwMode="auto">
            <a:xfrm>
              <a:off x="3840" y="1440"/>
              <a:ext cx="144" cy="655"/>
              <a:chOff x="816" y="1200"/>
              <a:chExt cx="240" cy="528"/>
            </a:xfrm>
          </p:grpSpPr>
          <p:grpSp>
            <p:nvGrpSpPr>
              <p:cNvPr id="2173" name="Group 145"/>
              <p:cNvGrpSpPr>
                <a:grpSpLocks/>
              </p:cNvGrpSpPr>
              <p:nvPr/>
            </p:nvGrpSpPr>
            <p:grpSpPr bwMode="auto">
              <a:xfrm>
                <a:off x="816" y="1200"/>
                <a:ext cx="240" cy="288"/>
                <a:chOff x="1152" y="2400"/>
                <a:chExt cx="240" cy="288"/>
              </a:xfrm>
            </p:grpSpPr>
            <p:sp>
              <p:nvSpPr>
                <p:cNvPr id="2180" name="Oval 146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81" name="Oval 147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82" name="Oval 148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83" name="Oval 149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84" name="Oval 150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74" name="Group 151"/>
              <p:cNvGrpSpPr>
                <a:grpSpLocks/>
              </p:cNvGrpSpPr>
              <p:nvPr/>
            </p:nvGrpSpPr>
            <p:grpSpPr bwMode="auto">
              <a:xfrm>
                <a:off x="816" y="1440"/>
                <a:ext cx="240" cy="288"/>
                <a:chOff x="1152" y="2400"/>
                <a:chExt cx="240" cy="288"/>
              </a:xfrm>
            </p:grpSpPr>
            <p:sp>
              <p:nvSpPr>
                <p:cNvPr id="2175" name="Oval 152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" name="Oval 153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7" name="Oval 154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8" name="Oval 155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9" name="Oval 156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47" name="Group 157"/>
            <p:cNvGrpSpPr>
              <a:grpSpLocks/>
            </p:cNvGrpSpPr>
            <p:nvPr/>
          </p:nvGrpSpPr>
          <p:grpSpPr bwMode="auto">
            <a:xfrm>
              <a:off x="3888" y="2095"/>
              <a:ext cx="336" cy="929"/>
              <a:chOff x="3360" y="1855"/>
              <a:chExt cx="336" cy="1073"/>
            </a:xfrm>
          </p:grpSpPr>
          <p:sp>
            <p:nvSpPr>
              <p:cNvPr id="2171" name="Line 158"/>
              <p:cNvSpPr>
                <a:spLocks noChangeShapeType="1"/>
              </p:cNvSpPr>
              <p:nvPr/>
            </p:nvSpPr>
            <p:spPr bwMode="auto">
              <a:xfrm>
                <a:off x="3360" y="2928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2" name="Line 159"/>
              <p:cNvSpPr>
                <a:spLocks noChangeShapeType="1"/>
              </p:cNvSpPr>
              <p:nvPr/>
            </p:nvSpPr>
            <p:spPr bwMode="auto">
              <a:xfrm>
                <a:off x="3360" y="1855"/>
                <a:ext cx="0" cy="10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148" name="Line 160"/>
            <p:cNvSpPr>
              <a:spLocks noChangeShapeType="1"/>
            </p:cNvSpPr>
            <p:nvPr/>
          </p:nvSpPr>
          <p:spPr bwMode="auto">
            <a:xfrm>
              <a:off x="3696" y="864"/>
              <a:ext cx="100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149" name="Group 161"/>
            <p:cNvGrpSpPr>
              <a:grpSpLocks/>
            </p:cNvGrpSpPr>
            <p:nvPr/>
          </p:nvGrpSpPr>
          <p:grpSpPr bwMode="auto">
            <a:xfrm flipV="1">
              <a:off x="4032" y="1632"/>
              <a:ext cx="384" cy="576"/>
              <a:chOff x="1296" y="576"/>
              <a:chExt cx="432" cy="576"/>
            </a:xfrm>
          </p:grpSpPr>
          <p:sp>
            <p:nvSpPr>
              <p:cNvPr id="2168" name="Line 162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69" name="Line 163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0" name="Line 164"/>
              <p:cNvSpPr>
                <a:spLocks noChangeShapeType="1"/>
              </p:cNvSpPr>
              <p:nvPr/>
            </p:nvSpPr>
            <p:spPr bwMode="auto">
              <a:xfrm>
                <a:off x="1728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150" name="Line 165"/>
            <p:cNvSpPr>
              <a:spLocks noChangeShapeType="1"/>
            </p:cNvSpPr>
            <p:nvPr/>
          </p:nvSpPr>
          <p:spPr bwMode="auto">
            <a:xfrm flipH="1">
              <a:off x="4224" y="2832"/>
              <a:ext cx="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151" name="Group 166"/>
            <p:cNvGrpSpPr>
              <a:grpSpLocks/>
            </p:cNvGrpSpPr>
            <p:nvPr/>
          </p:nvGrpSpPr>
          <p:grpSpPr bwMode="auto">
            <a:xfrm>
              <a:off x="4176" y="2208"/>
              <a:ext cx="144" cy="624"/>
              <a:chOff x="1392" y="2016"/>
              <a:chExt cx="144" cy="384"/>
            </a:xfrm>
          </p:grpSpPr>
          <p:grpSp>
            <p:nvGrpSpPr>
              <p:cNvPr id="2156" name="Group 167"/>
              <p:cNvGrpSpPr>
                <a:grpSpLocks/>
              </p:cNvGrpSpPr>
              <p:nvPr/>
            </p:nvGrpSpPr>
            <p:grpSpPr bwMode="auto">
              <a:xfrm>
                <a:off x="1392" y="2016"/>
                <a:ext cx="144" cy="192"/>
                <a:chOff x="1152" y="2400"/>
                <a:chExt cx="240" cy="288"/>
              </a:xfrm>
            </p:grpSpPr>
            <p:sp>
              <p:nvSpPr>
                <p:cNvPr id="2163" name="Oval 168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64" name="Oval 169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65" name="Oval 170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66" name="Oval 171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67" name="Oval 172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57" name="Group 173"/>
              <p:cNvGrpSpPr>
                <a:grpSpLocks/>
              </p:cNvGrpSpPr>
              <p:nvPr/>
            </p:nvGrpSpPr>
            <p:grpSpPr bwMode="auto">
              <a:xfrm>
                <a:off x="1392" y="2208"/>
                <a:ext cx="144" cy="192"/>
                <a:chOff x="1152" y="2400"/>
                <a:chExt cx="240" cy="288"/>
              </a:xfrm>
            </p:grpSpPr>
            <p:sp>
              <p:nvSpPr>
                <p:cNvPr id="2158" name="Oval 174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59" name="Oval 175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60" name="Oval 176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61" name="Oval 177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62" name="Oval 178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52" name="Group 179"/>
            <p:cNvGrpSpPr>
              <a:grpSpLocks/>
            </p:cNvGrpSpPr>
            <p:nvPr/>
          </p:nvGrpSpPr>
          <p:grpSpPr bwMode="auto">
            <a:xfrm>
              <a:off x="3888" y="864"/>
              <a:ext cx="336" cy="576"/>
              <a:chOff x="1152" y="624"/>
              <a:chExt cx="336" cy="576"/>
            </a:xfrm>
          </p:grpSpPr>
          <p:sp>
            <p:nvSpPr>
              <p:cNvPr id="2153" name="Line 180"/>
              <p:cNvSpPr>
                <a:spLocks noChangeShapeType="1"/>
              </p:cNvSpPr>
              <p:nvPr/>
            </p:nvSpPr>
            <p:spPr bwMode="auto">
              <a:xfrm flipH="1" flipV="1">
                <a:off x="1152" y="624"/>
                <a:ext cx="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4" name="Line 181"/>
              <p:cNvSpPr>
                <a:spLocks noChangeShapeType="1"/>
              </p:cNvSpPr>
              <p:nvPr/>
            </p:nvSpPr>
            <p:spPr bwMode="auto">
              <a:xfrm>
                <a:off x="1152" y="624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5" name="Line 182"/>
              <p:cNvSpPr>
                <a:spLocks noChangeShapeType="1"/>
              </p:cNvSpPr>
              <p:nvPr/>
            </p:nvSpPr>
            <p:spPr bwMode="auto">
              <a:xfrm>
                <a:off x="1488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058" name="Group 183"/>
          <p:cNvGrpSpPr>
            <a:grpSpLocks/>
          </p:cNvGrpSpPr>
          <p:nvPr/>
        </p:nvGrpSpPr>
        <p:grpSpPr bwMode="auto">
          <a:xfrm>
            <a:off x="304800" y="2063750"/>
            <a:ext cx="3962400" cy="3124200"/>
            <a:chOff x="480" y="624"/>
            <a:chExt cx="2496" cy="1968"/>
          </a:xfrm>
        </p:grpSpPr>
        <p:grpSp>
          <p:nvGrpSpPr>
            <p:cNvPr id="2074" name="Group 184"/>
            <p:cNvGrpSpPr>
              <a:grpSpLocks/>
            </p:cNvGrpSpPr>
            <p:nvPr/>
          </p:nvGrpSpPr>
          <p:grpSpPr bwMode="auto">
            <a:xfrm>
              <a:off x="1296" y="816"/>
              <a:ext cx="384" cy="576"/>
              <a:chOff x="1296" y="816"/>
              <a:chExt cx="432" cy="576"/>
            </a:xfrm>
          </p:grpSpPr>
          <p:sp>
            <p:nvSpPr>
              <p:cNvPr id="2142" name="Line 185"/>
              <p:cNvSpPr>
                <a:spLocks noChangeShapeType="1"/>
              </p:cNvSpPr>
              <p:nvPr/>
            </p:nvSpPr>
            <p:spPr bwMode="auto">
              <a:xfrm>
                <a:off x="1296" y="81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3" name="Line 186"/>
              <p:cNvSpPr>
                <a:spLocks noChangeShapeType="1"/>
              </p:cNvSpPr>
              <p:nvPr/>
            </p:nvSpPr>
            <p:spPr bwMode="auto">
              <a:xfrm>
                <a:off x="1296" y="81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4" name="Line 187"/>
              <p:cNvSpPr>
                <a:spLocks noChangeShapeType="1"/>
              </p:cNvSpPr>
              <p:nvPr/>
            </p:nvSpPr>
            <p:spPr bwMode="auto">
              <a:xfrm>
                <a:off x="1728" y="81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75" name="Group 188"/>
            <p:cNvGrpSpPr>
              <a:grpSpLocks/>
            </p:cNvGrpSpPr>
            <p:nvPr/>
          </p:nvGrpSpPr>
          <p:grpSpPr bwMode="auto">
            <a:xfrm flipV="1">
              <a:off x="1296" y="1488"/>
              <a:ext cx="384" cy="576"/>
              <a:chOff x="1296" y="576"/>
              <a:chExt cx="432" cy="576"/>
            </a:xfrm>
          </p:grpSpPr>
          <p:sp>
            <p:nvSpPr>
              <p:cNvPr id="2139" name="Line 189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0" name="Line 190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1" name="Line 191"/>
              <p:cNvSpPr>
                <a:spLocks noChangeShapeType="1"/>
              </p:cNvSpPr>
              <p:nvPr/>
            </p:nvSpPr>
            <p:spPr bwMode="auto">
              <a:xfrm>
                <a:off x="1728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76" name="Line 192"/>
            <p:cNvSpPr>
              <a:spLocks noChangeShapeType="1"/>
            </p:cNvSpPr>
            <p:nvPr/>
          </p:nvSpPr>
          <p:spPr bwMode="auto">
            <a:xfrm flipH="1">
              <a:off x="1478" y="2383"/>
              <a:ext cx="10" cy="20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077" name="Group 193"/>
            <p:cNvGrpSpPr>
              <a:grpSpLocks/>
            </p:cNvGrpSpPr>
            <p:nvPr/>
          </p:nvGrpSpPr>
          <p:grpSpPr bwMode="auto">
            <a:xfrm>
              <a:off x="1104" y="1200"/>
              <a:ext cx="384" cy="1392"/>
              <a:chOff x="1104" y="1200"/>
              <a:chExt cx="384" cy="1392"/>
            </a:xfrm>
          </p:grpSpPr>
          <p:grpSp>
            <p:nvGrpSpPr>
              <p:cNvPr id="2124" name="Group 194"/>
              <p:cNvGrpSpPr>
                <a:grpSpLocks/>
              </p:cNvGrpSpPr>
              <p:nvPr/>
            </p:nvGrpSpPr>
            <p:grpSpPr bwMode="auto">
              <a:xfrm>
                <a:off x="1104" y="1200"/>
                <a:ext cx="144" cy="528"/>
                <a:chOff x="816" y="1200"/>
                <a:chExt cx="240" cy="528"/>
              </a:xfrm>
            </p:grpSpPr>
            <p:grpSp>
              <p:nvGrpSpPr>
                <p:cNvPr id="2127" name="Group 195"/>
                <p:cNvGrpSpPr>
                  <a:grpSpLocks/>
                </p:cNvGrpSpPr>
                <p:nvPr/>
              </p:nvGrpSpPr>
              <p:grpSpPr bwMode="auto">
                <a:xfrm>
                  <a:off x="816" y="1200"/>
                  <a:ext cx="240" cy="288"/>
                  <a:chOff x="1152" y="2400"/>
                  <a:chExt cx="240" cy="288"/>
                </a:xfrm>
              </p:grpSpPr>
              <p:sp>
                <p:nvSpPr>
                  <p:cNvPr id="2134" name="Oval 19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35" name="Oval 19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36" name="Oval 19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37" name="Oval 19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38" name="Oval 20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28" name="Group 201"/>
                <p:cNvGrpSpPr>
                  <a:grpSpLocks/>
                </p:cNvGrpSpPr>
                <p:nvPr/>
              </p:nvGrpSpPr>
              <p:grpSpPr bwMode="auto">
                <a:xfrm>
                  <a:off x="816" y="1440"/>
                  <a:ext cx="240" cy="288"/>
                  <a:chOff x="1152" y="2400"/>
                  <a:chExt cx="240" cy="288"/>
                </a:xfrm>
              </p:grpSpPr>
              <p:sp>
                <p:nvSpPr>
                  <p:cNvPr id="2129" name="Oval 20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30" name="Oval 20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31" name="Oval 20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32" name="Oval 20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33" name="Oval 20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125" name="Line 207"/>
              <p:cNvSpPr>
                <a:spLocks noChangeShapeType="1"/>
              </p:cNvSpPr>
              <p:nvPr/>
            </p:nvSpPr>
            <p:spPr bwMode="auto">
              <a:xfrm>
                <a:off x="1152" y="2592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6" name="Line 208"/>
              <p:cNvSpPr>
                <a:spLocks noChangeShapeType="1"/>
              </p:cNvSpPr>
              <p:nvPr/>
            </p:nvSpPr>
            <p:spPr bwMode="auto">
              <a:xfrm>
                <a:off x="1152" y="1728"/>
                <a:ext cx="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78" name="Group 209"/>
            <p:cNvGrpSpPr>
              <a:grpSpLocks/>
            </p:cNvGrpSpPr>
            <p:nvPr/>
          </p:nvGrpSpPr>
          <p:grpSpPr bwMode="auto">
            <a:xfrm>
              <a:off x="1152" y="624"/>
              <a:ext cx="336" cy="576"/>
              <a:chOff x="1152" y="624"/>
              <a:chExt cx="336" cy="576"/>
            </a:xfrm>
          </p:grpSpPr>
          <p:sp>
            <p:nvSpPr>
              <p:cNvPr id="2121" name="Line 210"/>
              <p:cNvSpPr>
                <a:spLocks noChangeShapeType="1"/>
              </p:cNvSpPr>
              <p:nvPr/>
            </p:nvSpPr>
            <p:spPr bwMode="auto">
              <a:xfrm flipH="1" flipV="1">
                <a:off x="1152" y="624"/>
                <a:ext cx="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2" name="Line 211"/>
              <p:cNvSpPr>
                <a:spLocks noChangeShapeType="1"/>
              </p:cNvSpPr>
              <p:nvPr/>
            </p:nvSpPr>
            <p:spPr bwMode="auto">
              <a:xfrm>
                <a:off x="1152" y="624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3" name="Line 212"/>
              <p:cNvSpPr>
                <a:spLocks noChangeShapeType="1"/>
              </p:cNvSpPr>
              <p:nvPr/>
            </p:nvSpPr>
            <p:spPr bwMode="auto">
              <a:xfrm>
                <a:off x="1488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79" name="Line 213"/>
            <p:cNvSpPr>
              <a:spLocks noChangeShapeType="1"/>
            </p:cNvSpPr>
            <p:nvPr/>
          </p:nvSpPr>
          <p:spPr bwMode="auto">
            <a:xfrm>
              <a:off x="960" y="624"/>
              <a:ext cx="100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0" name="Rectangle 214"/>
            <p:cNvSpPr>
              <a:spLocks noChangeArrowheads="1"/>
            </p:cNvSpPr>
            <p:nvPr/>
          </p:nvSpPr>
          <p:spPr bwMode="auto">
            <a:xfrm>
              <a:off x="1440" y="1008"/>
              <a:ext cx="96" cy="76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081" name="Group 215"/>
            <p:cNvGrpSpPr>
              <a:grpSpLocks/>
            </p:cNvGrpSpPr>
            <p:nvPr/>
          </p:nvGrpSpPr>
          <p:grpSpPr bwMode="auto">
            <a:xfrm>
              <a:off x="1392" y="2064"/>
              <a:ext cx="144" cy="336"/>
              <a:chOff x="1392" y="2016"/>
              <a:chExt cx="144" cy="384"/>
            </a:xfrm>
          </p:grpSpPr>
          <p:grpSp>
            <p:nvGrpSpPr>
              <p:cNvPr id="2109" name="Group 216"/>
              <p:cNvGrpSpPr>
                <a:grpSpLocks/>
              </p:cNvGrpSpPr>
              <p:nvPr/>
            </p:nvGrpSpPr>
            <p:grpSpPr bwMode="auto">
              <a:xfrm>
                <a:off x="1392" y="2016"/>
                <a:ext cx="144" cy="192"/>
                <a:chOff x="1152" y="2400"/>
                <a:chExt cx="240" cy="288"/>
              </a:xfrm>
            </p:grpSpPr>
            <p:sp>
              <p:nvSpPr>
                <p:cNvPr id="2116" name="Oval 217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7" name="Oval 218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8" name="Oval 219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9" name="Oval 220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20" name="Oval 221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10" name="Group 222"/>
              <p:cNvGrpSpPr>
                <a:grpSpLocks/>
              </p:cNvGrpSpPr>
              <p:nvPr/>
            </p:nvGrpSpPr>
            <p:grpSpPr bwMode="auto">
              <a:xfrm>
                <a:off x="1392" y="2208"/>
                <a:ext cx="144" cy="192"/>
                <a:chOff x="1152" y="2400"/>
                <a:chExt cx="240" cy="288"/>
              </a:xfrm>
            </p:grpSpPr>
            <p:sp>
              <p:nvSpPr>
                <p:cNvPr id="2111" name="Oval 223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2" name="Oval 224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3" name="Oval 225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4" name="Oval 226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5" name="Oval 227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082" name="Line 228"/>
            <p:cNvSpPr>
              <a:spLocks noChangeShapeType="1"/>
            </p:cNvSpPr>
            <p:nvPr/>
          </p:nvSpPr>
          <p:spPr bwMode="auto">
            <a:xfrm>
              <a:off x="480" y="2592"/>
              <a:ext cx="24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083" name="Group 229"/>
            <p:cNvGrpSpPr>
              <a:grpSpLocks/>
            </p:cNvGrpSpPr>
            <p:nvPr/>
          </p:nvGrpSpPr>
          <p:grpSpPr bwMode="auto">
            <a:xfrm>
              <a:off x="1440" y="1104"/>
              <a:ext cx="192" cy="576"/>
              <a:chOff x="1488" y="1152"/>
              <a:chExt cx="192" cy="576"/>
            </a:xfrm>
          </p:grpSpPr>
          <p:grpSp>
            <p:nvGrpSpPr>
              <p:cNvPr id="2097" name="Group 230"/>
              <p:cNvGrpSpPr>
                <a:grpSpLocks/>
              </p:cNvGrpSpPr>
              <p:nvPr/>
            </p:nvGrpSpPr>
            <p:grpSpPr bwMode="auto">
              <a:xfrm>
                <a:off x="1488" y="1296"/>
                <a:ext cx="192" cy="144"/>
                <a:chOff x="1392" y="3072"/>
                <a:chExt cx="192" cy="144"/>
              </a:xfrm>
            </p:grpSpPr>
            <p:sp>
              <p:nvSpPr>
                <p:cNvPr id="2107" name="Line 231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08" name="Oval 232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98" name="Group 233"/>
              <p:cNvGrpSpPr>
                <a:grpSpLocks/>
              </p:cNvGrpSpPr>
              <p:nvPr/>
            </p:nvGrpSpPr>
            <p:grpSpPr bwMode="auto">
              <a:xfrm>
                <a:off x="1488" y="1152"/>
                <a:ext cx="192" cy="144"/>
                <a:chOff x="1392" y="3072"/>
                <a:chExt cx="192" cy="144"/>
              </a:xfrm>
            </p:grpSpPr>
            <p:sp>
              <p:nvSpPr>
                <p:cNvPr id="2105" name="Line 234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06" name="Oval 235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99" name="Group 236"/>
              <p:cNvGrpSpPr>
                <a:grpSpLocks/>
              </p:cNvGrpSpPr>
              <p:nvPr/>
            </p:nvGrpSpPr>
            <p:grpSpPr bwMode="auto">
              <a:xfrm flipV="1">
                <a:off x="1488" y="1584"/>
                <a:ext cx="192" cy="144"/>
                <a:chOff x="1392" y="3072"/>
                <a:chExt cx="192" cy="144"/>
              </a:xfrm>
            </p:grpSpPr>
            <p:sp>
              <p:nvSpPr>
                <p:cNvPr id="2103" name="Line 237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04" name="Oval 238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00" name="Group 239"/>
              <p:cNvGrpSpPr>
                <a:grpSpLocks/>
              </p:cNvGrpSpPr>
              <p:nvPr/>
            </p:nvGrpSpPr>
            <p:grpSpPr bwMode="auto">
              <a:xfrm flipV="1">
                <a:off x="1488" y="1488"/>
                <a:ext cx="192" cy="144"/>
                <a:chOff x="1392" y="3072"/>
                <a:chExt cx="192" cy="144"/>
              </a:xfrm>
            </p:grpSpPr>
            <p:sp>
              <p:nvSpPr>
                <p:cNvPr id="2101" name="Line 240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02" name="Oval 241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84" name="Group 242"/>
            <p:cNvGrpSpPr>
              <a:grpSpLocks/>
            </p:cNvGrpSpPr>
            <p:nvPr/>
          </p:nvGrpSpPr>
          <p:grpSpPr bwMode="auto">
            <a:xfrm>
              <a:off x="1344" y="1104"/>
              <a:ext cx="192" cy="576"/>
              <a:chOff x="1296" y="1152"/>
              <a:chExt cx="192" cy="576"/>
            </a:xfrm>
          </p:grpSpPr>
          <p:grpSp>
            <p:nvGrpSpPr>
              <p:cNvPr id="2085" name="Group 243"/>
              <p:cNvGrpSpPr>
                <a:grpSpLocks/>
              </p:cNvGrpSpPr>
              <p:nvPr/>
            </p:nvGrpSpPr>
            <p:grpSpPr bwMode="auto">
              <a:xfrm flipH="1">
                <a:off x="1296" y="1296"/>
                <a:ext cx="192" cy="144"/>
                <a:chOff x="1392" y="3072"/>
                <a:chExt cx="192" cy="144"/>
              </a:xfrm>
            </p:grpSpPr>
            <p:sp>
              <p:nvSpPr>
                <p:cNvPr id="2095" name="Line 244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96" name="Oval 245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86" name="Group 246"/>
              <p:cNvGrpSpPr>
                <a:grpSpLocks/>
              </p:cNvGrpSpPr>
              <p:nvPr/>
            </p:nvGrpSpPr>
            <p:grpSpPr bwMode="auto">
              <a:xfrm flipH="1">
                <a:off x="1296" y="1152"/>
                <a:ext cx="192" cy="144"/>
                <a:chOff x="1392" y="3072"/>
                <a:chExt cx="192" cy="144"/>
              </a:xfrm>
            </p:grpSpPr>
            <p:sp>
              <p:nvSpPr>
                <p:cNvPr id="2093" name="Line 247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94" name="Oval 248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87" name="Group 249"/>
              <p:cNvGrpSpPr>
                <a:grpSpLocks/>
              </p:cNvGrpSpPr>
              <p:nvPr/>
            </p:nvGrpSpPr>
            <p:grpSpPr bwMode="auto">
              <a:xfrm flipH="1" flipV="1">
                <a:off x="1296" y="1584"/>
                <a:ext cx="192" cy="144"/>
                <a:chOff x="1392" y="3072"/>
                <a:chExt cx="192" cy="144"/>
              </a:xfrm>
            </p:grpSpPr>
            <p:sp>
              <p:nvSpPr>
                <p:cNvPr id="2091" name="Line 250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92" name="Oval 251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88" name="Group 252"/>
              <p:cNvGrpSpPr>
                <a:grpSpLocks/>
              </p:cNvGrpSpPr>
              <p:nvPr/>
            </p:nvGrpSpPr>
            <p:grpSpPr bwMode="auto">
              <a:xfrm flipH="1" flipV="1">
                <a:off x="1296" y="1488"/>
                <a:ext cx="192" cy="144"/>
                <a:chOff x="1392" y="3072"/>
                <a:chExt cx="192" cy="144"/>
              </a:xfrm>
            </p:grpSpPr>
            <p:sp>
              <p:nvSpPr>
                <p:cNvPr id="2089" name="Line 253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90" name="Oval 254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059" name="Text Box 255"/>
          <p:cNvSpPr txBox="1">
            <a:spLocks noChangeArrowheads="1"/>
          </p:cNvSpPr>
          <p:nvPr/>
        </p:nvSpPr>
        <p:spPr bwMode="auto">
          <a:xfrm>
            <a:off x="3505200" y="137795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IC</a:t>
            </a:r>
          </a:p>
        </p:txBody>
      </p:sp>
      <p:sp>
        <p:nvSpPr>
          <p:cNvPr id="2060" name="Text Box 256"/>
          <p:cNvSpPr txBox="1">
            <a:spLocks noChangeArrowheads="1"/>
          </p:cNvSpPr>
          <p:nvPr/>
        </p:nvSpPr>
        <p:spPr bwMode="auto">
          <a:xfrm>
            <a:off x="5562600" y="137795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EC</a:t>
            </a:r>
          </a:p>
        </p:txBody>
      </p:sp>
      <p:sp>
        <p:nvSpPr>
          <p:cNvPr id="2061" name="Line 257"/>
          <p:cNvSpPr>
            <a:spLocks noChangeShapeType="1"/>
          </p:cNvSpPr>
          <p:nvPr/>
        </p:nvSpPr>
        <p:spPr bwMode="auto">
          <a:xfrm>
            <a:off x="6096000" y="541655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2" name="Line 258"/>
          <p:cNvSpPr>
            <a:spLocks noChangeShapeType="1"/>
          </p:cNvSpPr>
          <p:nvPr/>
        </p:nvSpPr>
        <p:spPr bwMode="auto">
          <a:xfrm>
            <a:off x="4419600" y="236855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3" name="Line 259"/>
          <p:cNvSpPr>
            <a:spLocks noChangeShapeType="1"/>
          </p:cNvSpPr>
          <p:nvPr/>
        </p:nvSpPr>
        <p:spPr bwMode="auto">
          <a:xfrm flipV="1">
            <a:off x="4419600" y="343535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4" name="Line 260"/>
          <p:cNvSpPr>
            <a:spLocks noChangeShapeType="1"/>
          </p:cNvSpPr>
          <p:nvPr/>
        </p:nvSpPr>
        <p:spPr bwMode="auto">
          <a:xfrm flipV="1">
            <a:off x="4114800" y="427355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5" name="Line 261"/>
          <p:cNvSpPr>
            <a:spLocks noChangeShapeType="1"/>
          </p:cNvSpPr>
          <p:nvPr/>
        </p:nvSpPr>
        <p:spPr bwMode="auto">
          <a:xfrm>
            <a:off x="4114800" y="457835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6" name="Line 262"/>
          <p:cNvSpPr>
            <a:spLocks noChangeShapeType="1"/>
          </p:cNvSpPr>
          <p:nvPr/>
        </p:nvSpPr>
        <p:spPr bwMode="auto">
          <a:xfrm flipV="1">
            <a:off x="6172200" y="434975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7" name="Line 263"/>
          <p:cNvSpPr>
            <a:spLocks noChangeShapeType="1"/>
          </p:cNvSpPr>
          <p:nvPr/>
        </p:nvSpPr>
        <p:spPr bwMode="auto">
          <a:xfrm>
            <a:off x="6172200" y="473075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8" name="Line 264"/>
          <p:cNvSpPr>
            <a:spLocks noChangeShapeType="1"/>
          </p:cNvSpPr>
          <p:nvPr/>
        </p:nvSpPr>
        <p:spPr bwMode="auto">
          <a:xfrm>
            <a:off x="6400800" y="236855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9" name="Line 265"/>
          <p:cNvSpPr>
            <a:spLocks noChangeShapeType="1"/>
          </p:cNvSpPr>
          <p:nvPr/>
        </p:nvSpPr>
        <p:spPr bwMode="auto">
          <a:xfrm flipV="1">
            <a:off x="6400800" y="343535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0" name="Line 266"/>
          <p:cNvSpPr>
            <a:spLocks noChangeShapeType="1"/>
          </p:cNvSpPr>
          <p:nvPr/>
        </p:nvSpPr>
        <p:spPr bwMode="auto">
          <a:xfrm flipV="1">
            <a:off x="5105400" y="313055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1" name="Line 267"/>
          <p:cNvSpPr>
            <a:spLocks noChangeShapeType="1"/>
          </p:cNvSpPr>
          <p:nvPr/>
        </p:nvSpPr>
        <p:spPr bwMode="auto">
          <a:xfrm>
            <a:off x="5105400" y="351155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2" name="Text Box 268"/>
          <p:cNvSpPr txBox="1">
            <a:spLocks noChangeArrowheads="1"/>
          </p:cNvSpPr>
          <p:nvPr/>
        </p:nvSpPr>
        <p:spPr bwMode="auto">
          <a:xfrm>
            <a:off x="6324600" y="5416550"/>
            <a:ext cx="83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800" b="1">
                <a:latin typeface="Times New Roman" pitchFamily="18" charset="0"/>
              </a:rPr>
              <a:t>F</a:t>
            </a:r>
            <a:r>
              <a:rPr lang="en-GB" sz="2800" b="1" baseline="-25000">
                <a:latin typeface="Times New Roman" pitchFamily="18" charset="0"/>
              </a:rPr>
              <a:t>ex</a:t>
            </a:r>
            <a:endParaRPr lang="en-GB" sz="2800" b="1">
              <a:latin typeface="Times New Roman" pitchFamily="18" charset="0"/>
            </a:endParaRPr>
          </a:p>
        </p:txBody>
      </p:sp>
      <p:graphicFrame>
        <p:nvGraphicFramePr>
          <p:cNvPr id="6413" name="Object 269"/>
          <p:cNvGraphicFramePr>
            <a:graphicFrameLocks noChangeAspect="1"/>
          </p:cNvGraphicFramePr>
          <p:nvPr/>
        </p:nvGraphicFramePr>
        <p:xfrm>
          <a:off x="6172200" y="692150"/>
          <a:ext cx="2971800" cy="217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Chart" r:id="rId4" imgW="4305673" imgH="2391314" progId="Excel.Chart.8">
                  <p:embed/>
                </p:oleObj>
              </mc:Choice>
              <mc:Fallback>
                <p:oleObj name="Chart" r:id="rId4" imgW="4305673" imgH="2391314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692150"/>
                        <a:ext cx="2971800" cy="2174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73" name="Szövegdoboz 269"/>
          <p:cNvSpPr txBox="1">
            <a:spLocks noChangeArrowheads="1"/>
          </p:cNvSpPr>
          <p:nvPr/>
        </p:nvSpPr>
        <p:spPr bwMode="auto">
          <a:xfrm>
            <a:off x="1187450" y="476250"/>
            <a:ext cx="6264275" cy="523875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sz="2800" dirty="0"/>
              <a:t>Rövid nyújtás</a:t>
            </a:r>
            <a:endParaRPr lang="en-US" sz="28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887499" y="5935662"/>
            <a:ext cx="4751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A </a:t>
            </a:r>
            <a:r>
              <a:rPr lang="hu-HU" sz="2400" dirty="0" err="1" smtClean="0"/>
              <a:t>kontraktilis</a:t>
            </a:r>
            <a:r>
              <a:rPr lang="hu-HU" sz="2400" dirty="0" smtClean="0"/>
              <a:t> elemek hossza csökken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8901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64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690813" y="25050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8435" name="Picture 3" descr="Spindle%20activ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268413"/>
            <a:ext cx="6934200" cy="340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676400" y="228600"/>
            <a:ext cx="5181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sz="2800" b="1">
                <a:latin typeface="Times New Roman" pitchFamily="18" charset="0"/>
              </a:rPr>
              <a:t>Firing rate of MUs</a:t>
            </a:r>
            <a:endParaRPr lang="en-GB" sz="2800" b="1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87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2076450" y="15573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9459" name="Picture 3" descr="motor-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85850"/>
            <a:ext cx="61722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676400" y="228600"/>
            <a:ext cx="5181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sz="2800" b="1">
                <a:latin typeface="Times New Roman" pitchFamily="18" charset="0"/>
              </a:rPr>
              <a:t>Stretch reflex</a:t>
            </a:r>
            <a:endParaRPr lang="en-GB" sz="2800" b="1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48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2.bp.blogspot.com/_204g-KSDYTE/S8Dddcb6EzI/AAAAAAAAAbk/PpFNeunOPeI/s1600/contracti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2557"/>
            <a:ext cx="5256584" cy="644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79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990600" y="304800"/>
            <a:ext cx="708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Akaratlagos izomkontrakciók</a:t>
            </a:r>
            <a:endParaRPr lang="en-GB" sz="2400" b="1">
              <a:latin typeface="Times New Roman" pitchFamily="18" charset="0"/>
            </a:endParaRPr>
          </a:p>
        </p:txBody>
      </p:sp>
      <p:pic>
        <p:nvPicPr>
          <p:cNvPr id="10" name="see30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420938"/>
            <a:ext cx="396081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EClassú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92896"/>
            <a:ext cx="40322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613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96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96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691497"/>
              </p:ext>
            </p:extLst>
          </p:nvPr>
        </p:nvGraphicFramePr>
        <p:xfrm>
          <a:off x="2819400" y="1652588"/>
          <a:ext cx="6142038" cy="3681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Munkalap" r:id="rId5" imgW="3915167" imgH="2353116" progId="Excel.Sheet.8">
                  <p:embed/>
                </p:oleObj>
              </mc:Choice>
              <mc:Fallback>
                <p:oleObj name="Munkalap" r:id="rId5" imgW="3915167" imgH="2353116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1652588"/>
                        <a:ext cx="6142038" cy="3681412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75000"/>
                        </a:schemeClr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752600" y="381000"/>
            <a:ext cx="5867400" cy="954088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2800" b="1" dirty="0">
                <a:latin typeface="Times New Roman" pitchFamily="18" charset="0"/>
              </a:rPr>
              <a:t>Az izom kezdeti feszülésének hatása az excentrikus </a:t>
            </a:r>
            <a:r>
              <a:rPr lang="hu-HU" sz="2800" b="1" dirty="0" smtClean="0">
                <a:latin typeface="Times New Roman" pitchFamily="18" charset="0"/>
              </a:rPr>
              <a:t>forgatónyomatékra</a:t>
            </a:r>
            <a:endParaRPr lang="en-GB" sz="2800" b="1" dirty="0">
              <a:latin typeface="Times New Roman" pitchFamily="18" charset="0"/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990600" y="415925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20 %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990600" y="3679825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40 %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990600" y="332105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60 %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990600" y="294005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80 %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838200" y="255905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100 %</a:t>
            </a:r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2057400" y="4343400"/>
            <a:ext cx="2590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 flipV="1">
            <a:off x="2133600" y="39624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9" name="Line 11"/>
          <p:cNvSpPr>
            <a:spLocks noChangeShapeType="1"/>
          </p:cNvSpPr>
          <p:nvPr/>
        </p:nvSpPr>
        <p:spPr bwMode="auto">
          <a:xfrm>
            <a:off x="2133600" y="3581400"/>
            <a:ext cx="3810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>
            <a:off x="2133600" y="3200400"/>
            <a:ext cx="4038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>
            <a:off x="2133600" y="2819400"/>
            <a:ext cx="4800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9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22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1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build="p" autoUpdateAnimBg="0" advAuto="1000"/>
      <p:bldP spid="22533" grpId="0" build="p" autoUpdateAnimBg="0" advAuto="1000"/>
      <p:bldP spid="22534" grpId="0" build="p" autoUpdateAnimBg="0" advAuto="1000"/>
      <p:bldP spid="22535" grpId="0" build="p" autoUpdateAnimBg="0" advAuto="1000"/>
      <p:bldP spid="22536" grpId="0" build="p" autoUpdateAnimBg="0" advAuto="1000"/>
      <p:bldP spid="22537" grpId="0" animBg="1"/>
      <p:bldP spid="22538" grpId="0" animBg="1"/>
      <p:bldP spid="22539" grpId="0" animBg="1"/>
      <p:bldP spid="22540" grpId="0" animBg="1"/>
      <p:bldP spid="2254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4500563" y="1962150"/>
          <a:ext cx="3657600" cy="293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name="Chart" r:id="rId3" imgW="3657600" imgH="2933700" progId="Excel.Chart.8">
                  <p:embed/>
                </p:oleObj>
              </mc:Choice>
              <mc:Fallback>
                <p:oleObj name="Chart" r:id="rId3" imgW="3657600" imgH="293370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1962150"/>
                        <a:ext cx="3657600" cy="293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611188" y="1966913"/>
          <a:ext cx="3667125" cy="292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Chart" r:id="rId5" imgW="3667049" imgH="2924251" progId="Excel.Chart.8">
                  <p:embed/>
                </p:oleObj>
              </mc:Choice>
              <mc:Fallback>
                <p:oleObj name="Chart" r:id="rId5" imgW="3667049" imgH="292425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1966913"/>
                        <a:ext cx="3667125" cy="292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466725" y="188913"/>
            <a:ext cx="8137525" cy="954087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2800" b="1" dirty="0">
                <a:latin typeface="Times New Roman" pitchFamily="18" charset="0"/>
              </a:rPr>
              <a:t>A forgatónyomaték </a:t>
            </a:r>
            <a:r>
              <a:rPr lang="hu-HU" sz="2800" b="1" dirty="0" smtClean="0">
                <a:latin typeface="Times New Roman" pitchFamily="18" charset="0"/>
              </a:rPr>
              <a:t>kifejlődésére az </a:t>
            </a:r>
            <a:r>
              <a:rPr lang="hu-HU" sz="2800" b="1" dirty="0">
                <a:latin typeface="Times New Roman" pitchFamily="18" charset="0"/>
              </a:rPr>
              <a:t>izom aktivációs szintjének hatása</a:t>
            </a:r>
            <a:endParaRPr lang="en-GB" sz="2800" b="1" dirty="0">
              <a:latin typeface="Times New Roman" pitchFamily="18" charset="0"/>
            </a:endParaRP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900113" y="1628775"/>
            <a:ext cx="25923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>
                <a:latin typeface="Times New Roman" pitchFamily="18" charset="0"/>
              </a:rPr>
              <a:t>Slow (normal)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4787900" y="1628775"/>
            <a:ext cx="25923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>
                <a:latin typeface="Times New Roman" pitchFamily="18" charset="0"/>
              </a:rPr>
              <a:t>Fast</a:t>
            </a:r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>
            <a:off x="1619250" y="3068638"/>
            <a:ext cx="576263" cy="5762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0" name="Line 8"/>
          <p:cNvSpPr>
            <a:spLocks noChangeShapeType="1"/>
          </p:cNvSpPr>
          <p:nvPr/>
        </p:nvSpPr>
        <p:spPr bwMode="auto">
          <a:xfrm>
            <a:off x="5364163" y="3068638"/>
            <a:ext cx="360362" cy="5762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3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2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7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23554" grpId="0" bld="series"/>
      <p:bldOleChart spid="23555" grpId="0" bld="series"/>
      <p:bldP spid="23557" grpId="0"/>
      <p:bldP spid="23558" grpId="0"/>
      <p:bldP spid="23559" grpId="0" animBg="1"/>
      <p:bldP spid="2356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8029341"/>
              </p:ext>
            </p:extLst>
          </p:nvPr>
        </p:nvGraphicFramePr>
        <p:xfrm>
          <a:off x="4648199" y="980728"/>
          <a:ext cx="3376613" cy="2389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457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575180"/>
              </p:ext>
            </p:extLst>
          </p:nvPr>
        </p:nvGraphicFramePr>
        <p:xfrm>
          <a:off x="539552" y="980728"/>
          <a:ext cx="3702050" cy="248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7" name="Chart" r:id="rId4" imgW="3676802" imgH="2467051" progId="Excel.Chart.8">
                  <p:embed/>
                </p:oleObj>
              </mc:Choice>
              <mc:Fallback>
                <p:oleObj name="Chart" r:id="rId4" imgW="3676802" imgH="246705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980728"/>
                        <a:ext cx="3702050" cy="248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2303299"/>
              </p:ext>
            </p:extLst>
          </p:nvPr>
        </p:nvGraphicFramePr>
        <p:xfrm>
          <a:off x="539552" y="3645024"/>
          <a:ext cx="3667125" cy="261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8" name="Chart" r:id="rId6" imgW="3667049" imgH="2619451" progId="Excel.Chart.8">
                  <p:embed/>
                </p:oleObj>
              </mc:Choice>
              <mc:Fallback>
                <p:oleObj name="Chart" r:id="rId6" imgW="3667049" imgH="261945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3645024"/>
                        <a:ext cx="3667125" cy="2619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688079"/>
              </p:ext>
            </p:extLst>
          </p:nvPr>
        </p:nvGraphicFramePr>
        <p:xfrm>
          <a:off x="4502943" y="3645024"/>
          <a:ext cx="3667125" cy="260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9" name="Chart" r:id="rId8" imgW="3667049" imgH="2610002" progId="Excel.Chart.8">
                  <p:embed/>
                </p:oleObj>
              </mc:Choice>
              <mc:Fallback>
                <p:oleObj name="Chart" r:id="rId8" imgW="3667049" imgH="2610002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2943" y="3645024"/>
                        <a:ext cx="3667125" cy="2609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2" name="Line 6"/>
          <p:cNvSpPr>
            <a:spLocks noChangeShapeType="1"/>
          </p:cNvSpPr>
          <p:nvPr/>
        </p:nvSpPr>
        <p:spPr bwMode="auto">
          <a:xfrm>
            <a:off x="5148263" y="2435225"/>
            <a:ext cx="2376487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Szövegdoboz 2"/>
          <p:cNvSpPr txBox="1"/>
          <p:nvPr/>
        </p:nvSpPr>
        <p:spPr>
          <a:xfrm>
            <a:off x="2424172" y="6214293"/>
            <a:ext cx="3481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Normál: a feszülés lassan növekszik</a:t>
            </a:r>
          </a:p>
          <a:p>
            <a:r>
              <a:rPr lang="hu-HU" dirty="0" smtClean="0"/>
              <a:t>Gyors: a feszülés hirtelen növekszik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5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OleChart spid="24579" grpId="0"/>
      <p:bldOleChart spid="24580" grpId="0"/>
      <p:bldOleChart spid="24581" grpId="0"/>
      <p:bldP spid="2458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1" name="Text Box 5"/>
          <p:cNvSpPr txBox="1">
            <a:spLocks noChangeArrowheads="1"/>
          </p:cNvSpPr>
          <p:nvPr/>
        </p:nvSpPr>
        <p:spPr bwMode="auto">
          <a:xfrm>
            <a:off x="1403350" y="692150"/>
            <a:ext cx="5976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  <a:cs typeface="Times New Roman" pitchFamily="18" charset="0"/>
              </a:rPr>
              <a:t>A visszamaradó feszülés mértéke függ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742" name="Text Box 6"/>
          <p:cNvSpPr txBox="1">
            <a:spLocks noChangeArrowheads="1"/>
          </p:cNvSpPr>
          <p:nvPr/>
        </p:nvSpPr>
        <p:spPr bwMode="auto">
          <a:xfrm>
            <a:off x="1692275" y="1773238"/>
            <a:ext cx="5688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hu-HU" sz="2000" b="1" i="1">
                <a:solidFill>
                  <a:srgbClr val="FF0000"/>
                </a:solidFill>
              </a:rPr>
              <a:t> az izomhossztól</a:t>
            </a:r>
            <a:endParaRPr lang="en-US" sz="2000" b="1" i="1">
              <a:solidFill>
                <a:srgbClr val="FF0000"/>
              </a:solidFill>
            </a:endParaRPr>
          </a:p>
        </p:txBody>
      </p:sp>
      <p:sp>
        <p:nvSpPr>
          <p:cNvPr id="64516" name="Text Box 7"/>
          <p:cNvSpPr txBox="1">
            <a:spLocks noChangeArrowheads="1"/>
          </p:cNvSpPr>
          <p:nvPr/>
        </p:nvSpPr>
        <p:spPr bwMode="auto">
          <a:xfrm>
            <a:off x="1692275" y="2781300"/>
            <a:ext cx="59039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/>
              <a:t>A nyugalmi hossznál nagyobb hosszon jelentősebb</a:t>
            </a:r>
            <a:endParaRPr lang="en-US"/>
          </a:p>
        </p:txBody>
      </p:sp>
      <p:pic>
        <p:nvPicPr>
          <p:cNvPr id="6451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860800"/>
            <a:ext cx="4437063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Line 9"/>
          <p:cNvSpPr>
            <a:spLocks noChangeShapeType="1"/>
          </p:cNvSpPr>
          <p:nvPr/>
        </p:nvSpPr>
        <p:spPr bwMode="auto">
          <a:xfrm>
            <a:off x="4572000" y="4437063"/>
            <a:ext cx="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3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6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6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6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6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6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6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1219200"/>
            <a:ext cx="394335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042988" y="260350"/>
            <a:ext cx="5834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sz="2400">
                <a:latin typeface="Times New Roman" pitchFamily="18" charset="0"/>
              </a:rPr>
              <a:t>(passive) Force enhancement</a:t>
            </a:r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4859338" y="3457575"/>
            <a:ext cx="230505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>
            <a:off x="5292725" y="3357563"/>
            <a:ext cx="1871663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>
            <a:off x="4859338" y="3213100"/>
            <a:ext cx="230505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5292725" y="3068638"/>
            <a:ext cx="1871663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6372225" y="5734050"/>
            <a:ext cx="25923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sz="2000">
                <a:latin typeface="Times New Roman" pitchFamily="18" charset="0"/>
              </a:rPr>
              <a:t>Ruiter et al. 2000</a:t>
            </a:r>
          </a:p>
        </p:txBody>
      </p:sp>
    </p:spTree>
    <p:extLst>
      <p:ext uri="{BB962C8B-B14F-4D97-AF65-F5344CB8AC3E}">
        <p14:creationId xmlns:p14="http://schemas.microsoft.com/office/powerpoint/2010/main" val="251859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animBg="1"/>
      <p:bldP spid="15365" grpId="0" animBg="1"/>
      <p:bldP spid="15366" grpId="0" animBg="1"/>
      <p:bldP spid="1536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36613"/>
            <a:ext cx="2879725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916113"/>
            <a:ext cx="278923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38" y="3984625"/>
            <a:ext cx="2928937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827088" y="3200400"/>
            <a:ext cx="1657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sz="2000" b="1" dirty="0">
                <a:latin typeface="Times New Roman" pitchFamily="18" charset="0"/>
              </a:rPr>
              <a:t>3 mm/s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3635375" y="4111625"/>
            <a:ext cx="1657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sz="2000" b="1">
                <a:solidFill>
                  <a:schemeClr val="bg1"/>
                </a:solidFill>
                <a:latin typeface="Times New Roman" pitchFamily="18" charset="0"/>
              </a:rPr>
              <a:t>9 mm/s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6659563" y="6127750"/>
            <a:ext cx="1657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sz="2000" b="1">
                <a:solidFill>
                  <a:schemeClr val="bg1"/>
                </a:solidFill>
                <a:latin typeface="Times New Roman" pitchFamily="18" charset="0"/>
              </a:rPr>
              <a:t>27 mm/s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042988" y="260350"/>
            <a:ext cx="3817044" cy="457200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sz="2400" dirty="0" err="1" smtClean="0">
                <a:latin typeface="Times New Roman" pitchFamily="18" charset="0"/>
              </a:rPr>
              <a:t>Force</a:t>
            </a:r>
            <a:r>
              <a:rPr lang="hu-HU" sz="2400" dirty="0" smtClean="0">
                <a:latin typeface="Times New Roman" pitchFamily="18" charset="0"/>
              </a:rPr>
              <a:t> </a:t>
            </a:r>
            <a:r>
              <a:rPr lang="hu-HU" sz="2400" dirty="0" err="1" smtClean="0">
                <a:latin typeface="Times New Roman" pitchFamily="18" charset="0"/>
              </a:rPr>
              <a:t>enhancement</a:t>
            </a:r>
            <a:r>
              <a:rPr lang="hu-HU" sz="2400" dirty="0" smtClean="0">
                <a:latin typeface="Times New Roman" pitchFamily="18" charset="0"/>
              </a:rPr>
              <a:t> (</a:t>
            </a:r>
            <a:r>
              <a:rPr lang="hu-HU" sz="2400" dirty="0" err="1">
                <a:latin typeface="Times New Roman" pitchFamily="18" charset="0"/>
              </a:rPr>
              <a:t>passive</a:t>
            </a:r>
            <a:r>
              <a:rPr lang="hu-HU" sz="2400" dirty="0">
                <a:latin typeface="Times New Roman" pitchFamily="18" charset="0"/>
              </a:rPr>
              <a:t>) </a:t>
            </a:r>
          </a:p>
        </p:txBody>
      </p:sp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4459288"/>
            <a:ext cx="5983288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250825" y="6237288"/>
            <a:ext cx="6337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sz="2000" dirty="0">
                <a:latin typeface="Times New Roman" pitchFamily="18" charset="0"/>
              </a:rPr>
              <a:t>(</a:t>
            </a:r>
            <a:r>
              <a:rPr lang="hu-HU" sz="2000" dirty="0" err="1">
                <a:latin typeface="Times New Roman" pitchFamily="18" charset="0"/>
              </a:rPr>
              <a:t>Passive</a:t>
            </a:r>
            <a:r>
              <a:rPr lang="hu-HU" sz="2000" dirty="0">
                <a:latin typeface="Times New Roman" pitchFamily="18" charset="0"/>
              </a:rPr>
              <a:t> </a:t>
            </a:r>
            <a:r>
              <a:rPr lang="hu-HU" sz="2000" dirty="0" err="1">
                <a:latin typeface="Times New Roman" pitchFamily="18" charset="0"/>
              </a:rPr>
              <a:t>force</a:t>
            </a:r>
            <a:r>
              <a:rPr lang="hu-HU" sz="2000" dirty="0">
                <a:latin typeface="Times New Roman" pitchFamily="18" charset="0"/>
              </a:rPr>
              <a:t> </a:t>
            </a:r>
            <a:r>
              <a:rPr lang="hu-HU" sz="2000" dirty="0" err="1">
                <a:latin typeface="Times New Roman" pitchFamily="18" charset="0"/>
              </a:rPr>
              <a:t>enhancement</a:t>
            </a:r>
            <a:r>
              <a:rPr lang="hu-HU" sz="2000" dirty="0">
                <a:latin typeface="Times New Roman" pitchFamily="18" charset="0"/>
              </a:rPr>
              <a:t>/ </a:t>
            </a:r>
            <a:r>
              <a:rPr lang="hu-HU" sz="2000" dirty="0" err="1">
                <a:latin typeface="Times New Roman" pitchFamily="18" charset="0"/>
              </a:rPr>
              <a:t>total</a:t>
            </a:r>
            <a:r>
              <a:rPr lang="hu-HU" sz="2000" dirty="0">
                <a:latin typeface="Times New Roman" pitchFamily="18" charset="0"/>
              </a:rPr>
              <a:t> </a:t>
            </a:r>
            <a:r>
              <a:rPr lang="hu-HU" sz="2000" dirty="0" err="1">
                <a:latin typeface="Times New Roman" pitchFamily="18" charset="0"/>
              </a:rPr>
              <a:t>force</a:t>
            </a:r>
            <a:r>
              <a:rPr lang="hu-HU" sz="2000" dirty="0">
                <a:latin typeface="Times New Roman" pitchFamily="18" charset="0"/>
              </a:rPr>
              <a:t> </a:t>
            </a:r>
            <a:r>
              <a:rPr lang="hu-HU" sz="2000" dirty="0" err="1">
                <a:latin typeface="Times New Roman" pitchFamily="18" charset="0"/>
              </a:rPr>
              <a:t>enhancement</a:t>
            </a:r>
            <a:r>
              <a:rPr lang="hu-HU" sz="2000" dirty="0">
                <a:latin typeface="Times New Roman" pitchFamily="18" charset="0"/>
              </a:rPr>
              <a:t>)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hu-HU" sz="2000" dirty="0">
                <a:latin typeface="Times New Roman" pitchFamily="18" charset="0"/>
              </a:rPr>
              <a:t> 100</a:t>
            </a:r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5724525" y="549275"/>
            <a:ext cx="30241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>
                <a:latin typeface="Times New Roman" pitchFamily="18" charset="0"/>
              </a:rPr>
              <a:t>Hercog and Leonard, 2002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563888" y="4062413"/>
            <a:ext cx="1657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sz="2000" b="1" dirty="0">
                <a:latin typeface="Times New Roman" pitchFamily="18" charset="0"/>
              </a:rPr>
              <a:t>9</a:t>
            </a:r>
            <a:r>
              <a:rPr lang="hu-HU" sz="2000" b="1" dirty="0" smtClean="0">
                <a:latin typeface="Times New Roman" pitchFamily="18" charset="0"/>
              </a:rPr>
              <a:t> </a:t>
            </a:r>
            <a:r>
              <a:rPr lang="hu-HU" sz="2000" b="1" dirty="0">
                <a:latin typeface="Times New Roman" pitchFamily="18" charset="0"/>
              </a:rPr>
              <a:t>mm/s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877050" y="3352799"/>
            <a:ext cx="1657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sz="2000" b="1" dirty="0" smtClean="0">
                <a:latin typeface="Times New Roman" pitchFamily="18" charset="0"/>
              </a:rPr>
              <a:t>27 </a:t>
            </a:r>
            <a:r>
              <a:rPr lang="hu-HU" sz="2000" b="1" dirty="0">
                <a:latin typeface="Times New Roman" pitchFamily="18" charset="0"/>
              </a:rPr>
              <a:t>mm/s</a:t>
            </a:r>
          </a:p>
        </p:txBody>
      </p:sp>
    </p:spTree>
    <p:extLst>
      <p:ext uri="{BB962C8B-B14F-4D97-AF65-F5344CB8AC3E}">
        <p14:creationId xmlns:p14="http://schemas.microsoft.com/office/powerpoint/2010/main" val="178444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hortran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524125"/>
            <a:ext cx="2987675" cy="306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ruit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38" y="2709863"/>
            <a:ext cx="4184650" cy="278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684213" y="692150"/>
            <a:ext cx="3240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 b="1"/>
              <a:t>De Ruiter et al. 2000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755650" y="1989138"/>
            <a:ext cx="69135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 i="1"/>
              <a:t>Effect of fatigue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827088" y="1341438"/>
            <a:ext cx="5257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/>
              <a:t>In vivo human adductor pollicis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8101013" y="2852738"/>
            <a:ext cx="792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>
                <a:solidFill>
                  <a:srgbClr val="FF0000"/>
                </a:solidFill>
              </a:rPr>
              <a:t>1.65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8101013" y="3176588"/>
            <a:ext cx="792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>
                <a:solidFill>
                  <a:srgbClr val="FF0000"/>
                </a:solidFill>
              </a:rPr>
              <a:t>1.55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8101013" y="3463925"/>
            <a:ext cx="792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>
                <a:solidFill>
                  <a:srgbClr val="FF0000"/>
                </a:solidFill>
              </a:rPr>
              <a:t>1.41</a:t>
            </a: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8101013" y="3789363"/>
            <a:ext cx="792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>
                <a:solidFill>
                  <a:srgbClr val="FF0000"/>
                </a:solidFill>
              </a:rPr>
              <a:t>1.35</a:t>
            </a:r>
          </a:p>
        </p:txBody>
      </p:sp>
    </p:spTree>
    <p:extLst>
      <p:ext uri="{BB962C8B-B14F-4D97-AF65-F5344CB8AC3E}">
        <p14:creationId xmlns:p14="http://schemas.microsoft.com/office/powerpoint/2010/main" val="213280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4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64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64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140"/>
                            </p:stCondLst>
                            <p:childTnLst>
                              <p:par>
                                <p:cTn id="2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640"/>
                            </p:stCondLst>
                            <p:childTnLst>
                              <p:par>
                                <p:cTn id="3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/>
      <p:bldP spid="12296" grpId="0"/>
      <p:bldP spid="12297" grpId="0"/>
      <p:bldP spid="1229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uiter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205038"/>
            <a:ext cx="446405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684213" y="692150"/>
            <a:ext cx="3240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 b="1"/>
              <a:t>De Ruiter et al. 2001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1258888" y="1484313"/>
            <a:ext cx="69135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 i="1"/>
              <a:t>Effect of temperature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6083300" y="1989138"/>
            <a:ext cx="936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/>
              <a:t>36.8</a:t>
            </a:r>
            <a:r>
              <a:rPr lang="hu-HU" sz="2000" b="1">
                <a:sym typeface="Symbol" pitchFamily="18" charset="2"/>
              </a:rPr>
              <a:t></a:t>
            </a:r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 flipH="1">
            <a:off x="1403350" y="2349500"/>
            <a:ext cx="44640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7091363" y="2205038"/>
            <a:ext cx="1009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/>
              <a:t>31.6</a:t>
            </a:r>
            <a:r>
              <a:rPr lang="hu-HU" sz="2000" b="1">
                <a:sym typeface="Symbol" pitchFamily="18" charset="2"/>
              </a:rPr>
              <a:t></a:t>
            </a: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 flipH="1">
            <a:off x="1619250" y="2492375"/>
            <a:ext cx="44640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6156325" y="2420938"/>
            <a:ext cx="936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/>
              <a:t>26.6</a:t>
            </a:r>
            <a:r>
              <a:rPr lang="hu-HU" sz="2000" b="1">
                <a:sym typeface="Symbol" pitchFamily="18" charset="2"/>
              </a:rPr>
              <a:t></a:t>
            </a: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H="1">
            <a:off x="1619250" y="2636838"/>
            <a:ext cx="44640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7162800" y="2816225"/>
            <a:ext cx="1009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/>
              <a:t>22.3</a:t>
            </a:r>
            <a:r>
              <a:rPr lang="hu-HU" sz="2000" b="1">
                <a:sym typeface="Symbol" pitchFamily="18" charset="2"/>
              </a:rPr>
              <a:t></a:t>
            </a:r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 flipH="1">
            <a:off x="2051050" y="3032125"/>
            <a:ext cx="44640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4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74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98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480"/>
                            </p:stCondLst>
                            <p:childTnLst>
                              <p:par>
                                <p:cTn id="2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72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220"/>
                            </p:stCondLst>
                            <p:childTnLst>
                              <p:par>
                                <p:cTn id="3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46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/>
      <p:bldP spid="13318" grpId="0" animBg="1"/>
      <p:bldP spid="13319" grpId="0"/>
      <p:bldP spid="13320" grpId="0" animBg="1"/>
      <p:bldP spid="13321" grpId="0"/>
      <p:bldP spid="13322" grpId="0" animBg="1"/>
      <p:bldP spid="13323" grpId="0"/>
      <p:bldP spid="133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684213" y="692150"/>
            <a:ext cx="3240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 b="1"/>
              <a:t>Westing et al. 1990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258888" y="1484313"/>
            <a:ext cx="69135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 i="1"/>
              <a:t>In vivo humán knee extensors</a:t>
            </a:r>
          </a:p>
        </p:txBody>
      </p:sp>
      <p:pic>
        <p:nvPicPr>
          <p:cNvPr id="19460" name="Picture 4" descr="westin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989138"/>
            <a:ext cx="4310063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1042988" y="2708275"/>
            <a:ext cx="865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 b="1">
                <a:solidFill>
                  <a:srgbClr val="FF0000"/>
                </a:solidFill>
              </a:rPr>
              <a:t>1.0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1042988" y="3043238"/>
            <a:ext cx="865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 b="1">
                <a:solidFill>
                  <a:srgbClr val="FF0000"/>
                </a:solidFill>
              </a:rPr>
              <a:t>1.2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1042988" y="3403600"/>
            <a:ext cx="865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 b="1">
                <a:solidFill>
                  <a:srgbClr val="FF0000"/>
                </a:solidFill>
              </a:rPr>
              <a:t>1.3</a:t>
            </a:r>
          </a:p>
        </p:txBody>
      </p:sp>
      <p:sp>
        <p:nvSpPr>
          <p:cNvPr id="19464" name="AutoShape 8"/>
          <p:cNvSpPr>
            <a:spLocks noChangeArrowheads="1"/>
          </p:cNvSpPr>
          <p:nvPr/>
        </p:nvSpPr>
        <p:spPr bwMode="auto">
          <a:xfrm>
            <a:off x="2986088" y="3092450"/>
            <a:ext cx="73025" cy="14446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AutoShape 9"/>
          <p:cNvSpPr>
            <a:spLocks noChangeArrowheads="1"/>
          </p:cNvSpPr>
          <p:nvPr/>
        </p:nvSpPr>
        <p:spPr bwMode="auto">
          <a:xfrm>
            <a:off x="4714875" y="3140075"/>
            <a:ext cx="73025" cy="14446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6" name="Oval 10"/>
          <p:cNvSpPr>
            <a:spLocks noChangeArrowheads="1"/>
          </p:cNvSpPr>
          <p:nvPr/>
        </p:nvSpPr>
        <p:spPr bwMode="auto">
          <a:xfrm>
            <a:off x="2987675" y="2925763"/>
            <a:ext cx="71438" cy="71437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467" name="Oval 11"/>
          <p:cNvSpPr>
            <a:spLocks noChangeArrowheads="1"/>
          </p:cNvSpPr>
          <p:nvPr/>
        </p:nvSpPr>
        <p:spPr bwMode="auto">
          <a:xfrm>
            <a:off x="4716463" y="3381375"/>
            <a:ext cx="71437" cy="7143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468" name="Oval 12"/>
          <p:cNvSpPr>
            <a:spLocks noChangeArrowheads="1"/>
          </p:cNvSpPr>
          <p:nvPr/>
        </p:nvSpPr>
        <p:spPr bwMode="auto">
          <a:xfrm>
            <a:off x="4716463" y="3068638"/>
            <a:ext cx="71437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469" name="Oval 13"/>
          <p:cNvSpPr>
            <a:spLocks noChangeArrowheads="1"/>
          </p:cNvSpPr>
          <p:nvPr/>
        </p:nvSpPr>
        <p:spPr bwMode="auto">
          <a:xfrm>
            <a:off x="2987675" y="2749550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58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3" dur="80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4" dur="80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80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60"/>
                            </p:stCondLst>
                            <p:childTnLst>
                              <p:par>
                                <p:cTn id="10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2160"/>
                            </p:stCondLst>
                            <p:childTnLst>
                              <p:par>
                                <p:cTn id="1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  <p:bldP spid="19462" grpId="0"/>
      <p:bldP spid="19463" grpId="0"/>
      <p:bldP spid="19464" grpId="0" animBg="1"/>
      <p:bldP spid="19465" grpId="0" animBg="1"/>
      <p:bldP spid="19466" grpId="0" animBg="1"/>
      <p:bldP spid="19467" grpId="0" animBg="1"/>
      <p:bldP spid="19468" grpId="0" animBg="1"/>
      <p:bldP spid="1946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CCmusc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928" y="1988838"/>
            <a:ext cx="4503828" cy="3171335"/>
          </a:xfrm>
          <a:prstGeom prst="rect">
            <a:avLst/>
          </a:prstGeom>
        </p:spPr>
      </p:pic>
      <p:pic>
        <p:nvPicPr>
          <p:cNvPr id="3" name="ECCatmyoII+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0171" y="1988839"/>
            <a:ext cx="4503829" cy="3171334"/>
          </a:xfrm>
          <a:prstGeom prst="rect">
            <a:avLst/>
          </a:prstGeom>
        </p:spPr>
      </p:pic>
      <p:sp>
        <p:nvSpPr>
          <p:cNvPr id="5" name="Cím 1"/>
          <p:cNvSpPr txBox="1">
            <a:spLocks/>
          </p:cNvSpPr>
          <p:nvPr/>
        </p:nvSpPr>
        <p:spPr>
          <a:xfrm>
            <a:off x="715144" y="332656"/>
            <a:ext cx="7772400" cy="1470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 smtClean="0"/>
              <a:t>Excentrikus kontrakció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89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6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990600" y="381000"/>
            <a:ext cx="7315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2800" b="1">
                <a:latin typeface="Times New Roman" pitchFamily="18" charset="0"/>
              </a:rPr>
              <a:t>Strength deficit</a:t>
            </a:r>
            <a:endParaRPr lang="en-US" sz="2800" b="1">
              <a:latin typeface="Times New Roman" pitchFamily="18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990600" y="1066800"/>
            <a:ext cx="5562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</a:rPr>
              <a:t>F</a:t>
            </a:r>
            <a:r>
              <a:rPr lang="en-US" sz="3200" b="1" baseline="-25000">
                <a:latin typeface="Times New Roman" pitchFamily="18" charset="0"/>
              </a:rPr>
              <a:t>ECC</a:t>
            </a:r>
            <a:r>
              <a:rPr lang="en-US" sz="3200" b="1">
                <a:latin typeface="Times New Roman" pitchFamily="18" charset="0"/>
              </a:rPr>
              <a:t> - F</a:t>
            </a:r>
            <a:r>
              <a:rPr lang="en-US" sz="3200" b="1" baseline="-25000">
                <a:latin typeface="Times New Roman" pitchFamily="18" charset="0"/>
              </a:rPr>
              <a:t>IC</a:t>
            </a:r>
            <a:r>
              <a:rPr lang="en-US" sz="3200" b="1">
                <a:latin typeface="Times New Roman" pitchFamily="18" charset="0"/>
              </a:rPr>
              <a:t> = dF </a:t>
            </a:r>
          </a:p>
        </p:txBody>
      </p:sp>
    </p:spTree>
    <p:extLst>
      <p:ext uri="{BB962C8B-B14F-4D97-AF65-F5344CB8AC3E}">
        <p14:creationId xmlns:p14="http://schemas.microsoft.com/office/powerpoint/2010/main" val="51523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reeching Brak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build="p" autoUpdateAnimBg="0"/>
      <p:bldP spid="20483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61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4116626"/>
              </p:ext>
            </p:extLst>
          </p:nvPr>
        </p:nvGraphicFramePr>
        <p:xfrm>
          <a:off x="2819400" y="1652588"/>
          <a:ext cx="6142038" cy="3681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2" name="Munkalap" r:id="rId5" imgW="3914806" imgH="2286090" progId="Excel.Sheet.8">
                  <p:embed/>
                </p:oleObj>
              </mc:Choice>
              <mc:Fallback>
                <p:oleObj name="Munkalap" r:id="rId5" imgW="3914806" imgH="22860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1652588"/>
                        <a:ext cx="6142038" cy="3681412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1752600" y="381000"/>
            <a:ext cx="5867400" cy="94615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2800" b="1" dirty="0">
                <a:latin typeface="Times New Roman" pitchFamily="18" charset="0"/>
              </a:rPr>
              <a:t>Az izom feszülésének nagysága nyújtás előtt</a:t>
            </a:r>
            <a:endParaRPr lang="en-GB" sz="2800" b="1" dirty="0">
              <a:latin typeface="Times New Roman" pitchFamily="18" charset="0"/>
            </a:endParaRPr>
          </a:p>
        </p:txBody>
      </p:sp>
      <p:sp>
        <p:nvSpPr>
          <p:cNvPr id="111620" name="Text Box 4"/>
          <p:cNvSpPr txBox="1">
            <a:spLocks noChangeArrowheads="1"/>
          </p:cNvSpPr>
          <p:nvPr/>
        </p:nvSpPr>
        <p:spPr bwMode="auto">
          <a:xfrm>
            <a:off x="990600" y="415925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20 %</a:t>
            </a:r>
          </a:p>
        </p:txBody>
      </p:sp>
      <p:sp>
        <p:nvSpPr>
          <p:cNvPr id="111621" name="Text Box 5"/>
          <p:cNvSpPr txBox="1">
            <a:spLocks noChangeArrowheads="1"/>
          </p:cNvSpPr>
          <p:nvPr/>
        </p:nvSpPr>
        <p:spPr bwMode="auto">
          <a:xfrm>
            <a:off x="990600" y="3679825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40 %</a:t>
            </a:r>
          </a:p>
        </p:txBody>
      </p:sp>
      <p:sp>
        <p:nvSpPr>
          <p:cNvPr id="111622" name="Text Box 6"/>
          <p:cNvSpPr txBox="1">
            <a:spLocks noChangeArrowheads="1"/>
          </p:cNvSpPr>
          <p:nvPr/>
        </p:nvSpPr>
        <p:spPr bwMode="auto">
          <a:xfrm>
            <a:off x="990600" y="332105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60 %</a:t>
            </a:r>
          </a:p>
        </p:txBody>
      </p:sp>
      <p:sp>
        <p:nvSpPr>
          <p:cNvPr id="111623" name="Text Box 7"/>
          <p:cNvSpPr txBox="1">
            <a:spLocks noChangeArrowheads="1"/>
          </p:cNvSpPr>
          <p:nvPr/>
        </p:nvSpPr>
        <p:spPr bwMode="auto">
          <a:xfrm>
            <a:off x="990600" y="294005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80 %</a:t>
            </a:r>
          </a:p>
        </p:txBody>
      </p:sp>
      <p:sp>
        <p:nvSpPr>
          <p:cNvPr id="111624" name="Text Box 8"/>
          <p:cNvSpPr txBox="1">
            <a:spLocks noChangeArrowheads="1"/>
          </p:cNvSpPr>
          <p:nvPr/>
        </p:nvSpPr>
        <p:spPr bwMode="auto">
          <a:xfrm>
            <a:off x="838200" y="255905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100 %</a:t>
            </a:r>
          </a:p>
        </p:txBody>
      </p:sp>
      <p:sp>
        <p:nvSpPr>
          <p:cNvPr id="111625" name="Line 9"/>
          <p:cNvSpPr>
            <a:spLocks noChangeShapeType="1"/>
          </p:cNvSpPr>
          <p:nvPr/>
        </p:nvSpPr>
        <p:spPr bwMode="auto">
          <a:xfrm>
            <a:off x="2057400" y="4343400"/>
            <a:ext cx="2590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6" name="Line 10"/>
          <p:cNvSpPr>
            <a:spLocks noChangeShapeType="1"/>
          </p:cNvSpPr>
          <p:nvPr/>
        </p:nvSpPr>
        <p:spPr bwMode="auto">
          <a:xfrm flipV="1">
            <a:off x="2133600" y="39624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7" name="Line 11"/>
          <p:cNvSpPr>
            <a:spLocks noChangeShapeType="1"/>
          </p:cNvSpPr>
          <p:nvPr/>
        </p:nvSpPr>
        <p:spPr bwMode="auto">
          <a:xfrm>
            <a:off x="2133600" y="3581400"/>
            <a:ext cx="3810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8" name="Line 12"/>
          <p:cNvSpPr>
            <a:spLocks noChangeShapeType="1"/>
          </p:cNvSpPr>
          <p:nvPr/>
        </p:nvSpPr>
        <p:spPr bwMode="auto">
          <a:xfrm>
            <a:off x="2133600" y="3200400"/>
            <a:ext cx="4038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9" name="Line 13"/>
          <p:cNvSpPr>
            <a:spLocks noChangeShapeType="1"/>
          </p:cNvSpPr>
          <p:nvPr/>
        </p:nvSpPr>
        <p:spPr bwMode="auto">
          <a:xfrm>
            <a:off x="2133600" y="2819400"/>
            <a:ext cx="4800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1" name="Line 15"/>
          <p:cNvSpPr>
            <a:spLocks noChangeShapeType="1"/>
          </p:cNvSpPr>
          <p:nvPr/>
        </p:nvSpPr>
        <p:spPr bwMode="auto">
          <a:xfrm>
            <a:off x="5508625" y="2565400"/>
            <a:ext cx="0" cy="2889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2" name="Line 16"/>
          <p:cNvSpPr>
            <a:spLocks noChangeShapeType="1"/>
          </p:cNvSpPr>
          <p:nvPr/>
        </p:nvSpPr>
        <p:spPr bwMode="auto">
          <a:xfrm>
            <a:off x="5940425" y="2349500"/>
            <a:ext cx="0" cy="2889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3" name="Line 17"/>
          <p:cNvSpPr>
            <a:spLocks noChangeShapeType="1"/>
          </p:cNvSpPr>
          <p:nvPr/>
        </p:nvSpPr>
        <p:spPr bwMode="auto">
          <a:xfrm>
            <a:off x="6588125" y="2205038"/>
            <a:ext cx="0" cy="2889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4" name="Line 18"/>
          <p:cNvSpPr>
            <a:spLocks noChangeShapeType="1"/>
          </p:cNvSpPr>
          <p:nvPr/>
        </p:nvSpPr>
        <p:spPr bwMode="auto">
          <a:xfrm>
            <a:off x="7092950" y="1989138"/>
            <a:ext cx="0" cy="2889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5" name="Line 19"/>
          <p:cNvSpPr>
            <a:spLocks noChangeShapeType="1"/>
          </p:cNvSpPr>
          <p:nvPr/>
        </p:nvSpPr>
        <p:spPr bwMode="auto">
          <a:xfrm>
            <a:off x="7667625" y="1773238"/>
            <a:ext cx="0" cy="2889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51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1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11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111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111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1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1116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1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1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1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1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1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1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1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1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1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1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1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1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0" grpId="0" build="p" autoUpdateAnimBg="0" advAuto="1000"/>
      <p:bldP spid="111621" grpId="0" build="p" autoUpdateAnimBg="0" advAuto="1000"/>
      <p:bldP spid="111622" grpId="0" build="p" autoUpdateAnimBg="0" advAuto="1000"/>
      <p:bldP spid="111623" grpId="0" build="p" autoUpdateAnimBg="0" advAuto="1000"/>
      <p:bldP spid="111624" grpId="0" build="p" autoUpdateAnimBg="0" advAuto="1000"/>
      <p:bldP spid="111625" grpId="0" animBg="1"/>
      <p:bldP spid="111626" grpId="0" animBg="1"/>
      <p:bldP spid="111627" grpId="0" animBg="1"/>
      <p:bldP spid="111628" grpId="0" animBg="1"/>
      <p:bldP spid="111629" grpId="0" animBg="1"/>
      <p:bldP spid="111631" grpId="0" animBg="1"/>
      <p:bldP spid="111632" grpId="0" animBg="1"/>
      <p:bldP spid="111633" grpId="0" animBg="1"/>
      <p:bldP spid="111634" grpId="0" animBg="1"/>
      <p:bldP spid="11163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5257800" y="4343400"/>
          <a:ext cx="3278188" cy="218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8" name="Diagram" r:id="rId4" imgW="6095913" imgH="4061529" progId="MSGraph.Chart.8">
                  <p:embed followColorScheme="full"/>
                </p:oleObj>
              </mc:Choice>
              <mc:Fallback>
                <p:oleObj name="Diagram" r:id="rId4" imgW="6095913" imgH="4061529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343400"/>
                        <a:ext cx="3278188" cy="218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5410200" y="2743200"/>
          <a:ext cx="2895600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9" name="Diagram" r:id="rId6" imgW="6095913" imgH="4046196" progId="MSGraph.Chart.8">
                  <p:embed followColorScheme="full"/>
                </p:oleObj>
              </mc:Choice>
              <mc:Fallback>
                <p:oleObj name="Diagram" r:id="rId6" imgW="6095913" imgH="404619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2743200"/>
                        <a:ext cx="2895600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4" name="Object 4"/>
          <p:cNvGraphicFramePr>
            <a:graphicFrameLocks noChangeAspect="1"/>
          </p:cNvGraphicFramePr>
          <p:nvPr/>
        </p:nvGraphicFramePr>
        <p:xfrm>
          <a:off x="5410200" y="762000"/>
          <a:ext cx="2971800" cy="185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0" name="Chart" r:id="rId8" imgW="6080796" imgH="4038638" progId="MSGraph.Chart.8">
                  <p:embed followColorScheme="full"/>
                </p:oleObj>
              </mc:Choice>
              <mc:Fallback>
                <p:oleObj name="Chart" r:id="rId8" imgW="6080796" imgH="403863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762000"/>
                        <a:ext cx="2971800" cy="185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38200" y="838200"/>
            <a:ext cx="3575050" cy="1722438"/>
            <a:chOff x="528" y="528"/>
            <a:chExt cx="2252" cy="1085"/>
          </a:xfrm>
        </p:grpSpPr>
        <p:graphicFrame>
          <p:nvGraphicFramePr>
            <p:cNvPr id="8199" name="Object 6"/>
            <p:cNvGraphicFramePr>
              <a:graphicFrameLocks noChangeAspect="1"/>
            </p:cNvGraphicFramePr>
            <p:nvPr/>
          </p:nvGraphicFramePr>
          <p:xfrm>
            <a:off x="528" y="528"/>
            <a:ext cx="2252" cy="10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51" name="Munkalap" r:id="rId10" imgW="3574153" imgH="1722414" progId="Excel.Sheet.8">
                    <p:embed/>
                  </p:oleObj>
                </mc:Choice>
                <mc:Fallback>
                  <p:oleObj name="Munkalap" r:id="rId10" imgW="3574153" imgH="1722414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" y="528"/>
                          <a:ext cx="2252" cy="10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06" name="Text Box 7"/>
            <p:cNvSpPr txBox="1">
              <a:spLocks noChangeArrowheads="1"/>
            </p:cNvSpPr>
            <p:nvPr/>
          </p:nvSpPr>
          <p:spPr bwMode="auto">
            <a:xfrm>
              <a:off x="1248" y="528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hu-HU" sz="2400">
                  <a:latin typeface="Times New Roman" pitchFamily="18" charset="0"/>
                </a:rPr>
                <a:t>Pre-activity</a:t>
              </a:r>
              <a:endParaRPr lang="en-GB" sz="2400">
                <a:latin typeface="Times New Roman" pitchFamily="18" charset="0"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838200" y="2667000"/>
            <a:ext cx="3575050" cy="1798638"/>
            <a:chOff x="528" y="1680"/>
            <a:chExt cx="2252" cy="1133"/>
          </a:xfrm>
        </p:grpSpPr>
        <p:graphicFrame>
          <p:nvGraphicFramePr>
            <p:cNvPr id="8198" name="Object 9"/>
            <p:cNvGraphicFramePr>
              <a:graphicFrameLocks noChangeAspect="1"/>
            </p:cNvGraphicFramePr>
            <p:nvPr/>
          </p:nvGraphicFramePr>
          <p:xfrm>
            <a:off x="528" y="1728"/>
            <a:ext cx="2252" cy="10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52" name="Munkalap" r:id="rId12" imgW="3552749" imgH="1628851" progId="Excel.Sheet.8">
                    <p:embed/>
                  </p:oleObj>
                </mc:Choice>
                <mc:Fallback>
                  <p:oleObj name="Munkalap" r:id="rId12" imgW="3552749" imgH="1628851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" y="1728"/>
                          <a:ext cx="2252" cy="10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05" name="Text Box 10"/>
            <p:cNvSpPr txBox="1">
              <a:spLocks noChangeArrowheads="1"/>
            </p:cNvSpPr>
            <p:nvPr/>
          </p:nvSpPr>
          <p:spPr bwMode="auto">
            <a:xfrm>
              <a:off x="1056" y="1680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hu-HU" sz="2400">
                  <a:latin typeface="Times New Roman" pitchFamily="18" charset="0"/>
                </a:rPr>
                <a:t>Isometric</a:t>
              </a:r>
              <a:endParaRPr lang="en-GB" sz="2400">
                <a:latin typeface="Times New Roman" pitchFamily="18" charset="0"/>
              </a:endParaRP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844550" y="4419600"/>
            <a:ext cx="3575050" cy="1798638"/>
            <a:chOff x="532" y="2784"/>
            <a:chExt cx="2252" cy="1133"/>
          </a:xfrm>
        </p:grpSpPr>
        <p:graphicFrame>
          <p:nvGraphicFramePr>
            <p:cNvPr id="8197" name="Object 12"/>
            <p:cNvGraphicFramePr>
              <a:graphicFrameLocks noChangeAspect="1"/>
            </p:cNvGraphicFramePr>
            <p:nvPr/>
          </p:nvGraphicFramePr>
          <p:xfrm>
            <a:off x="532" y="2832"/>
            <a:ext cx="2252" cy="10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53" name="Munkalap" r:id="rId14" imgW="3552749" imgH="1628851" progId="Excel.Sheet.8">
                    <p:embed/>
                  </p:oleObj>
                </mc:Choice>
                <mc:Fallback>
                  <p:oleObj name="Munkalap" r:id="rId14" imgW="3552749" imgH="1628851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2" y="2832"/>
                          <a:ext cx="2252" cy="10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04" name="Text Box 13"/>
            <p:cNvSpPr txBox="1">
              <a:spLocks noChangeArrowheads="1"/>
            </p:cNvSpPr>
            <p:nvPr/>
          </p:nvSpPr>
          <p:spPr bwMode="auto">
            <a:xfrm>
              <a:off x="1056" y="2784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hu-HU" sz="2400">
                  <a:latin typeface="Times New Roman" pitchFamily="18" charset="0"/>
                </a:rPr>
                <a:t>Eccentric</a:t>
              </a:r>
              <a:endParaRPr lang="en-GB" sz="2400">
                <a:latin typeface="Times New Roman" pitchFamily="18" charset="0"/>
              </a:endParaRPr>
            </a:p>
          </p:txBody>
        </p:sp>
      </p:grp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2124075" y="304800"/>
            <a:ext cx="5073650" cy="519113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2800" b="1" dirty="0" smtClean="0">
                <a:latin typeface="Times New Roman" pitchFamily="18" charset="0"/>
              </a:rPr>
              <a:t>Elektromos aktivitás</a:t>
            </a:r>
            <a:endParaRPr lang="en-GB" sz="2800" b="1" dirty="0">
              <a:latin typeface="Times New Roman" pitchFamily="18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195736" y="6412686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2012,11,22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34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25602" grpId="0" bld="series"/>
      <p:bldOleChart spid="25603" grpId="0" bld="series"/>
      <p:bldOleChart spid="25604" grpId="0" bld="series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mment 2"/>
          <p:cNvSpPr>
            <a:spLocks noChangeArrowheads="1"/>
          </p:cNvSpPr>
          <p:nvPr/>
        </p:nvSpPr>
        <p:spPr bwMode="auto">
          <a:xfrm>
            <a:off x="15875" y="15875"/>
            <a:ext cx="1828800" cy="957263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1600" b="1">
                <a:solidFill>
                  <a:srgbClr val="000000"/>
                </a:solidFill>
              </a:rPr>
              <a:t>Dr. Tihanyi József:</a:t>
            </a:r>
            <a:endParaRPr lang="en-GB" sz="1600">
              <a:solidFill>
                <a:srgbClr val="000000"/>
              </a:solidFill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en-GB" sz="1600">
              <a:solidFill>
                <a:srgbClr val="000000"/>
              </a:solidFill>
            </a:endParaRPr>
          </a:p>
        </p:txBody>
      </p:sp>
      <p:sp>
        <p:nvSpPr>
          <p:cNvPr id="922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6628" name="Object 4"/>
          <p:cNvGraphicFramePr>
            <a:graphicFrameLocks noChangeAspect="1"/>
          </p:cNvGraphicFramePr>
          <p:nvPr/>
        </p:nvGraphicFramePr>
        <p:xfrm>
          <a:off x="4572000" y="989013"/>
          <a:ext cx="3887788" cy="2592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4" name="Chart" r:id="rId5" imgW="6095913" imgH="4069087" progId="MSGraph.Chart.8">
                  <p:embed followColorScheme="full"/>
                </p:oleObj>
              </mc:Choice>
              <mc:Fallback>
                <p:oleObj name="Chart" r:id="rId5" imgW="6095913" imgH="4069087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989013"/>
                        <a:ext cx="3887788" cy="2592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9" name="Object 5"/>
          <p:cNvGraphicFramePr>
            <a:graphicFrameLocks noChangeAspect="1"/>
          </p:cNvGraphicFramePr>
          <p:nvPr/>
        </p:nvGraphicFramePr>
        <p:xfrm>
          <a:off x="4572000" y="3681413"/>
          <a:ext cx="3886200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5" name="Chart" r:id="rId7" imgW="6095913" imgH="4069087" progId="MSGraph.Chart.8">
                  <p:embed followColorScheme="full"/>
                </p:oleObj>
              </mc:Choice>
              <mc:Fallback>
                <p:oleObj name="Chart" r:id="rId7" imgW="6095913" imgH="4069087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681413"/>
                        <a:ext cx="3886200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0" name="Object 6"/>
          <p:cNvGraphicFramePr>
            <a:graphicFrameLocks noChangeAspect="1"/>
          </p:cNvGraphicFramePr>
          <p:nvPr/>
        </p:nvGraphicFramePr>
        <p:xfrm>
          <a:off x="228600" y="1165225"/>
          <a:ext cx="4572000" cy="226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6" name="Worksheet" r:id="rId9" imgW="3514951" imgH="1705457" progId="Excel.Sheet.8">
                  <p:embed/>
                </p:oleObj>
              </mc:Choice>
              <mc:Fallback>
                <p:oleObj name="Worksheet" r:id="rId9" imgW="3514951" imgH="1705457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165225"/>
                        <a:ext cx="4572000" cy="2263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1" name="Object 7"/>
          <p:cNvGraphicFramePr>
            <a:graphicFrameLocks noChangeAspect="1"/>
          </p:cNvGraphicFramePr>
          <p:nvPr/>
        </p:nvGraphicFramePr>
        <p:xfrm>
          <a:off x="228600" y="3962400"/>
          <a:ext cx="4572000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7" name="Munkalap" r:id="rId11" imgW="3514649" imgH="1581302" progId="Excel.Sheet.8">
                  <p:embed/>
                </p:oleObj>
              </mc:Choice>
              <mc:Fallback>
                <p:oleObj name="Munkalap" r:id="rId11" imgW="3514649" imgH="1581302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962400"/>
                        <a:ext cx="4572000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1752600" y="11430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Norm</a:t>
            </a:r>
            <a:r>
              <a:rPr lang="hu-HU" sz="2400" b="1">
                <a:latin typeface="Times New Roman" pitchFamily="18" charset="0"/>
              </a:rPr>
              <a:t>al</a:t>
            </a:r>
            <a:endParaRPr lang="en-GB" sz="2400" b="1">
              <a:latin typeface="Times New Roman" pitchFamily="18" charset="0"/>
            </a:endParaRP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1752600" y="36576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Fast</a:t>
            </a:r>
            <a:endParaRPr lang="en-GB" sz="2400" b="1">
              <a:latin typeface="Times New Roman" pitchFamily="18" charset="0"/>
            </a:endParaRPr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1143000" y="188913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GB" sz="2400" b="1" dirty="0">
                <a:solidFill>
                  <a:schemeClr val="bg1"/>
                </a:solidFill>
                <a:latin typeface="Times New Roman" pitchFamily="18" charset="0"/>
              </a:rPr>
              <a:t>EMG </a:t>
            </a:r>
          </a:p>
        </p:txBody>
      </p:sp>
    </p:spTree>
    <p:extLst>
      <p:ext uri="{BB962C8B-B14F-4D97-AF65-F5344CB8AC3E}">
        <p14:creationId xmlns:p14="http://schemas.microsoft.com/office/powerpoint/2010/main" val="42482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66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266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7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26628" grpId="0" bld="category"/>
      <p:bldOleChart spid="26629" grpId="0" bld="categoryEl"/>
      <p:bldP spid="26632" grpId="0" build="p" autoUpdateAnimBg="0" advAuto="0"/>
      <p:bldP spid="26633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2"/>
          <p:cNvGrpSpPr>
            <a:grpSpLocks/>
          </p:cNvGrpSpPr>
          <p:nvPr/>
        </p:nvGrpSpPr>
        <p:grpSpPr bwMode="auto">
          <a:xfrm>
            <a:off x="1752600" y="2063750"/>
            <a:ext cx="609600" cy="914400"/>
            <a:chOff x="1296" y="816"/>
            <a:chExt cx="432" cy="576"/>
          </a:xfrm>
        </p:grpSpPr>
        <p:sp>
          <p:nvSpPr>
            <p:cNvPr id="56552" name="Line 3"/>
            <p:cNvSpPr>
              <a:spLocks noChangeShapeType="1"/>
            </p:cNvSpPr>
            <p:nvPr/>
          </p:nvSpPr>
          <p:spPr bwMode="auto">
            <a:xfrm>
              <a:off x="1296" y="81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53" name="Line 4"/>
            <p:cNvSpPr>
              <a:spLocks noChangeShapeType="1"/>
            </p:cNvSpPr>
            <p:nvPr/>
          </p:nvSpPr>
          <p:spPr bwMode="auto">
            <a:xfrm>
              <a:off x="1296" y="816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54" name="Line 5"/>
            <p:cNvSpPr>
              <a:spLocks noChangeShapeType="1"/>
            </p:cNvSpPr>
            <p:nvPr/>
          </p:nvSpPr>
          <p:spPr bwMode="auto">
            <a:xfrm>
              <a:off x="1728" y="816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6323" name="Group 6"/>
          <p:cNvGrpSpPr>
            <a:grpSpLocks/>
          </p:cNvGrpSpPr>
          <p:nvPr/>
        </p:nvGrpSpPr>
        <p:grpSpPr bwMode="auto">
          <a:xfrm flipV="1">
            <a:off x="1752600" y="3130550"/>
            <a:ext cx="609600" cy="914400"/>
            <a:chOff x="1296" y="576"/>
            <a:chExt cx="432" cy="576"/>
          </a:xfrm>
        </p:grpSpPr>
        <p:sp>
          <p:nvSpPr>
            <p:cNvPr id="56549" name="Line 7"/>
            <p:cNvSpPr>
              <a:spLocks noChangeShapeType="1"/>
            </p:cNvSpPr>
            <p:nvPr/>
          </p:nvSpPr>
          <p:spPr bwMode="auto">
            <a:xfrm>
              <a:off x="1296" y="57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50" name="Line 8"/>
            <p:cNvSpPr>
              <a:spLocks noChangeShapeType="1"/>
            </p:cNvSpPr>
            <p:nvPr/>
          </p:nvSpPr>
          <p:spPr bwMode="auto">
            <a:xfrm>
              <a:off x="1296" y="576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51" name="Line 9"/>
            <p:cNvSpPr>
              <a:spLocks noChangeShapeType="1"/>
            </p:cNvSpPr>
            <p:nvPr/>
          </p:nvSpPr>
          <p:spPr bwMode="auto">
            <a:xfrm>
              <a:off x="1728" y="576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324" name="Line 10"/>
          <p:cNvSpPr>
            <a:spLocks noChangeShapeType="1"/>
          </p:cNvSpPr>
          <p:nvPr/>
        </p:nvSpPr>
        <p:spPr bwMode="auto">
          <a:xfrm flipH="1">
            <a:off x="2041525" y="4551363"/>
            <a:ext cx="15875" cy="3317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325" name="Group 11"/>
          <p:cNvGrpSpPr>
            <a:grpSpLocks/>
          </p:cNvGrpSpPr>
          <p:nvPr/>
        </p:nvGrpSpPr>
        <p:grpSpPr bwMode="auto">
          <a:xfrm>
            <a:off x="1447800" y="2673350"/>
            <a:ext cx="609600" cy="2209800"/>
            <a:chOff x="1104" y="1200"/>
            <a:chExt cx="384" cy="1392"/>
          </a:xfrm>
        </p:grpSpPr>
        <p:grpSp>
          <p:nvGrpSpPr>
            <p:cNvPr id="56534" name="Group 12"/>
            <p:cNvGrpSpPr>
              <a:grpSpLocks/>
            </p:cNvGrpSpPr>
            <p:nvPr/>
          </p:nvGrpSpPr>
          <p:grpSpPr bwMode="auto">
            <a:xfrm>
              <a:off x="1104" y="1200"/>
              <a:ext cx="144" cy="528"/>
              <a:chOff x="816" y="1200"/>
              <a:chExt cx="240" cy="528"/>
            </a:xfrm>
          </p:grpSpPr>
          <p:grpSp>
            <p:nvGrpSpPr>
              <p:cNvPr id="56537" name="Group 13"/>
              <p:cNvGrpSpPr>
                <a:grpSpLocks/>
              </p:cNvGrpSpPr>
              <p:nvPr/>
            </p:nvGrpSpPr>
            <p:grpSpPr bwMode="auto">
              <a:xfrm>
                <a:off x="816" y="1200"/>
                <a:ext cx="240" cy="288"/>
                <a:chOff x="1152" y="2400"/>
                <a:chExt cx="240" cy="288"/>
              </a:xfrm>
            </p:grpSpPr>
            <p:sp>
              <p:nvSpPr>
                <p:cNvPr id="56544" name="Oval 14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56545" name="Oval 15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56546" name="Oval 16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56547" name="Oval 17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56548" name="Oval 18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56538" name="Group 19"/>
              <p:cNvGrpSpPr>
                <a:grpSpLocks/>
              </p:cNvGrpSpPr>
              <p:nvPr/>
            </p:nvGrpSpPr>
            <p:grpSpPr bwMode="auto">
              <a:xfrm>
                <a:off x="816" y="1440"/>
                <a:ext cx="240" cy="288"/>
                <a:chOff x="1152" y="2400"/>
                <a:chExt cx="240" cy="288"/>
              </a:xfrm>
            </p:grpSpPr>
            <p:sp>
              <p:nvSpPr>
                <p:cNvPr id="56539" name="Oval 20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56540" name="Oval 21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56541" name="Oval 22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56542" name="Oval 23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56543" name="Oval 24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</p:grpSp>
        <p:sp>
          <p:nvSpPr>
            <p:cNvPr id="56535" name="Line 25"/>
            <p:cNvSpPr>
              <a:spLocks noChangeShapeType="1"/>
            </p:cNvSpPr>
            <p:nvPr/>
          </p:nvSpPr>
          <p:spPr bwMode="auto">
            <a:xfrm>
              <a:off x="1152" y="2592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36" name="Line 26"/>
            <p:cNvSpPr>
              <a:spLocks noChangeShapeType="1"/>
            </p:cNvSpPr>
            <p:nvPr/>
          </p:nvSpPr>
          <p:spPr bwMode="auto">
            <a:xfrm>
              <a:off x="1152" y="1728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6326" name="Group 27"/>
          <p:cNvGrpSpPr>
            <a:grpSpLocks/>
          </p:cNvGrpSpPr>
          <p:nvPr/>
        </p:nvGrpSpPr>
        <p:grpSpPr bwMode="auto">
          <a:xfrm>
            <a:off x="1524000" y="1758950"/>
            <a:ext cx="533400" cy="914400"/>
            <a:chOff x="1152" y="624"/>
            <a:chExt cx="336" cy="576"/>
          </a:xfrm>
        </p:grpSpPr>
        <p:sp>
          <p:nvSpPr>
            <p:cNvPr id="56531" name="Line 28"/>
            <p:cNvSpPr>
              <a:spLocks noChangeShapeType="1"/>
            </p:cNvSpPr>
            <p:nvPr/>
          </p:nvSpPr>
          <p:spPr bwMode="auto">
            <a:xfrm flipH="1" flipV="1">
              <a:off x="1152" y="624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32" name="Line 29"/>
            <p:cNvSpPr>
              <a:spLocks noChangeShapeType="1"/>
            </p:cNvSpPr>
            <p:nvPr/>
          </p:nvSpPr>
          <p:spPr bwMode="auto">
            <a:xfrm>
              <a:off x="1152" y="624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33" name="Line 30"/>
            <p:cNvSpPr>
              <a:spLocks noChangeShapeType="1"/>
            </p:cNvSpPr>
            <p:nvPr/>
          </p:nvSpPr>
          <p:spPr bwMode="auto">
            <a:xfrm>
              <a:off x="1488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327" name="Line 31"/>
          <p:cNvSpPr>
            <a:spLocks noChangeShapeType="1"/>
          </p:cNvSpPr>
          <p:nvPr/>
        </p:nvSpPr>
        <p:spPr bwMode="auto">
          <a:xfrm>
            <a:off x="1219200" y="1758950"/>
            <a:ext cx="1600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8" name="Rectangle 32"/>
          <p:cNvSpPr>
            <a:spLocks noChangeArrowheads="1"/>
          </p:cNvSpPr>
          <p:nvPr/>
        </p:nvSpPr>
        <p:spPr bwMode="auto">
          <a:xfrm>
            <a:off x="1981200" y="2368550"/>
            <a:ext cx="152400" cy="12192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pSp>
        <p:nvGrpSpPr>
          <p:cNvPr id="56329" name="Group 33"/>
          <p:cNvGrpSpPr>
            <a:grpSpLocks/>
          </p:cNvGrpSpPr>
          <p:nvPr/>
        </p:nvGrpSpPr>
        <p:grpSpPr bwMode="auto">
          <a:xfrm>
            <a:off x="1905000" y="4044950"/>
            <a:ext cx="228600" cy="533400"/>
            <a:chOff x="1392" y="2016"/>
            <a:chExt cx="144" cy="384"/>
          </a:xfrm>
        </p:grpSpPr>
        <p:grpSp>
          <p:nvGrpSpPr>
            <p:cNvPr id="56519" name="Group 34"/>
            <p:cNvGrpSpPr>
              <a:grpSpLocks/>
            </p:cNvGrpSpPr>
            <p:nvPr/>
          </p:nvGrpSpPr>
          <p:grpSpPr bwMode="auto">
            <a:xfrm>
              <a:off x="1392" y="2016"/>
              <a:ext cx="144" cy="192"/>
              <a:chOff x="1152" y="2400"/>
              <a:chExt cx="240" cy="288"/>
            </a:xfrm>
          </p:grpSpPr>
          <p:sp>
            <p:nvSpPr>
              <p:cNvPr id="56526" name="Oval 35"/>
              <p:cNvSpPr>
                <a:spLocks noChangeArrowheads="1"/>
              </p:cNvSpPr>
              <p:nvPr/>
            </p:nvSpPr>
            <p:spPr bwMode="auto">
              <a:xfrm>
                <a:off x="1152" y="2400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6527" name="Oval 36"/>
              <p:cNvSpPr>
                <a:spLocks noChangeArrowheads="1"/>
              </p:cNvSpPr>
              <p:nvPr/>
            </p:nvSpPr>
            <p:spPr bwMode="auto">
              <a:xfrm>
                <a:off x="1152" y="2448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6528" name="Oval 37"/>
              <p:cNvSpPr>
                <a:spLocks noChangeArrowheads="1"/>
              </p:cNvSpPr>
              <p:nvPr/>
            </p:nvSpPr>
            <p:spPr bwMode="auto">
              <a:xfrm>
                <a:off x="1152" y="2496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6529" name="Oval 38"/>
              <p:cNvSpPr>
                <a:spLocks noChangeArrowheads="1"/>
              </p:cNvSpPr>
              <p:nvPr/>
            </p:nvSpPr>
            <p:spPr bwMode="auto">
              <a:xfrm>
                <a:off x="1152" y="2544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6530" name="Oval 39"/>
              <p:cNvSpPr>
                <a:spLocks noChangeArrowheads="1"/>
              </p:cNvSpPr>
              <p:nvPr/>
            </p:nvSpPr>
            <p:spPr bwMode="auto">
              <a:xfrm>
                <a:off x="1152" y="2592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56520" name="Group 40"/>
            <p:cNvGrpSpPr>
              <a:grpSpLocks/>
            </p:cNvGrpSpPr>
            <p:nvPr/>
          </p:nvGrpSpPr>
          <p:grpSpPr bwMode="auto">
            <a:xfrm>
              <a:off x="1392" y="2208"/>
              <a:ext cx="144" cy="192"/>
              <a:chOff x="1152" y="2400"/>
              <a:chExt cx="240" cy="288"/>
            </a:xfrm>
          </p:grpSpPr>
          <p:sp>
            <p:nvSpPr>
              <p:cNvPr id="56521" name="Oval 41"/>
              <p:cNvSpPr>
                <a:spLocks noChangeArrowheads="1"/>
              </p:cNvSpPr>
              <p:nvPr/>
            </p:nvSpPr>
            <p:spPr bwMode="auto">
              <a:xfrm>
                <a:off x="1152" y="2400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6522" name="Oval 42"/>
              <p:cNvSpPr>
                <a:spLocks noChangeArrowheads="1"/>
              </p:cNvSpPr>
              <p:nvPr/>
            </p:nvSpPr>
            <p:spPr bwMode="auto">
              <a:xfrm>
                <a:off x="1152" y="2448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6523" name="Oval 43"/>
              <p:cNvSpPr>
                <a:spLocks noChangeArrowheads="1"/>
              </p:cNvSpPr>
              <p:nvPr/>
            </p:nvSpPr>
            <p:spPr bwMode="auto">
              <a:xfrm>
                <a:off x="1152" y="2496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6524" name="Oval 44"/>
              <p:cNvSpPr>
                <a:spLocks noChangeArrowheads="1"/>
              </p:cNvSpPr>
              <p:nvPr/>
            </p:nvSpPr>
            <p:spPr bwMode="auto">
              <a:xfrm>
                <a:off x="1152" y="2544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6525" name="Oval 45"/>
              <p:cNvSpPr>
                <a:spLocks noChangeArrowheads="1"/>
              </p:cNvSpPr>
              <p:nvPr/>
            </p:nvSpPr>
            <p:spPr bwMode="auto">
              <a:xfrm>
                <a:off x="1152" y="2592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</p:grpSp>
      <p:sp>
        <p:nvSpPr>
          <p:cNvPr id="56330" name="Line 46"/>
          <p:cNvSpPr>
            <a:spLocks noChangeShapeType="1"/>
          </p:cNvSpPr>
          <p:nvPr/>
        </p:nvSpPr>
        <p:spPr bwMode="auto">
          <a:xfrm>
            <a:off x="457200" y="4883150"/>
            <a:ext cx="396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331" name="Group 47"/>
          <p:cNvGrpSpPr>
            <a:grpSpLocks/>
          </p:cNvGrpSpPr>
          <p:nvPr/>
        </p:nvGrpSpPr>
        <p:grpSpPr bwMode="auto">
          <a:xfrm>
            <a:off x="1981200" y="2520950"/>
            <a:ext cx="304800" cy="914400"/>
            <a:chOff x="1488" y="1152"/>
            <a:chExt cx="192" cy="576"/>
          </a:xfrm>
        </p:grpSpPr>
        <p:grpSp>
          <p:nvGrpSpPr>
            <p:cNvPr id="56507" name="Group 48"/>
            <p:cNvGrpSpPr>
              <a:grpSpLocks/>
            </p:cNvGrpSpPr>
            <p:nvPr/>
          </p:nvGrpSpPr>
          <p:grpSpPr bwMode="auto">
            <a:xfrm>
              <a:off x="1488" y="1296"/>
              <a:ext cx="192" cy="144"/>
              <a:chOff x="1392" y="3072"/>
              <a:chExt cx="192" cy="144"/>
            </a:xfrm>
          </p:grpSpPr>
          <p:sp>
            <p:nvSpPr>
              <p:cNvPr id="56517" name="Line 49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18" name="Oval 50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56508" name="Group 51"/>
            <p:cNvGrpSpPr>
              <a:grpSpLocks/>
            </p:cNvGrpSpPr>
            <p:nvPr/>
          </p:nvGrpSpPr>
          <p:grpSpPr bwMode="auto">
            <a:xfrm>
              <a:off x="1488" y="1152"/>
              <a:ext cx="192" cy="144"/>
              <a:chOff x="1392" y="3072"/>
              <a:chExt cx="192" cy="144"/>
            </a:xfrm>
          </p:grpSpPr>
          <p:sp>
            <p:nvSpPr>
              <p:cNvPr id="56515" name="Line 52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16" name="Oval 53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56509" name="Group 54"/>
            <p:cNvGrpSpPr>
              <a:grpSpLocks/>
            </p:cNvGrpSpPr>
            <p:nvPr/>
          </p:nvGrpSpPr>
          <p:grpSpPr bwMode="auto">
            <a:xfrm flipV="1">
              <a:off x="1488" y="1584"/>
              <a:ext cx="192" cy="144"/>
              <a:chOff x="1392" y="3072"/>
              <a:chExt cx="192" cy="144"/>
            </a:xfrm>
          </p:grpSpPr>
          <p:sp>
            <p:nvSpPr>
              <p:cNvPr id="56513" name="Line 55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14" name="Oval 56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56510" name="Group 57"/>
            <p:cNvGrpSpPr>
              <a:grpSpLocks/>
            </p:cNvGrpSpPr>
            <p:nvPr/>
          </p:nvGrpSpPr>
          <p:grpSpPr bwMode="auto">
            <a:xfrm flipV="1">
              <a:off x="1488" y="1488"/>
              <a:ext cx="192" cy="144"/>
              <a:chOff x="1392" y="3072"/>
              <a:chExt cx="192" cy="144"/>
            </a:xfrm>
          </p:grpSpPr>
          <p:sp>
            <p:nvSpPr>
              <p:cNvPr id="56511" name="Line 58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12" name="Oval 59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</p:grpSp>
      <p:grpSp>
        <p:nvGrpSpPr>
          <p:cNvPr id="56332" name="Group 60"/>
          <p:cNvGrpSpPr>
            <a:grpSpLocks/>
          </p:cNvGrpSpPr>
          <p:nvPr/>
        </p:nvGrpSpPr>
        <p:grpSpPr bwMode="auto">
          <a:xfrm>
            <a:off x="1828800" y="2520950"/>
            <a:ext cx="304800" cy="914400"/>
            <a:chOff x="1296" y="1152"/>
            <a:chExt cx="192" cy="576"/>
          </a:xfrm>
        </p:grpSpPr>
        <p:grpSp>
          <p:nvGrpSpPr>
            <p:cNvPr id="56495" name="Group 61"/>
            <p:cNvGrpSpPr>
              <a:grpSpLocks/>
            </p:cNvGrpSpPr>
            <p:nvPr/>
          </p:nvGrpSpPr>
          <p:grpSpPr bwMode="auto">
            <a:xfrm flipH="1">
              <a:off x="1296" y="1296"/>
              <a:ext cx="192" cy="144"/>
              <a:chOff x="1392" y="3072"/>
              <a:chExt cx="192" cy="144"/>
            </a:xfrm>
          </p:grpSpPr>
          <p:sp>
            <p:nvSpPr>
              <p:cNvPr id="56505" name="Line 62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06" name="Oval 63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56496" name="Group 64"/>
            <p:cNvGrpSpPr>
              <a:grpSpLocks/>
            </p:cNvGrpSpPr>
            <p:nvPr/>
          </p:nvGrpSpPr>
          <p:grpSpPr bwMode="auto">
            <a:xfrm flipH="1">
              <a:off x="1296" y="1152"/>
              <a:ext cx="192" cy="144"/>
              <a:chOff x="1392" y="3072"/>
              <a:chExt cx="192" cy="144"/>
            </a:xfrm>
          </p:grpSpPr>
          <p:sp>
            <p:nvSpPr>
              <p:cNvPr id="56503" name="Line 65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04" name="Oval 66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56497" name="Group 67"/>
            <p:cNvGrpSpPr>
              <a:grpSpLocks/>
            </p:cNvGrpSpPr>
            <p:nvPr/>
          </p:nvGrpSpPr>
          <p:grpSpPr bwMode="auto">
            <a:xfrm flipH="1" flipV="1">
              <a:off x="1296" y="1584"/>
              <a:ext cx="192" cy="144"/>
              <a:chOff x="1392" y="3072"/>
              <a:chExt cx="192" cy="144"/>
            </a:xfrm>
          </p:grpSpPr>
          <p:sp>
            <p:nvSpPr>
              <p:cNvPr id="56501" name="Line 68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02" name="Oval 69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56498" name="Group 70"/>
            <p:cNvGrpSpPr>
              <a:grpSpLocks/>
            </p:cNvGrpSpPr>
            <p:nvPr/>
          </p:nvGrpSpPr>
          <p:grpSpPr bwMode="auto">
            <a:xfrm flipH="1" flipV="1">
              <a:off x="1296" y="1488"/>
              <a:ext cx="192" cy="144"/>
              <a:chOff x="1392" y="3072"/>
              <a:chExt cx="192" cy="144"/>
            </a:xfrm>
          </p:grpSpPr>
          <p:sp>
            <p:nvSpPr>
              <p:cNvPr id="56499" name="Line 71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00" name="Oval 72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</p:grpSp>
      <p:sp>
        <p:nvSpPr>
          <p:cNvPr id="70729" name="Text Box 73"/>
          <p:cNvSpPr txBox="1">
            <a:spLocks noChangeArrowheads="1"/>
          </p:cNvSpPr>
          <p:nvPr/>
        </p:nvSpPr>
        <p:spPr bwMode="auto">
          <a:xfrm>
            <a:off x="3348038" y="1149350"/>
            <a:ext cx="1943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I</a:t>
            </a:r>
            <a:r>
              <a:rPr lang="hu-HU" sz="2400" b="1">
                <a:latin typeface="Times New Roman" pitchFamily="18" charset="0"/>
              </a:rPr>
              <a:t>zometriás</a:t>
            </a:r>
            <a:endParaRPr lang="en-GB" sz="2400" b="1">
              <a:latin typeface="Times New Roman" pitchFamily="18" charset="0"/>
            </a:endParaRPr>
          </a:p>
        </p:txBody>
      </p:sp>
      <p:sp>
        <p:nvSpPr>
          <p:cNvPr id="56334" name="Line 74"/>
          <p:cNvSpPr>
            <a:spLocks noChangeShapeType="1"/>
          </p:cNvSpPr>
          <p:nvPr/>
        </p:nvSpPr>
        <p:spPr bwMode="auto">
          <a:xfrm flipH="1">
            <a:off x="6248400" y="4883150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" name="Group 75"/>
          <p:cNvGrpSpPr>
            <a:grpSpLocks/>
          </p:cNvGrpSpPr>
          <p:nvPr/>
        </p:nvGrpSpPr>
        <p:grpSpPr bwMode="auto">
          <a:xfrm>
            <a:off x="5435600" y="1028700"/>
            <a:ext cx="1981200" cy="4800600"/>
            <a:chOff x="3424" y="648"/>
            <a:chExt cx="1248" cy="3024"/>
          </a:xfrm>
        </p:grpSpPr>
        <p:grpSp>
          <p:nvGrpSpPr>
            <p:cNvPr id="56413" name="Group 76"/>
            <p:cNvGrpSpPr>
              <a:grpSpLocks/>
            </p:cNvGrpSpPr>
            <p:nvPr/>
          </p:nvGrpSpPr>
          <p:grpSpPr bwMode="auto">
            <a:xfrm>
              <a:off x="3760" y="1224"/>
              <a:ext cx="384" cy="576"/>
              <a:chOff x="1296" y="816"/>
              <a:chExt cx="432" cy="576"/>
            </a:xfrm>
          </p:grpSpPr>
          <p:sp>
            <p:nvSpPr>
              <p:cNvPr id="56492" name="Line 77"/>
              <p:cNvSpPr>
                <a:spLocks noChangeShapeType="1"/>
              </p:cNvSpPr>
              <p:nvPr/>
            </p:nvSpPr>
            <p:spPr bwMode="auto">
              <a:xfrm>
                <a:off x="1296" y="81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93" name="Line 78"/>
              <p:cNvSpPr>
                <a:spLocks noChangeShapeType="1"/>
              </p:cNvSpPr>
              <p:nvPr/>
            </p:nvSpPr>
            <p:spPr bwMode="auto">
              <a:xfrm>
                <a:off x="1296" y="81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94" name="Line 79"/>
              <p:cNvSpPr>
                <a:spLocks noChangeShapeType="1"/>
              </p:cNvSpPr>
              <p:nvPr/>
            </p:nvSpPr>
            <p:spPr bwMode="auto">
              <a:xfrm>
                <a:off x="1728" y="81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6414" name="Group 80"/>
            <p:cNvGrpSpPr>
              <a:grpSpLocks/>
            </p:cNvGrpSpPr>
            <p:nvPr/>
          </p:nvGrpSpPr>
          <p:grpSpPr bwMode="auto">
            <a:xfrm>
              <a:off x="3568" y="1608"/>
              <a:ext cx="144" cy="655"/>
              <a:chOff x="816" y="1200"/>
              <a:chExt cx="240" cy="528"/>
            </a:xfrm>
          </p:grpSpPr>
          <p:grpSp>
            <p:nvGrpSpPr>
              <p:cNvPr id="56480" name="Group 81"/>
              <p:cNvGrpSpPr>
                <a:grpSpLocks/>
              </p:cNvGrpSpPr>
              <p:nvPr/>
            </p:nvGrpSpPr>
            <p:grpSpPr bwMode="auto">
              <a:xfrm>
                <a:off x="816" y="1200"/>
                <a:ext cx="240" cy="288"/>
                <a:chOff x="1152" y="2400"/>
                <a:chExt cx="240" cy="288"/>
              </a:xfrm>
            </p:grpSpPr>
            <p:sp>
              <p:nvSpPr>
                <p:cNvPr id="56487" name="Oval 82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56488" name="Oval 83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56489" name="Oval 84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56490" name="Oval 85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56491" name="Oval 86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56481" name="Group 87"/>
              <p:cNvGrpSpPr>
                <a:grpSpLocks/>
              </p:cNvGrpSpPr>
              <p:nvPr/>
            </p:nvGrpSpPr>
            <p:grpSpPr bwMode="auto">
              <a:xfrm>
                <a:off x="816" y="1440"/>
                <a:ext cx="240" cy="288"/>
                <a:chOff x="1152" y="2400"/>
                <a:chExt cx="240" cy="288"/>
              </a:xfrm>
            </p:grpSpPr>
            <p:sp>
              <p:nvSpPr>
                <p:cNvPr id="56482" name="Oval 88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56483" name="Oval 89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56484" name="Oval 90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56485" name="Oval 91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56486" name="Oval 92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</p:grpSp>
        <p:grpSp>
          <p:nvGrpSpPr>
            <p:cNvPr id="56415" name="Group 93"/>
            <p:cNvGrpSpPr>
              <a:grpSpLocks/>
            </p:cNvGrpSpPr>
            <p:nvPr/>
          </p:nvGrpSpPr>
          <p:grpSpPr bwMode="auto">
            <a:xfrm>
              <a:off x="3616" y="2263"/>
              <a:ext cx="336" cy="929"/>
              <a:chOff x="3360" y="1855"/>
              <a:chExt cx="336" cy="1073"/>
            </a:xfrm>
          </p:grpSpPr>
          <p:sp>
            <p:nvSpPr>
              <p:cNvPr id="56478" name="Line 94"/>
              <p:cNvSpPr>
                <a:spLocks noChangeShapeType="1"/>
              </p:cNvSpPr>
              <p:nvPr/>
            </p:nvSpPr>
            <p:spPr bwMode="auto">
              <a:xfrm>
                <a:off x="3360" y="2928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79" name="Line 95"/>
              <p:cNvSpPr>
                <a:spLocks noChangeShapeType="1"/>
              </p:cNvSpPr>
              <p:nvPr/>
            </p:nvSpPr>
            <p:spPr bwMode="auto">
              <a:xfrm>
                <a:off x="3360" y="1855"/>
                <a:ext cx="0" cy="10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6416" name="Group 96"/>
            <p:cNvGrpSpPr>
              <a:grpSpLocks/>
            </p:cNvGrpSpPr>
            <p:nvPr/>
          </p:nvGrpSpPr>
          <p:grpSpPr bwMode="auto">
            <a:xfrm>
              <a:off x="3616" y="1032"/>
              <a:ext cx="336" cy="576"/>
              <a:chOff x="1152" y="624"/>
              <a:chExt cx="336" cy="576"/>
            </a:xfrm>
          </p:grpSpPr>
          <p:sp>
            <p:nvSpPr>
              <p:cNvPr id="56475" name="Line 97"/>
              <p:cNvSpPr>
                <a:spLocks noChangeShapeType="1"/>
              </p:cNvSpPr>
              <p:nvPr/>
            </p:nvSpPr>
            <p:spPr bwMode="auto">
              <a:xfrm flipH="1" flipV="1">
                <a:off x="1152" y="624"/>
                <a:ext cx="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76" name="Line 98"/>
              <p:cNvSpPr>
                <a:spLocks noChangeShapeType="1"/>
              </p:cNvSpPr>
              <p:nvPr/>
            </p:nvSpPr>
            <p:spPr bwMode="auto">
              <a:xfrm>
                <a:off x="1152" y="624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77" name="Line 99"/>
              <p:cNvSpPr>
                <a:spLocks noChangeShapeType="1"/>
              </p:cNvSpPr>
              <p:nvPr/>
            </p:nvSpPr>
            <p:spPr bwMode="auto">
              <a:xfrm>
                <a:off x="1488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6417" name="Line 100"/>
            <p:cNvSpPr>
              <a:spLocks noChangeShapeType="1"/>
            </p:cNvSpPr>
            <p:nvPr/>
          </p:nvSpPr>
          <p:spPr bwMode="auto">
            <a:xfrm>
              <a:off x="3424" y="1032"/>
              <a:ext cx="100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18" name="Rectangle 101"/>
            <p:cNvSpPr>
              <a:spLocks noChangeArrowheads="1"/>
            </p:cNvSpPr>
            <p:nvPr/>
          </p:nvSpPr>
          <p:spPr bwMode="auto">
            <a:xfrm>
              <a:off x="3904" y="1464"/>
              <a:ext cx="96" cy="76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grpSp>
          <p:nvGrpSpPr>
            <p:cNvPr id="56419" name="Group 102"/>
            <p:cNvGrpSpPr>
              <a:grpSpLocks/>
            </p:cNvGrpSpPr>
            <p:nvPr/>
          </p:nvGrpSpPr>
          <p:grpSpPr bwMode="auto">
            <a:xfrm flipV="1">
              <a:off x="3760" y="1896"/>
              <a:ext cx="384" cy="576"/>
              <a:chOff x="1296" y="576"/>
              <a:chExt cx="432" cy="576"/>
            </a:xfrm>
          </p:grpSpPr>
          <p:sp>
            <p:nvSpPr>
              <p:cNvPr id="56472" name="Line 103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73" name="Line 104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74" name="Line 105"/>
              <p:cNvSpPr>
                <a:spLocks noChangeShapeType="1"/>
              </p:cNvSpPr>
              <p:nvPr/>
            </p:nvSpPr>
            <p:spPr bwMode="auto">
              <a:xfrm>
                <a:off x="1728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6420" name="Group 106"/>
            <p:cNvGrpSpPr>
              <a:grpSpLocks/>
            </p:cNvGrpSpPr>
            <p:nvPr/>
          </p:nvGrpSpPr>
          <p:grpSpPr bwMode="auto">
            <a:xfrm>
              <a:off x="4000" y="1416"/>
              <a:ext cx="144" cy="768"/>
              <a:chOff x="4848" y="2544"/>
              <a:chExt cx="96" cy="768"/>
            </a:xfrm>
          </p:grpSpPr>
          <p:grpSp>
            <p:nvGrpSpPr>
              <p:cNvPr id="56458" name="Group 107"/>
              <p:cNvGrpSpPr>
                <a:grpSpLocks/>
              </p:cNvGrpSpPr>
              <p:nvPr/>
            </p:nvGrpSpPr>
            <p:grpSpPr bwMode="auto">
              <a:xfrm>
                <a:off x="4848" y="2976"/>
                <a:ext cx="96" cy="336"/>
                <a:chOff x="2400" y="1680"/>
                <a:chExt cx="192" cy="240"/>
              </a:xfrm>
            </p:grpSpPr>
            <p:grpSp>
              <p:nvGrpSpPr>
                <p:cNvPr id="56466" name="Group 108"/>
                <p:cNvGrpSpPr>
                  <a:grpSpLocks/>
                </p:cNvGrpSpPr>
                <p:nvPr/>
              </p:nvGrpSpPr>
              <p:grpSpPr bwMode="auto">
                <a:xfrm flipV="1">
                  <a:off x="2400" y="1776"/>
                  <a:ext cx="192" cy="144"/>
                  <a:chOff x="1392" y="3072"/>
                  <a:chExt cx="192" cy="144"/>
                </a:xfrm>
              </p:grpSpPr>
              <p:sp>
                <p:nvSpPr>
                  <p:cNvPr id="56470" name="Line 10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71" name="Oval 110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56467" name="Group 111"/>
                <p:cNvGrpSpPr>
                  <a:grpSpLocks/>
                </p:cNvGrpSpPr>
                <p:nvPr/>
              </p:nvGrpSpPr>
              <p:grpSpPr bwMode="auto">
                <a:xfrm flipV="1">
                  <a:off x="2400" y="1680"/>
                  <a:ext cx="192" cy="144"/>
                  <a:chOff x="1392" y="3072"/>
                  <a:chExt cx="192" cy="144"/>
                </a:xfrm>
              </p:grpSpPr>
              <p:sp>
                <p:nvSpPr>
                  <p:cNvPr id="56468" name="Line 1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69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grpSp>
            <p:nvGrpSpPr>
              <p:cNvPr id="56459" name="Group 114"/>
              <p:cNvGrpSpPr>
                <a:grpSpLocks/>
              </p:cNvGrpSpPr>
              <p:nvPr/>
            </p:nvGrpSpPr>
            <p:grpSpPr bwMode="auto">
              <a:xfrm flipV="1">
                <a:off x="4848" y="2544"/>
                <a:ext cx="96" cy="336"/>
                <a:chOff x="2400" y="1680"/>
                <a:chExt cx="192" cy="240"/>
              </a:xfrm>
            </p:grpSpPr>
            <p:grpSp>
              <p:nvGrpSpPr>
                <p:cNvPr id="56460" name="Group 115"/>
                <p:cNvGrpSpPr>
                  <a:grpSpLocks/>
                </p:cNvGrpSpPr>
                <p:nvPr/>
              </p:nvGrpSpPr>
              <p:grpSpPr bwMode="auto">
                <a:xfrm flipV="1">
                  <a:off x="2400" y="1776"/>
                  <a:ext cx="192" cy="144"/>
                  <a:chOff x="1392" y="3072"/>
                  <a:chExt cx="192" cy="144"/>
                </a:xfrm>
              </p:grpSpPr>
              <p:sp>
                <p:nvSpPr>
                  <p:cNvPr id="56464" name="Line 11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65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56461" name="Group 118"/>
                <p:cNvGrpSpPr>
                  <a:grpSpLocks/>
                </p:cNvGrpSpPr>
                <p:nvPr/>
              </p:nvGrpSpPr>
              <p:grpSpPr bwMode="auto">
                <a:xfrm flipV="1">
                  <a:off x="2400" y="1680"/>
                  <a:ext cx="192" cy="144"/>
                  <a:chOff x="1392" y="3072"/>
                  <a:chExt cx="192" cy="144"/>
                </a:xfrm>
              </p:grpSpPr>
              <p:sp>
                <p:nvSpPr>
                  <p:cNvPr id="56462" name="Line 11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63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</p:grpSp>
        <p:grpSp>
          <p:nvGrpSpPr>
            <p:cNvPr id="56421" name="Group 121"/>
            <p:cNvGrpSpPr>
              <a:grpSpLocks/>
            </p:cNvGrpSpPr>
            <p:nvPr/>
          </p:nvGrpSpPr>
          <p:grpSpPr bwMode="auto">
            <a:xfrm flipH="1">
              <a:off x="3760" y="1416"/>
              <a:ext cx="144" cy="768"/>
              <a:chOff x="4848" y="2544"/>
              <a:chExt cx="96" cy="768"/>
            </a:xfrm>
          </p:grpSpPr>
          <p:grpSp>
            <p:nvGrpSpPr>
              <p:cNvPr id="56444" name="Group 122"/>
              <p:cNvGrpSpPr>
                <a:grpSpLocks/>
              </p:cNvGrpSpPr>
              <p:nvPr/>
            </p:nvGrpSpPr>
            <p:grpSpPr bwMode="auto">
              <a:xfrm>
                <a:off x="4848" y="2976"/>
                <a:ext cx="96" cy="336"/>
                <a:chOff x="2400" y="1680"/>
                <a:chExt cx="192" cy="240"/>
              </a:xfrm>
            </p:grpSpPr>
            <p:grpSp>
              <p:nvGrpSpPr>
                <p:cNvPr id="56452" name="Group 123"/>
                <p:cNvGrpSpPr>
                  <a:grpSpLocks/>
                </p:cNvGrpSpPr>
                <p:nvPr/>
              </p:nvGrpSpPr>
              <p:grpSpPr bwMode="auto">
                <a:xfrm flipV="1">
                  <a:off x="2400" y="1776"/>
                  <a:ext cx="192" cy="144"/>
                  <a:chOff x="1392" y="3072"/>
                  <a:chExt cx="192" cy="144"/>
                </a:xfrm>
              </p:grpSpPr>
              <p:sp>
                <p:nvSpPr>
                  <p:cNvPr id="56456" name="Line 12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57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56453" name="Group 126"/>
                <p:cNvGrpSpPr>
                  <a:grpSpLocks/>
                </p:cNvGrpSpPr>
                <p:nvPr/>
              </p:nvGrpSpPr>
              <p:grpSpPr bwMode="auto">
                <a:xfrm flipV="1">
                  <a:off x="2400" y="1680"/>
                  <a:ext cx="192" cy="144"/>
                  <a:chOff x="1392" y="3072"/>
                  <a:chExt cx="192" cy="144"/>
                </a:xfrm>
              </p:grpSpPr>
              <p:sp>
                <p:nvSpPr>
                  <p:cNvPr id="56454" name="Line 12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55" name="Oval 128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grpSp>
            <p:nvGrpSpPr>
              <p:cNvPr id="56445" name="Group 129"/>
              <p:cNvGrpSpPr>
                <a:grpSpLocks/>
              </p:cNvGrpSpPr>
              <p:nvPr/>
            </p:nvGrpSpPr>
            <p:grpSpPr bwMode="auto">
              <a:xfrm flipV="1">
                <a:off x="4848" y="2544"/>
                <a:ext cx="96" cy="336"/>
                <a:chOff x="2400" y="1680"/>
                <a:chExt cx="192" cy="240"/>
              </a:xfrm>
            </p:grpSpPr>
            <p:grpSp>
              <p:nvGrpSpPr>
                <p:cNvPr id="56446" name="Group 130"/>
                <p:cNvGrpSpPr>
                  <a:grpSpLocks/>
                </p:cNvGrpSpPr>
                <p:nvPr/>
              </p:nvGrpSpPr>
              <p:grpSpPr bwMode="auto">
                <a:xfrm flipV="1">
                  <a:off x="2400" y="1776"/>
                  <a:ext cx="192" cy="144"/>
                  <a:chOff x="1392" y="3072"/>
                  <a:chExt cx="192" cy="144"/>
                </a:xfrm>
              </p:grpSpPr>
              <p:sp>
                <p:nvSpPr>
                  <p:cNvPr id="56450" name="Line 1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51" name="Oval 132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56447" name="Group 133"/>
                <p:cNvGrpSpPr>
                  <a:grpSpLocks/>
                </p:cNvGrpSpPr>
                <p:nvPr/>
              </p:nvGrpSpPr>
              <p:grpSpPr bwMode="auto">
                <a:xfrm flipV="1">
                  <a:off x="2400" y="1680"/>
                  <a:ext cx="192" cy="144"/>
                  <a:chOff x="1392" y="3072"/>
                  <a:chExt cx="192" cy="144"/>
                </a:xfrm>
              </p:grpSpPr>
              <p:sp>
                <p:nvSpPr>
                  <p:cNvPr id="56448" name="Line 1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49" name="Oval 13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</p:grpSp>
        <p:grpSp>
          <p:nvGrpSpPr>
            <p:cNvPr id="56422" name="Group 136"/>
            <p:cNvGrpSpPr>
              <a:grpSpLocks/>
            </p:cNvGrpSpPr>
            <p:nvPr/>
          </p:nvGrpSpPr>
          <p:grpSpPr bwMode="auto">
            <a:xfrm>
              <a:off x="3904" y="2472"/>
              <a:ext cx="144" cy="528"/>
              <a:chOff x="1392" y="2016"/>
              <a:chExt cx="144" cy="384"/>
            </a:xfrm>
          </p:grpSpPr>
          <p:grpSp>
            <p:nvGrpSpPr>
              <p:cNvPr id="56432" name="Group 137"/>
              <p:cNvGrpSpPr>
                <a:grpSpLocks/>
              </p:cNvGrpSpPr>
              <p:nvPr/>
            </p:nvGrpSpPr>
            <p:grpSpPr bwMode="auto">
              <a:xfrm>
                <a:off x="1392" y="2016"/>
                <a:ext cx="144" cy="192"/>
                <a:chOff x="1152" y="2400"/>
                <a:chExt cx="240" cy="288"/>
              </a:xfrm>
            </p:grpSpPr>
            <p:sp>
              <p:nvSpPr>
                <p:cNvPr id="56439" name="Oval 138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56440" name="Oval 139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56441" name="Oval 140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56442" name="Oval 141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56443" name="Oval 142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56433" name="Group 143"/>
              <p:cNvGrpSpPr>
                <a:grpSpLocks/>
              </p:cNvGrpSpPr>
              <p:nvPr/>
            </p:nvGrpSpPr>
            <p:grpSpPr bwMode="auto">
              <a:xfrm>
                <a:off x="1392" y="2208"/>
                <a:ext cx="144" cy="192"/>
                <a:chOff x="1152" y="2400"/>
                <a:chExt cx="240" cy="288"/>
              </a:xfrm>
            </p:grpSpPr>
            <p:sp>
              <p:nvSpPr>
                <p:cNvPr id="56434" name="Oval 144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56435" name="Oval 145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56436" name="Oval 146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56437" name="Oval 147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56438" name="Oval 148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</p:grpSp>
        <p:sp>
          <p:nvSpPr>
            <p:cNvPr id="56423" name="Line 149"/>
            <p:cNvSpPr>
              <a:spLocks noChangeShapeType="1"/>
            </p:cNvSpPr>
            <p:nvPr/>
          </p:nvSpPr>
          <p:spPr bwMode="auto">
            <a:xfrm>
              <a:off x="4000" y="3240"/>
              <a:ext cx="0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4" name="Text Box 150"/>
            <p:cNvSpPr txBox="1">
              <a:spLocks noChangeArrowheads="1"/>
            </p:cNvSpPr>
            <p:nvPr/>
          </p:nvSpPr>
          <p:spPr bwMode="auto">
            <a:xfrm>
              <a:off x="4144" y="3240"/>
              <a:ext cx="52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2800" b="1">
                  <a:latin typeface="Times New Roman" pitchFamily="18" charset="0"/>
                </a:rPr>
                <a:t>F</a:t>
              </a:r>
              <a:r>
                <a:rPr lang="en-GB" sz="2800" b="1" baseline="-25000">
                  <a:latin typeface="Times New Roman" pitchFamily="18" charset="0"/>
                </a:rPr>
                <a:t>ex</a:t>
              </a:r>
              <a:endParaRPr lang="en-GB" sz="2800" b="1">
                <a:latin typeface="Times New Roman" pitchFamily="18" charset="0"/>
              </a:endParaRPr>
            </a:p>
          </p:txBody>
        </p:sp>
        <p:sp>
          <p:nvSpPr>
            <p:cNvPr id="56425" name="Text Box 151"/>
            <p:cNvSpPr txBox="1">
              <a:spLocks noChangeArrowheads="1"/>
            </p:cNvSpPr>
            <p:nvPr/>
          </p:nvSpPr>
          <p:spPr bwMode="auto">
            <a:xfrm>
              <a:off x="3760" y="648"/>
              <a:ext cx="4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2400" b="1">
                  <a:latin typeface="Times New Roman" pitchFamily="18" charset="0"/>
                </a:rPr>
                <a:t>EC</a:t>
              </a:r>
            </a:p>
          </p:txBody>
        </p:sp>
        <p:sp>
          <p:nvSpPr>
            <p:cNvPr id="56426" name="Line 152"/>
            <p:cNvSpPr>
              <a:spLocks noChangeShapeType="1"/>
            </p:cNvSpPr>
            <p:nvPr/>
          </p:nvSpPr>
          <p:spPr bwMode="auto">
            <a:xfrm flipV="1">
              <a:off x="4144" y="2472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7" name="Line 153"/>
            <p:cNvSpPr>
              <a:spLocks noChangeShapeType="1"/>
            </p:cNvSpPr>
            <p:nvPr/>
          </p:nvSpPr>
          <p:spPr bwMode="auto">
            <a:xfrm>
              <a:off x="4144" y="2712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8" name="Line 154"/>
            <p:cNvSpPr>
              <a:spLocks noChangeShapeType="1"/>
            </p:cNvSpPr>
            <p:nvPr/>
          </p:nvSpPr>
          <p:spPr bwMode="auto">
            <a:xfrm flipV="1">
              <a:off x="3472" y="1704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9" name="Line 155"/>
            <p:cNvSpPr>
              <a:spLocks noChangeShapeType="1"/>
            </p:cNvSpPr>
            <p:nvPr/>
          </p:nvSpPr>
          <p:spPr bwMode="auto">
            <a:xfrm>
              <a:off x="3472" y="1944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30" name="Line 156"/>
            <p:cNvSpPr>
              <a:spLocks noChangeShapeType="1"/>
            </p:cNvSpPr>
            <p:nvPr/>
          </p:nvSpPr>
          <p:spPr bwMode="auto">
            <a:xfrm flipV="1">
              <a:off x="4288" y="1512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31" name="Line 157"/>
            <p:cNvSpPr>
              <a:spLocks noChangeShapeType="1"/>
            </p:cNvSpPr>
            <p:nvPr/>
          </p:nvSpPr>
          <p:spPr bwMode="auto">
            <a:xfrm>
              <a:off x="4288" y="2040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2559" name="Group 158"/>
          <p:cNvGrpSpPr>
            <a:grpSpLocks/>
          </p:cNvGrpSpPr>
          <p:nvPr/>
        </p:nvGrpSpPr>
        <p:grpSpPr bwMode="auto">
          <a:xfrm>
            <a:off x="3429000" y="1758950"/>
            <a:ext cx="1600200" cy="3124200"/>
            <a:chOff x="2160" y="1108"/>
            <a:chExt cx="1008" cy="1968"/>
          </a:xfrm>
        </p:grpSpPr>
        <p:grpSp>
          <p:nvGrpSpPr>
            <p:cNvPr id="56338" name="Group 159"/>
            <p:cNvGrpSpPr>
              <a:grpSpLocks/>
            </p:cNvGrpSpPr>
            <p:nvPr/>
          </p:nvGrpSpPr>
          <p:grpSpPr bwMode="auto">
            <a:xfrm flipV="1">
              <a:off x="2496" y="1876"/>
              <a:ext cx="384" cy="576"/>
              <a:chOff x="1296" y="576"/>
              <a:chExt cx="432" cy="576"/>
            </a:xfrm>
          </p:grpSpPr>
          <p:sp>
            <p:nvSpPr>
              <p:cNvPr id="56410" name="Line 160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11" name="Line 161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12" name="Line 162"/>
              <p:cNvSpPr>
                <a:spLocks noChangeShapeType="1"/>
              </p:cNvSpPr>
              <p:nvPr/>
            </p:nvSpPr>
            <p:spPr bwMode="auto">
              <a:xfrm>
                <a:off x="1728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6339" name="Group 163"/>
            <p:cNvGrpSpPr>
              <a:grpSpLocks/>
            </p:cNvGrpSpPr>
            <p:nvPr/>
          </p:nvGrpSpPr>
          <p:grpSpPr bwMode="auto">
            <a:xfrm>
              <a:off x="2160" y="1108"/>
              <a:ext cx="1008" cy="1968"/>
              <a:chOff x="1872" y="768"/>
              <a:chExt cx="1008" cy="1968"/>
            </a:xfrm>
          </p:grpSpPr>
          <p:grpSp>
            <p:nvGrpSpPr>
              <p:cNvPr id="56340" name="Group 164"/>
              <p:cNvGrpSpPr>
                <a:grpSpLocks/>
              </p:cNvGrpSpPr>
              <p:nvPr/>
            </p:nvGrpSpPr>
            <p:grpSpPr bwMode="auto">
              <a:xfrm>
                <a:off x="2208" y="960"/>
                <a:ext cx="384" cy="576"/>
                <a:chOff x="1296" y="816"/>
                <a:chExt cx="432" cy="576"/>
              </a:xfrm>
            </p:grpSpPr>
            <p:sp>
              <p:nvSpPr>
                <p:cNvPr id="56407" name="Line 165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08" name="Line 166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09" name="Line 167"/>
                <p:cNvSpPr>
                  <a:spLocks noChangeShapeType="1"/>
                </p:cNvSpPr>
                <p:nvPr/>
              </p:nvSpPr>
              <p:spPr bwMode="auto">
                <a:xfrm>
                  <a:off x="1728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341" name="Group 168"/>
              <p:cNvGrpSpPr>
                <a:grpSpLocks/>
              </p:cNvGrpSpPr>
              <p:nvPr/>
            </p:nvGrpSpPr>
            <p:grpSpPr bwMode="auto">
              <a:xfrm>
                <a:off x="2016" y="1344"/>
                <a:ext cx="384" cy="1392"/>
                <a:chOff x="1104" y="1200"/>
                <a:chExt cx="384" cy="1392"/>
              </a:xfrm>
            </p:grpSpPr>
            <p:grpSp>
              <p:nvGrpSpPr>
                <p:cNvPr id="56392" name="Group 169"/>
                <p:cNvGrpSpPr>
                  <a:grpSpLocks/>
                </p:cNvGrpSpPr>
                <p:nvPr/>
              </p:nvGrpSpPr>
              <p:grpSpPr bwMode="auto">
                <a:xfrm>
                  <a:off x="1104" y="1200"/>
                  <a:ext cx="144" cy="528"/>
                  <a:chOff x="816" y="1200"/>
                  <a:chExt cx="240" cy="528"/>
                </a:xfrm>
              </p:grpSpPr>
              <p:grpSp>
                <p:nvGrpSpPr>
                  <p:cNvPr id="56395" name="Group 170"/>
                  <p:cNvGrpSpPr>
                    <a:grpSpLocks/>
                  </p:cNvGrpSpPr>
                  <p:nvPr/>
                </p:nvGrpSpPr>
                <p:grpSpPr bwMode="auto">
                  <a:xfrm>
                    <a:off x="816" y="1200"/>
                    <a:ext cx="240" cy="288"/>
                    <a:chOff x="1152" y="2400"/>
                    <a:chExt cx="240" cy="288"/>
                  </a:xfrm>
                </p:grpSpPr>
                <p:sp>
                  <p:nvSpPr>
                    <p:cNvPr id="56402" name="Oval 1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56403" name="Oval 1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56404" name="Oval 1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56405" name="Oval 1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56406" name="Oval 1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</p:grpSp>
              <p:grpSp>
                <p:nvGrpSpPr>
                  <p:cNvPr id="56396" name="Group 176"/>
                  <p:cNvGrpSpPr>
                    <a:grpSpLocks/>
                  </p:cNvGrpSpPr>
                  <p:nvPr/>
                </p:nvGrpSpPr>
                <p:grpSpPr bwMode="auto">
                  <a:xfrm>
                    <a:off x="816" y="1440"/>
                    <a:ext cx="240" cy="288"/>
                    <a:chOff x="1152" y="2400"/>
                    <a:chExt cx="240" cy="288"/>
                  </a:xfrm>
                </p:grpSpPr>
                <p:sp>
                  <p:nvSpPr>
                    <p:cNvPr id="56397" name="Oval 1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56398" name="Oval 1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56399" name="Oval 1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56400" name="Oval 1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56401" name="Oval 1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</p:grpSp>
            </p:grpSp>
            <p:sp>
              <p:nvSpPr>
                <p:cNvPr id="56393" name="Line 182"/>
                <p:cNvSpPr>
                  <a:spLocks noChangeShapeType="1"/>
                </p:cNvSpPr>
                <p:nvPr/>
              </p:nvSpPr>
              <p:spPr bwMode="auto">
                <a:xfrm>
                  <a:off x="1152" y="2592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94" name="Line 183"/>
                <p:cNvSpPr>
                  <a:spLocks noChangeShapeType="1"/>
                </p:cNvSpPr>
                <p:nvPr/>
              </p:nvSpPr>
              <p:spPr bwMode="auto">
                <a:xfrm>
                  <a:off x="1152" y="1728"/>
                  <a:ext cx="0" cy="86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342" name="Group 184"/>
              <p:cNvGrpSpPr>
                <a:grpSpLocks/>
              </p:cNvGrpSpPr>
              <p:nvPr/>
            </p:nvGrpSpPr>
            <p:grpSpPr bwMode="auto">
              <a:xfrm>
                <a:off x="2064" y="768"/>
                <a:ext cx="336" cy="576"/>
                <a:chOff x="1152" y="624"/>
                <a:chExt cx="336" cy="576"/>
              </a:xfrm>
            </p:grpSpPr>
            <p:sp>
              <p:nvSpPr>
                <p:cNvPr id="56389" name="Line 185"/>
                <p:cNvSpPr>
                  <a:spLocks noChangeShapeType="1"/>
                </p:cNvSpPr>
                <p:nvPr/>
              </p:nvSpPr>
              <p:spPr bwMode="auto">
                <a:xfrm flipH="1" flipV="1">
                  <a:off x="1152" y="62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90" name="Line 186"/>
                <p:cNvSpPr>
                  <a:spLocks noChangeShapeType="1"/>
                </p:cNvSpPr>
                <p:nvPr/>
              </p:nvSpPr>
              <p:spPr bwMode="auto">
                <a:xfrm>
                  <a:off x="1152" y="624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91" name="Line 187"/>
                <p:cNvSpPr>
                  <a:spLocks noChangeShapeType="1"/>
                </p:cNvSpPr>
                <p:nvPr/>
              </p:nvSpPr>
              <p:spPr bwMode="auto">
                <a:xfrm>
                  <a:off x="1488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6343" name="Line 188"/>
              <p:cNvSpPr>
                <a:spLocks noChangeShapeType="1"/>
              </p:cNvSpPr>
              <p:nvPr/>
            </p:nvSpPr>
            <p:spPr bwMode="auto">
              <a:xfrm>
                <a:off x="1872" y="768"/>
                <a:ext cx="100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6344" name="Group 189"/>
              <p:cNvGrpSpPr>
                <a:grpSpLocks/>
              </p:cNvGrpSpPr>
              <p:nvPr/>
            </p:nvGrpSpPr>
            <p:grpSpPr bwMode="auto">
              <a:xfrm>
                <a:off x="2400" y="1248"/>
                <a:ext cx="192" cy="576"/>
                <a:chOff x="1488" y="1152"/>
                <a:chExt cx="192" cy="576"/>
              </a:xfrm>
            </p:grpSpPr>
            <p:grpSp>
              <p:nvGrpSpPr>
                <p:cNvPr id="56377" name="Group 190"/>
                <p:cNvGrpSpPr>
                  <a:grpSpLocks/>
                </p:cNvGrpSpPr>
                <p:nvPr/>
              </p:nvGrpSpPr>
              <p:grpSpPr bwMode="auto">
                <a:xfrm>
                  <a:off x="1488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56387" name="Line 19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388" name="Oval 192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56378" name="Group 193"/>
                <p:cNvGrpSpPr>
                  <a:grpSpLocks/>
                </p:cNvGrpSpPr>
                <p:nvPr/>
              </p:nvGrpSpPr>
              <p:grpSpPr bwMode="auto">
                <a:xfrm>
                  <a:off x="1488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56385" name="Line 19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386" name="Oval 19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56379" name="Group 196"/>
                <p:cNvGrpSpPr>
                  <a:grpSpLocks/>
                </p:cNvGrpSpPr>
                <p:nvPr/>
              </p:nvGrpSpPr>
              <p:grpSpPr bwMode="auto">
                <a:xfrm flipV="1">
                  <a:off x="1488" y="1584"/>
                  <a:ext cx="192" cy="144"/>
                  <a:chOff x="1392" y="3072"/>
                  <a:chExt cx="192" cy="144"/>
                </a:xfrm>
              </p:grpSpPr>
              <p:sp>
                <p:nvSpPr>
                  <p:cNvPr id="56383" name="Line 19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384" name="Oval 198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56380" name="Group 199"/>
                <p:cNvGrpSpPr>
                  <a:grpSpLocks/>
                </p:cNvGrpSpPr>
                <p:nvPr/>
              </p:nvGrpSpPr>
              <p:grpSpPr bwMode="auto">
                <a:xfrm flipV="1">
                  <a:off x="1488" y="1488"/>
                  <a:ext cx="192" cy="144"/>
                  <a:chOff x="1392" y="3072"/>
                  <a:chExt cx="192" cy="144"/>
                </a:xfrm>
              </p:grpSpPr>
              <p:sp>
                <p:nvSpPr>
                  <p:cNvPr id="56381" name="Line 20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382" name="Oval 201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sp>
            <p:nvSpPr>
              <p:cNvPr id="56345" name="Rectangle 202"/>
              <p:cNvSpPr>
                <a:spLocks noChangeArrowheads="1"/>
              </p:cNvSpPr>
              <p:nvPr/>
            </p:nvSpPr>
            <p:spPr bwMode="auto">
              <a:xfrm>
                <a:off x="2352" y="1152"/>
                <a:ext cx="96" cy="76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56346" name="Group 203"/>
              <p:cNvGrpSpPr>
                <a:grpSpLocks/>
              </p:cNvGrpSpPr>
              <p:nvPr/>
            </p:nvGrpSpPr>
            <p:grpSpPr bwMode="auto">
              <a:xfrm>
                <a:off x="2208" y="1248"/>
                <a:ext cx="192" cy="576"/>
                <a:chOff x="1296" y="1152"/>
                <a:chExt cx="192" cy="576"/>
              </a:xfrm>
            </p:grpSpPr>
            <p:grpSp>
              <p:nvGrpSpPr>
                <p:cNvPr id="56365" name="Group 204"/>
                <p:cNvGrpSpPr>
                  <a:grpSpLocks/>
                </p:cNvGrpSpPr>
                <p:nvPr/>
              </p:nvGrpSpPr>
              <p:grpSpPr bwMode="auto">
                <a:xfrm flipH="1">
                  <a:off x="1296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56375" name="Line 20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376" name="Oval 206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56366" name="Group 207"/>
                <p:cNvGrpSpPr>
                  <a:grpSpLocks/>
                </p:cNvGrpSpPr>
                <p:nvPr/>
              </p:nvGrpSpPr>
              <p:grpSpPr bwMode="auto">
                <a:xfrm flipH="1">
                  <a:off x="1296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56373" name="Line 20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374" name="Oval 209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56367" name="Group 210"/>
                <p:cNvGrpSpPr>
                  <a:grpSpLocks/>
                </p:cNvGrpSpPr>
                <p:nvPr/>
              </p:nvGrpSpPr>
              <p:grpSpPr bwMode="auto">
                <a:xfrm flipH="1" flipV="1">
                  <a:off x="1296" y="1584"/>
                  <a:ext cx="192" cy="144"/>
                  <a:chOff x="1392" y="3072"/>
                  <a:chExt cx="192" cy="144"/>
                </a:xfrm>
              </p:grpSpPr>
              <p:sp>
                <p:nvSpPr>
                  <p:cNvPr id="56371" name="Line 2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372" name="Oval 212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56368" name="Group 213"/>
                <p:cNvGrpSpPr>
                  <a:grpSpLocks/>
                </p:cNvGrpSpPr>
                <p:nvPr/>
              </p:nvGrpSpPr>
              <p:grpSpPr bwMode="auto">
                <a:xfrm flipH="1" flipV="1">
                  <a:off x="1296" y="1488"/>
                  <a:ext cx="192" cy="144"/>
                  <a:chOff x="1392" y="3072"/>
                  <a:chExt cx="192" cy="144"/>
                </a:xfrm>
              </p:grpSpPr>
              <p:sp>
                <p:nvSpPr>
                  <p:cNvPr id="56369" name="Line 2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370" name="Oval 21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sp>
            <p:nvSpPr>
              <p:cNvPr id="56347" name="Line 216"/>
              <p:cNvSpPr>
                <a:spLocks noChangeShapeType="1"/>
              </p:cNvSpPr>
              <p:nvPr/>
            </p:nvSpPr>
            <p:spPr bwMode="auto">
              <a:xfrm flipH="1">
                <a:off x="2400" y="2544"/>
                <a:ext cx="0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6348" name="Group 217"/>
              <p:cNvGrpSpPr>
                <a:grpSpLocks/>
              </p:cNvGrpSpPr>
              <p:nvPr/>
            </p:nvGrpSpPr>
            <p:grpSpPr bwMode="auto">
              <a:xfrm>
                <a:off x="2304" y="2112"/>
                <a:ext cx="144" cy="432"/>
                <a:chOff x="1392" y="2016"/>
                <a:chExt cx="144" cy="384"/>
              </a:xfrm>
            </p:grpSpPr>
            <p:grpSp>
              <p:nvGrpSpPr>
                <p:cNvPr id="56353" name="Group 218"/>
                <p:cNvGrpSpPr>
                  <a:grpSpLocks/>
                </p:cNvGrpSpPr>
                <p:nvPr/>
              </p:nvGrpSpPr>
              <p:grpSpPr bwMode="auto">
                <a:xfrm>
                  <a:off x="1392" y="2016"/>
                  <a:ext cx="144" cy="192"/>
                  <a:chOff x="1152" y="2400"/>
                  <a:chExt cx="240" cy="288"/>
                </a:xfrm>
              </p:grpSpPr>
              <p:sp>
                <p:nvSpPr>
                  <p:cNvPr id="56360" name="Oval 21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56361" name="Oval 22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56362" name="Oval 22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56363" name="Oval 22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56364" name="Oval 22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56354" name="Group 224"/>
                <p:cNvGrpSpPr>
                  <a:grpSpLocks/>
                </p:cNvGrpSpPr>
                <p:nvPr/>
              </p:nvGrpSpPr>
              <p:grpSpPr bwMode="auto">
                <a:xfrm>
                  <a:off x="1392" y="2208"/>
                  <a:ext cx="144" cy="192"/>
                  <a:chOff x="1152" y="2400"/>
                  <a:chExt cx="240" cy="288"/>
                </a:xfrm>
              </p:grpSpPr>
              <p:sp>
                <p:nvSpPr>
                  <p:cNvPr id="56355" name="Oval 22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56356" name="Oval 22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56357" name="Oval 22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56358" name="Oval 22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56359" name="Oval 22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sp>
            <p:nvSpPr>
              <p:cNvPr id="56349" name="Line 230"/>
              <p:cNvSpPr>
                <a:spLocks noChangeShapeType="1"/>
              </p:cNvSpPr>
              <p:nvPr/>
            </p:nvSpPr>
            <p:spPr bwMode="auto">
              <a:xfrm>
                <a:off x="2688" y="960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50" name="Line 231"/>
              <p:cNvSpPr>
                <a:spLocks noChangeShapeType="1"/>
              </p:cNvSpPr>
              <p:nvPr/>
            </p:nvSpPr>
            <p:spPr bwMode="auto">
              <a:xfrm flipV="1">
                <a:off x="2688" y="1584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51" name="Line 232"/>
              <p:cNvSpPr>
                <a:spLocks noChangeShapeType="1"/>
              </p:cNvSpPr>
              <p:nvPr/>
            </p:nvSpPr>
            <p:spPr bwMode="auto">
              <a:xfrm flipV="1">
                <a:off x="2496" y="2112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52" name="Line 233"/>
              <p:cNvSpPr>
                <a:spLocks noChangeShapeType="1"/>
              </p:cNvSpPr>
              <p:nvPr/>
            </p:nvSpPr>
            <p:spPr bwMode="auto">
              <a:xfrm>
                <a:off x="2496" y="2352"/>
                <a:ext cx="0" cy="2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6337" name="Text Box 234"/>
          <p:cNvSpPr txBox="1">
            <a:spLocks noChangeArrowheads="1"/>
          </p:cNvSpPr>
          <p:nvPr/>
        </p:nvSpPr>
        <p:spPr bwMode="auto">
          <a:xfrm>
            <a:off x="1331913" y="333375"/>
            <a:ext cx="6408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Maximálisan ingerelt izolált izom</a:t>
            </a:r>
            <a:endParaRPr lang="en-US" sz="2400" b="1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6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2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2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2"/>
          <p:cNvGrpSpPr>
            <a:grpSpLocks/>
          </p:cNvGrpSpPr>
          <p:nvPr/>
        </p:nvGrpSpPr>
        <p:grpSpPr bwMode="auto">
          <a:xfrm>
            <a:off x="3048000" y="1371600"/>
            <a:ext cx="1600200" cy="3124200"/>
            <a:chOff x="4368" y="624"/>
            <a:chExt cx="1008" cy="1968"/>
          </a:xfrm>
        </p:grpSpPr>
        <p:grpSp>
          <p:nvGrpSpPr>
            <p:cNvPr id="57531" name="Group 3"/>
            <p:cNvGrpSpPr>
              <a:grpSpLocks/>
            </p:cNvGrpSpPr>
            <p:nvPr/>
          </p:nvGrpSpPr>
          <p:grpSpPr bwMode="auto">
            <a:xfrm>
              <a:off x="4368" y="624"/>
              <a:ext cx="1008" cy="1968"/>
              <a:chOff x="4368" y="624"/>
              <a:chExt cx="1008" cy="1968"/>
            </a:xfrm>
          </p:grpSpPr>
          <p:grpSp>
            <p:nvGrpSpPr>
              <p:cNvPr id="57546" name="Group 4"/>
              <p:cNvGrpSpPr>
                <a:grpSpLocks/>
              </p:cNvGrpSpPr>
              <p:nvPr/>
            </p:nvGrpSpPr>
            <p:grpSpPr bwMode="auto">
              <a:xfrm>
                <a:off x="4848" y="1008"/>
                <a:ext cx="192" cy="144"/>
                <a:chOff x="1392" y="3072"/>
                <a:chExt cx="192" cy="144"/>
              </a:xfrm>
            </p:grpSpPr>
            <p:sp>
              <p:nvSpPr>
                <p:cNvPr id="57612" name="Line 5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613" name="Oval 6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57547" name="Group 7"/>
              <p:cNvGrpSpPr>
                <a:grpSpLocks/>
              </p:cNvGrpSpPr>
              <p:nvPr/>
            </p:nvGrpSpPr>
            <p:grpSpPr bwMode="auto">
              <a:xfrm flipV="1">
                <a:off x="4848" y="1632"/>
                <a:ext cx="192" cy="144"/>
                <a:chOff x="1392" y="3072"/>
                <a:chExt cx="192" cy="144"/>
              </a:xfrm>
            </p:grpSpPr>
            <p:sp>
              <p:nvSpPr>
                <p:cNvPr id="57610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611" name="Oval 9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57548" name="Group 10"/>
              <p:cNvGrpSpPr>
                <a:grpSpLocks/>
              </p:cNvGrpSpPr>
              <p:nvPr/>
            </p:nvGrpSpPr>
            <p:grpSpPr bwMode="auto">
              <a:xfrm flipH="1">
                <a:off x="4752" y="1008"/>
                <a:ext cx="192" cy="144"/>
                <a:chOff x="1392" y="3072"/>
                <a:chExt cx="192" cy="144"/>
              </a:xfrm>
            </p:grpSpPr>
            <p:sp>
              <p:nvSpPr>
                <p:cNvPr id="57608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609" name="Oval 12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57549" name="Group 13"/>
              <p:cNvGrpSpPr>
                <a:grpSpLocks/>
              </p:cNvGrpSpPr>
              <p:nvPr/>
            </p:nvGrpSpPr>
            <p:grpSpPr bwMode="auto">
              <a:xfrm flipH="1" flipV="1">
                <a:off x="4752" y="1632"/>
                <a:ext cx="192" cy="144"/>
                <a:chOff x="1392" y="3072"/>
                <a:chExt cx="192" cy="144"/>
              </a:xfrm>
            </p:grpSpPr>
            <p:sp>
              <p:nvSpPr>
                <p:cNvPr id="57606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607" name="Oval 15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57550" name="Group 16"/>
              <p:cNvGrpSpPr>
                <a:grpSpLocks/>
              </p:cNvGrpSpPr>
              <p:nvPr/>
            </p:nvGrpSpPr>
            <p:grpSpPr bwMode="auto">
              <a:xfrm>
                <a:off x="4704" y="816"/>
                <a:ext cx="384" cy="576"/>
                <a:chOff x="1296" y="816"/>
                <a:chExt cx="432" cy="576"/>
              </a:xfrm>
            </p:grpSpPr>
            <p:sp>
              <p:nvSpPr>
                <p:cNvPr id="57603" name="Line 17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604" name="Line 18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605" name="Line 19"/>
                <p:cNvSpPr>
                  <a:spLocks noChangeShapeType="1"/>
                </p:cNvSpPr>
                <p:nvPr/>
              </p:nvSpPr>
              <p:spPr bwMode="auto">
                <a:xfrm>
                  <a:off x="1728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7551" name="Group 20"/>
              <p:cNvGrpSpPr>
                <a:grpSpLocks/>
              </p:cNvGrpSpPr>
              <p:nvPr/>
            </p:nvGrpSpPr>
            <p:grpSpPr bwMode="auto">
              <a:xfrm flipV="1">
                <a:off x="4704" y="1392"/>
                <a:ext cx="384" cy="576"/>
                <a:chOff x="1296" y="576"/>
                <a:chExt cx="432" cy="576"/>
              </a:xfrm>
            </p:grpSpPr>
            <p:sp>
              <p:nvSpPr>
                <p:cNvPr id="57600" name="Line 21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601" name="Line 22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602" name="Line 23"/>
                <p:cNvSpPr>
                  <a:spLocks noChangeShapeType="1"/>
                </p:cNvSpPr>
                <p:nvPr/>
              </p:nvSpPr>
              <p:spPr bwMode="auto">
                <a:xfrm>
                  <a:off x="1728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7552" name="Group 24"/>
              <p:cNvGrpSpPr>
                <a:grpSpLocks/>
              </p:cNvGrpSpPr>
              <p:nvPr/>
            </p:nvGrpSpPr>
            <p:grpSpPr bwMode="auto">
              <a:xfrm>
                <a:off x="4512" y="1200"/>
                <a:ext cx="384" cy="1392"/>
                <a:chOff x="1104" y="1200"/>
                <a:chExt cx="384" cy="1392"/>
              </a:xfrm>
            </p:grpSpPr>
            <p:grpSp>
              <p:nvGrpSpPr>
                <p:cNvPr id="57585" name="Group 25"/>
                <p:cNvGrpSpPr>
                  <a:grpSpLocks/>
                </p:cNvGrpSpPr>
                <p:nvPr/>
              </p:nvGrpSpPr>
              <p:grpSpPr bwMode="auto">
                <a:xfrm>
                  <a:off x="1104" y="1200"/>
                  <a:ext cx="144" cy="528"/>
                  <a:chOff x="816" y="1200"/>
                  <a:chExt cx="240" cy="528"/>
                </a:xfrm>
              </p:grpSpPr>
              <p:grpSp>
                <p:nvGrpSpPr>
                  <p:cNvPr id="57588" name="Group 26"/>
                  <p:cNvGrpSpPr>
                    <a:grpSpLocks/>
                  </p:cNvGrpSpPr>
                  <p:nvPr/>
                </p:nvGrpSpPr>
                <p:grpSpPr bwMode="auto">
                  <a:xfrm>
                    <a:off x="816" y="1200"/>
                    <a:ext cx="240" cy="288"/>
                    <a:chOff x="1152" y="2400"/>
                    <a:chExt cx="240" cy="288"/>
                  </a:xfrm>
                </p:grpSpPr>
                <p:sp>
                  <p:nvSpPr>
                    <p:cNvPr id="57595" name="Oval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57596" name="Oval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57597" name="Oval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57598" name="Oval 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57599" name="Oval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</p:grpSp>
              <p:grpSp>
                <p:nvGrpSpPr>
                  <p:cNvPr id="57589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816" y="1440"/>
                    <a:ext cx="240" cy="288"/>
                    <a:chOff x="1152" y="2400"/>
                    <a:chExt cx="240" cy="288"/>
                  </a:xfrm>
                </p:grpSpPr>
                <p:sp>
                  <p:nvSpPr>
                    <p:cNvPr id="57590" name="Oval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57591" name="Oval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57592" name="Oval 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57593" name="Oval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57594" name="Oval 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</p:grpSp>
            </p:grpSp>
            <p:sp>
              <p:nvSpPr>
                <p:cNvPr id="57586" name="Line 38"/>
                <p:cNvSpPr>
                  <a:spLocks noChangeShapeType="1"/>
                </p:cNvSpPr>
                <p:nvPr/>
              </p:nvSpPr>
              <p:spPr bwMode="auto">
                <a:xfrm>
                  <a:off x="1152" y="2592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587" name="Line 39"/>
                <p:cNvSpPr>
                  <a:spLocks noChangeShapeType="1"/>
                </p:cNvSpPr>
                <p:nvPr/>
              </p:nvSpPr>
              <p:spPr bwMode="auto">
                <a:xfrm>
                  <a:off x="1152" y="1728"/>
                  <a:ext cx="0" cy="86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7553" name="Group 40"/>
              <p:cNvGrpSpPr>
                <a:grpSpLocks/>
              </p:cNvGrpSpPr>
              <p:nvPr/>
            </p:nvGrpSpPr>
            <p:grpSpPr bwMode="auto">
              <a:xfrm>
                <a:off x="4560" y="624"/>
                <a:ext cx="336" cy="576"/>
                <a:chOff x="1152" y="624"/>
                <a:chExt cx="336" cy="576"/>
              </a:xfrm>
            </p:grpSpPr>
            <p:sp>
              <p:nvSpPr>
                <p:cNvPr id="57582" name="Line 41"/>
                <p:cNvSpPr>
                  <a:spLocks noChangeShapeType="1"/>
                </p:cNvSpPr>
                <p:nvPr/>
              </p:nvSpPr>
              <p:spPr bwMode="auto">
                <a:xfrm flipH="1" flipV="1">
                  <a:off x="1152" y="62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583" name="Line 42"/>
                <p:cNvSpPr>
                  <a:spLocks noChangeShapeType="1"/>
                </p:cNvSpPr>
                <p:nvPr/>
              </p:nvSpPr>
              <p:spPr bwMode="auto">
                <a:xfrm>
                  <a:off x="1152" y="624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584" name="Line 43"/>
                <p:cNvSpPr>
                  <a:spLocks noChangeShapeType="1"/>
                </p:cNvSpPr>
                <p:nvPr/>
              </p:nvSpPr>
              <p:spPr bwMode="auto">
                <a:xfrm>
                  <a:off x="1488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7554" name="Line 44"/>
              <p:cNvSpPr>
                <a:spLocks noChangeShapeType="1"/>
              </p:cNvSpPr>
              <p:nvPr/>
            </p:nvSpPr>
            <p:spPr bwMode="auto">
              <a:xfrm>
                <a:off x="4368" y="624"/>
                <a:ext cx="100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7555" name="Group 45"/>
              <p:cNvGrpSpPr>
                <a:grpSpLocks/>
              </p:cNvGrpSpPr>
              <p:nvPr/>
            </p:nvGrpSpPr>
            <p:grpSpPr bwMode="auto">
              <a:xfrm>
                <a:off x="4896" y="1104"/>
                <a:ext cx="192" cy="576"/>
                <a:chOff x="1488" y="1152"/>
                <a:chExt cx="192" cy="576"/>
              </a:xfrm>
            </p:grpSpPr>
            <p:grpSp>
              <p:nvGrpSpPr>
                <p:cNvPr id="57570" name="Group 46"/>
                <p:cNvGrpSpPr>
                  <a:grpSpLocks/>
                </p:cNvGrpSpPr>
                <p:nvPr/>
              </p:nvGrpSpPr>
              <p:grpSpPr bwMode="auto">
                <a:xfrm>
                  <a:off x="1488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57580" name="Line 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581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57571" name="Group 49"/>
                <p:cNvGrpSpPr>
                  <a:grpSpLocks/>
                </p:cNvGrpSpPr>
                <p:nvPr/>
              </p:nvGrpSpPr>
              <p:grpSpPr bwMode="auto">
                <a:xfrm>
                  <a:off x="1488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57578" name="Line 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579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57572" name="Group 52"/>
                <p:cNvGrpSpPr>
                  <a:grpSpLocks/>
                </p:cNvGrpSpPr>
                <p:nvPr/>
              </p:nvGrpSpPr>
              <p:grpSpPr bwMode="auto">
                <a:xfrm flipV="1">
                  <a:off x="1488" y="1584"/>
                  <a:ext cx="192" cy="144"/>
                  <a:chOff x="1392" y="3072"/>
                  <a:chExt cx="192" cy="144"/>
                </a:xfrm>
              </p:grpSpPr>
              <p:sp>
                <p:nvSpPr>
                  <p:cNvPr id="57576" name="Line 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577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57573" name="Group 55"/>
                <p:cNvGrpSpPr>
                  <a:grpSpLocks/>
                </p:cNvGrpSpPr>
                <p:nvPr/>
              </p:nvGrpSpPr>
              <p:grpSpPr bwMode="auto">
                <a:xfrm flipV="1">
                  <a:off x="1488" y="1488"/>
                  <a:ext cx="192" cy="144"/>
                  <a:chOff x="1392" y="3072"/>
                  <a:chExt cx="192" cy="144"/>
                </a:xfrm>
              </p:grpSpPr>
              <p:sp>
                <p:nvSpPr>
                  <p:cNvPr id="57574" name="Line 5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575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sp>
            <p:nvSpPr>
              <p:cNvPr id="57556" name="Line 58"/>
              <p:cNvSpPr>
                <a:spLocks noChangeShapeType="1"/>
              </p:cNvSpPr>
              <p:nvPr/>
            </p:nvSpPr>
            <p:spPr bwMode="auto">
              <a:xfrm flipH="1">
                <a:off x="4896" y="2400"/>
                <a:ext cx="0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7557" name="Group 59"/>
              <p:cNvGrpSpPr>
                <a:grpSpLocks/>
              </p:cNvGrpSpPr>
              <p:nvPr/>
            </p:nvGrpSpPr>
            <p:grpSpPr bwMode="auto">
              <a:xfrm>
                <a:off x="4800" y="1968"/>
                <a:ext cx="144" cy="432"/>
                <a:chOff x="1392" y="2016"/>
                <a:chExt cx="144" cy="384"/>
              </a:xfrm>
            </p:grpSpPr>
            <p:grpSp>
              <p:nvGrpSpPr>
                <p:cNvPr id="57558" name="Group 60"/>
                <p:cNvGrpSpPr>
                  <a:grpSpLocks/>
                </p:cNvGrpSpPr>
                <p:nvPr/>
              </p:nvGrpSpPr>
              <p:grpSpPr bwMode="auto">
                <a:xfrm>
                  <a:off x="1392" y="2016"/>
                  <a:ext cx="144" cy="192"/>
                  <a:chOff x="1152" y="2400"/>
                  <a:chExt cx="240" cy="288"/>
                </a:xfrm>
              </p:grpSpPr>
              <p:sp>
                <p:nvSpPr>
                  <p:cNvPr id="57565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57566" name="Oval 6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57567" name="Oval 6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57568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57569" name="Oval 6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57559" name="Group 66"/>
                <p:cNvGrpSpPr>
                  <a:grpSpLocks/>
                </p:cNvGrpSpPr>
                <p:nvPr/>
              </p:nvGrpSpPr>
              <p:grpSpPr bwMode="auto">
                <a:xfrm>
                  <a:off x="1392" y="2208"/>
                  <a:ext cx="144" cy="192"/>
                  <a:chOff x="1152" y="2400"/>
                  <a:chExt cx="240" cy="288"/>
                </a:xfrm>
              </p:grpSpPr>
              <p:sp>
                <p:nvSpPr>
                  <p:cNvPr id="57560" name="Oval 6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57561" name="Oval 6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57562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57563" name="Oval 7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57564" name="Oval 7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</p:grpSp>
        <p:sp>
          <p:nvSpPr>
            <p:cNvPr id="57532" name="Rectangle 72"/>
            <p:cNvSpPr>
              <a:spLocks noChangeArrowheads="1"/>
            </p:cNvSpPr>
            <p:nvPr/>
          </p:nvSpPr>
          <p:spPr bwMode="auto">
            <a:xfrm>
              <a:off x="4848" y="1008"/>
              <a:ext cx="96" cy="76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grpSp>
          <p:nvGrpSpPr>
            <p:cNvPr id="57533" name="Group 73"/>
            <p:cNvGrpSpPr>
              <a:grpSpLocks/>
            </p:cNvGrpSpPr>
            <p:nvPr/>
          </p:nvGrpSpPr>
          <p:grpSpPr bwMode="auto">
            <a:xfrm>
              <a:off x="4704" y="1104"/>
              <a:ext cx="192" cy="576"/>
              <a:chOff x="1296" y="1152"/>
              <a:chExt cx="192" cy="576"/>
            </a:xfrm>
          </p:grpSpPr>
          <p:grpSp>
            <p:nvGrpSpPr>
              <p:cNvPr id="57534" name="Group 74"/>
              <p:cNvGrpSpPr>
                <a:grpSpLocks/>
              </p:cNvGrpSpPr>
              <p:nvPr/>
            </p:nvGrpSpPr>
            <p:grpSpPr bwMode="auto">
              <a:xfrm flipH="1">
                <a:off x="1296" y="1296"/>
                <a:ext cx="192" cy="144"/>
                <a:chOff x="1392" y="3072"/>
                <a:chExt cx="192" cy="144"/>
              </a:xfrm>
            </p:grpSpPr>
            <p:sp>
              <p:nvSpPr>
                <p:cNvPr id="57544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545" name="Oval 76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57535" name="Group 77"/>
              <p:cNvGrpSpPr>
                <a:grpSpLocks/>
              </p:cNvGrpSpPr>
              <p:nvPr/>
            </p:nvGrpSpPr>
            <p:grpSpPr bwMode="auto">
              <a:xfrm flipH="1">
                <a:off x="1296" y="1152"/>
                <a:ext cx="192" cy="144"/>
                <a:chOff x="1392" y="3072"/>
                <a:chExt cx="192" cy="144"/>
              </a:xfrm>
            </p:grpSpPr>
            <p:sp>
              <p:nvSpPr>
                <p:cNvPr id="57542" name="Line 78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543" name="Oval 79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57536" name="Group 80"/>
              <p:cNvGrpSpPr>
                <a:grpSpLocks/>
              </p:cNvGrpSpPr>
              <p:nvPr/>
            </p:nvGrpSpPr>
            <p:grpSpPr bwMode="auto">
              <a:xfrm flipH="1" flipV="1">
                <a:off x="1296" y="1584"/>
                <a:ext cx="192" cy="144"/>
                <a:chOff x="1392" y="3072"/>
                <a:chExt cx="192" cy="144"/>
              </a:xfrm>
            </p:grpSpPr>
            <p:sp>
              <p:nvSpPr>
                <p:cNvPr id="57540" name="Line 81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541" name="Oval 82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57537" name="Group 83"/>
              <p:cNvGrpSpPr>
                <a:grpSpLocks/>
              </p:cNvGrpSpPr>
              <p:nvPr/>
            </p:nvGrpSpPr>
            <p:grpSpPr bwMode="auto">
              <a:xfrm flipH="1" flipV="1">
                <a:off x="1296" y="1488"/>
                <a:ext cx="192" cy="144"/>
                <a:chOff x="1392" y="3072"/>
                <a:chExt cx="192" cy="144"/>
              </a:xfrm>
            </p:grpSpPr>
            <p:sp>
              <p:nvSpPr>
                <p:cNvPr id="57538" name="Line 84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539" name="Oval 85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</p:grpSp>
      </p:grpSp>
      <p:grpSp>
        <p:nvGrpSpPr>
          <p:cNvPr id="57347" name="Group 86"/>
          <p:cNvGrpSpPr>
            <a:grpSpLocks/>
          </p:cNvGrpSpPr>
          <p:nvPr/>
        </p:nvGrpSpPr>
        <p:grpSpPr bwMode="auto">
          <a:xfrm>
            <a:off x="1828800" y="1981200"/>
            <a:ext cx="304800" cy="228600"/>
            <a:chOff x="1392" y="3072"/>
            <a:chExt cx="192" cy="144"/>
          </a:xfrm>
        </p:grpSpPr>
        <p:sp>
          <p:nvSpPr>
            <p:cNvPr id="57529" name="Line 87"/>
            <p:cNvSpPr>
              <a:spLocks noChangeShapeType="1"/>
            </p:cNvSpPr>
            <p:nvPr/>
          </p:nvSpPr>
          <p:spPr bwMode="auto">
            <a:xfrm flipV="1">
              <a:off x="1392" y="3072"/>
              <a:ext cx="96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30" name="Oval 88"/>
            <p:cNvSpPr>
              <a:spLocks noChangeArrowheads="1"/>
            </p:cNvSpPr>
            <p:nvPr/>
          </p:nvSpPr>
          <p:spPr bwMode="auto">
            <a:xfrm>
              <a:off x="1488" y="3072"/>
              <a:ext cx="96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57348" name="Group 89"/>
          <p:cNvGrpSpPr>
            <a:grpSpLocks/>
          </p:cNvGrpSpPr>
          <p:nvPr/>
        </p:nvGrpSpPr>
        <p:grpSpPr bwMode="auto">
          <a:xfrm flipH="1" flipV="1">
            <a:off x="1676400" y="2971800"/>
            <a:ext cx="304800" cy="228600"/>
            <a:chOff x="1392" y="3072"/>
            <a:chExt cx="192" cy="144"/>
          </a:xfrm>
        </p:grpSpPr>
        <p:sp>
          <p:nvSpPr>
            <p:cNvPr id="57527" name="Line 90"/>
            <p:cNvSpPr>
              <a:spLocks noChangeShapeType="1"/>
            </p:cNvSpPr>
            <p:nvPr/>
          </p:nvSpPr>
          <p:spPr bwMode="auto">
            <a:xfrm flipV="1">
              <a:off x="1392" y="3072"/>
              <a:ext cx="96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28" name="Oval 91"/>
            <p:cNvSpPr>
              <a:spLocks noChangeArrowheads="1"/>
            </p:cNvSpPr>
            <p:nvPr/>
          </p:nvSpPr>
          <p:spPr bwMode="auto">
            <a:xfrm>
              <a:off x="1488" y="3072"/>
              <a:ext cx="96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57349" name="Group 92"/>
          <p:cNvGrpSpPr>
            <a:grpSpLocks/>
          </p:cNvGrpSpPr>
          <p:nvPr/>
        </p:nvGrpSpPr>
        <p:grpSpPr bwMode="auto">
          <a:xfrm flipH="1">
            <a:off x="1676400" y="1981200"/>
            <a:ext cx="304800" cy="228600"/>
            <a:chOff x="1392" y="3072"/>
            <a:chExt cx="192" cy="144"/>
          </a:xfrm>
        </p:grpSpPr>
        <p:sp>
          <p:nvSpPr>
            <p:cNvPr id="57525" name="Line 93"/>
            <p:cNvSpPr>
              <a:spLocks noChangeShapeType="1"/>
            </p:cNvSpPr>
            <p:nvPr/>
          </p:nvSpPr>
          <p:spPr bwMode="auto">
            <a:xfrm flipV="1">
              <a:off x="1392" y="3072"/>
              <a:ext cx="96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26" name="Oval 94"/>
            <p:cNvSpPr>
              <a:spLocks noChangeArrowheads="1"/>
            </p:cNvSpPr>
            <p:nvPr/>
          </p:nvSpPr>
          <p:spPr bwMode="auto">
            <a:xfrm>
              <a:off x="1488" y="3072"/>
              <a:ext cx="96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57350" name="Group 95"/>
          <p:cNvGrpSpPr>
            <a:grpSpLocks/>
          </p:cNvGrpSpPr>
          <p:nvPr/>
        </p:nvGrpSpPr>
        <p:grpSpPr bwMode="auto">
          <a:xfrm flipV="1">
            <a:off x="1828800" y="2971800"/>
            <a:ext cx="304800" cy="228600"/>
            <a:chOff x="1392" y="3072"/>
            <a:chExt cx="192" cy="144"/>
          </a:xfrm>
        </p:grpSpPr>
        <p:sp>
          <p:nvSpPr>
            <p:cNvPr id="57523" name="Line 96"/>
            <p:cNvSpPr>
              <a:spLocks noChangeShapeType="1"/>
            </p:cNvSpPr>
            <p:nvPr/>
          </p:nvSpPr>
          <p:spPr bwMode="auto">
            <a:xfrm flipV="1">
              <a:off x="1392" y="3072"/>
              <a:ext cx="96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24" name="Oval 97"/>
            <p:cNvSpPr>
              <a:spLocks noChangeArrowheads="1"/>
            </p:cNvSpPr>
            <p:nvPr/>
          </p:nvSpPr>
          <p:spPr bwMode="auto">
            <a:xfrm>
              <a:off x="1488" y="3072"/>
              <a:ext cx="96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57351" name="Group 98"/>
          <p:cNvGrpSpPr>
            <a:grpSpLocks/>
          </p:cNvGrpSpPr>
          <p:nvPr/>
        </p:nvGrpSpPr>
        <p:grpSpPr bwMode="auto">
          <a:xfrm>
            <a:off x="304800" y="1371600"/>
            <a:ext cx="3962400" cy="3124200"/>
            <a:chOff x="480" y="624"/>
            <a:chExt cx="2496" cy="1968"/>
          </a:xfrm>
        </p:grpSpPr>
        <p:grpSp>
          <p:nvGrpSpPr>
            <p:cNvPr id="57452" name="Group 99"/>
            <p:cNvGrpSpPr>
              <a:grpSpLocks/>
            </p:cNvGrpSpPr>
            <p:nvPr/>
          </p:nvGrpSpPr>
          <p:grpSpPr bwMode="auto">
            <a:xfrm>
              <a:off x="1296" y="816"/>
              <a:ext cx="384" cy="576"/>
              <a:chOff x="1296" y="816"/>
              <a:chExt cx="432" cy="576"/>
            </a:xfrm>
          </p:grpSpPr>
          <p:sp>
            <p:nvSpPr>
              <p:cNvPr id="57520" name="Line 100"/>
              <p:cNvSpPr>
                <a:spLocks noChangeShapeType="1"/>
              </p:cNvSpPr>
              <p:nvPr/>
            </p:nvSpPr>
            <p:spPr bwMode="auto">
              <a:xfrm>
                <a:off x="1296" y="81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521" name="Line 101"/>
              <p:cNvSpPr>
                <a:spLocks noChangeShapeType="1"/>
              </p:cNvSpPr>
              <p:nvPr/>
            </p:nvSpPr>
            <p:spPr bwMode="auto">
              <a:xfrm>
                <a:off x="1296" y="81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522" name="Line 102"/>
              <p:cNvSpPr>
                <a:spLocks noChangeShapeType="1"/>
              </p:cNvSpPr>
              <p:nvPr/>
            </p:nvSpPr>
            <p:spPr bwMode="auto">
              <a:xfrm>
                <a:off x="1728" y="81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7453" name="Group 103"/>
            <p:cNvGrpSpPr>
              <a:grpSpLocks/>
            </p:cNvGrpSpPr>
            <p:nvPr/>
          </p:nvGrpSpPr>
          <p:grpSpPr bwMode="auto">
            <a:xfrm flipV="1">
              <a:off x="1296" y="1488"/>
              <a:ext cx="384" cy="576"/>
              <a:chOff x="1296" y="576"/>
              <a:chExt cx="432" cy="576"/>
            </a:xfrm>
          </p:grpSpPr>
          <p:sp>
            <p:nvSpPr>
              <p:cNvPr id="57517" name="Line 104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518" name="Line 105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519" name="Line 106"/>
              <p:cNvSpPr>
                <a:spLocks noChangeShapeType="1"/>
              </p:cNvSpPr>
              <p:nvPr/>
            </p:nvSpPr>
            <p:spPr bwMode="auto">
              <a:xfrm>
                <a:off x="1728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7454" name="Line 107"/>
            <p:cNvSpPr>
              <a:spLocks noChangeShapeType="1"/>
            </p:cNvSpPr>
            <p:nvPr/>
          </p:nvSpPr>
          <p:spPr bwMode="auto">
            <a:xfrm flipH="1">
              <a:off x="1478" y="2383"/>
              <a:ext cx="10" cy="20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7455" name="Group 108"/>
            <p:cNvGrpSpPr>
              <a:grpSpLocks/>
            </p:cNvGrpSpPr>
            <p:nvPr/>
          </p:nvGrpSpPr>
          <p:grpSpPr bwMode="auto">
            <a:xfrm>
              <a:off x="1104" y="1200"/>
              <a:ext cx="384" cy="1392"/>
              <a:chOff x="1104" y="1200"/>
              <a:chExt cx="384" cy="1392"/>
            </a:xfrm>
          </p:grpSpPr>
          <p:grpSp>
            <p:nvGrpSpPr>
              <p:cNvPr id="57502" name="Group 109"/>
              <p:cNvGrpSpPr>
                <a:grpSpLocks/>
              </p:cNvGrpSpPr>
              <p:nvPr/>
            </p:nvGrpSpPr>
            <p:grpSpPr bwMode="auto">
              <a:xfrm>
                <a:off x="1104" y="1200"/>
                <a:ext cx="144" cy="528"/>
                <a:chOff x="816" y="1200"/>
                <a:chExt cx="240" cy="528"/>
              </a:xfrm>
            </p:grpSpPr>
            <p:grpSp>
              <p:nvGrpSpPr>
                <p:cNvPr id="57505" name="Group 110"/>
                <p:cNvGrpSpPr>
                  <a:grpSpLocks/>
                </p:cNvGrpSpPr>
                <p:nvPr/>
              </p:nvGrpSpPr>
              <p:grpSpPr bwMode="auto">
                <a:xfrm>
                  <a:off x="816" y="1200"/>
                  <a:ext cx="240" cy="288"/>
                  <a:chOff x="1152" y="2400"/>
                  <a:chExt cx="240" cy="288"/>
                </a:xfrm>
              </p:grpSpPr>
              <p:sp>
                <p:nvSpPr>
                  <p:cNvPr id="57512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57513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57514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57515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57516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57506" name="Group 116"/>
                <p:cNvGrpSpPr>
                  <a:grpSpLocks/>
                </p:cNvGrpSpPr>
                <p:nvPr/>
              </p:nvGrpSpPr>
              <p:grpSpPr bwMode="auto">
                <a:xfrm>
                  <a:off x="816" y="1440"/>
                  <a:ext cx="240" cy="288"/>
                  <a:chOff x="1152" y="2400"/>
                  <a:chExt cx="240" cy="288"/>
                </a:xfrm>
              </p:grpSpPr>
              <p:sp>
                <p:nvSpPr>
                  <p:cNvPr id="57507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57508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57509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57510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57511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sp>
            <p:nvSpPr>
              <p:cNvPr id="57503" name="Line 122"/>
              <p:cNvSpPr>
                <a:spLocks noChangeShapeType="1"/>
              </p:cNvSpPr>
              <p:nvPr/>
            </p:nvSpPr>
            <p:spPr bwMode="auto">
              <a:xfrm>
                <a:off x="1152" y="2592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504" name="Line 123"/>
              <p:cNvSpPr>
                <a:spLocks noChangeShapeType="1"/>
              </p:cNvSpPr>
              <p:nvPr/>
            </p:nvSpPr>
            <p:spPr bwMode="auto">
              <a:xfrm>
                <a:off x="1152" y="1728"/>
                <a:ext cx="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7456" name="Group 124"/>
            <p:cNvGrpSpPr>
              <a:grpSpLocks/>
            </p:cNvGrpSpPr>
            <p:nvPr/>
          </p:nvGrpSpPr>
          <p:grpSpPr bwMode="auto">
            <a:xfrm>
              <a:off x="1152" y="624"/>
              <a:ext cx="336" cy="576"/>
              <a:chOff x="1152" y="624"/>
              <a:chExt cx="336" cy="576"/>
            </a:xfrm>
          </p:grpSpPr>
          <p:sp>
            <p:nvSpPr>
              <p:cNvPr id="57499" name="Line 125"/>
              <p:cNvSpPr>
                <a:spLocks noChangeShapeType="1"/>
              </p:cNvSpPr>
              <p:nvPr/>
            </p:nvSpPr>
            <p:spPr bwMode="auto">
              <a:xfrm flipH="1" flipV="1">
                <a:off x="1152" y="624"/>
                <a:ext cx="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500" name="Line 126"/>
              <p:cNvSpPr>
                <a:spLocks noChangeShapeType="1"/>
              </p:cNvSpPr>
              <p:nvPr/>
            </p:nvSpPr>
            <p:spPr bwMode="auto">
              <a:xfrm>
                <a:off x="1152" y="624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501" name="Line 127"/>
              <p:cNvSpPr>
                <a:spLocks noChangeShapeType="1"/>
              </p:cNvSpPr>
              <p:nvPr/>
            </p:nvSpPr>
            <p:spPr bwMode="auto">
              <a:xfrm>
                <a:off x="1488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7457" name="Line 128"/>
            <p:cNvSpPr>
              <a:spLocks noChangeShapeType="1"/>
            </p:cNvSpPr>
            <p:nvPr/>
          </p:nvSpPr>
          <p:spPr bwMode="auto">
            <a:xfrm>
              <a:off x="960" y="624"/>
              <a:ext cx="100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458" name="Rectangle 129"/>
            <p:cNvSpPr>
              <a:spLocks noChangeArrowheads="1"/>
            </p:cNvSpPr>
            <p:nvPr/>
          </p:nvSpPr>
          <p:spPr bwMode="auto">
            <a:xfrm>
              <a:off x="1440" y="1008"/>
              <a:ext cx="96" cy="76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grpSp>
          <p:nvGrpSpPr>
            <p:cNvPr id="57459" name="Group 130"/>
            <p:cNvGrpSpPr>
              <a:grpSpLocks/>
            </p:cNvGrpSpPr>
            <p:nvPr/>
          </p:nvGrpSpPr>
          <p:grpSpPr bwMode="auto">
            <a:xfrm>
              <a:off x="1392" y="2064"/>
              <a:ext cx="144" cy="336"/>
              <a:chOff x="1392" y="2016"/>
              <a:chExt cx="144" cy="384"/>
            </a:xfrm>
          </p:grpSpPr>
          <p:grpSp>
            <p:nvGrpSpPr>
              <p:cNvPr id="57487" name="Group 131"/>
              <p:cNvGrpSpPr>
                <a:grpSpLocks/>
              </p:cNvGrpSpPr>
              <p:nvPr/>
            </p:nvGrpSpPr>
            <p:grpSpPr bwMode="auto">
              <a:xfrm>
                <a:off x="1392" y="2016"/>
                <a:ext cx="144" cy="192"/>
                <a:chOff x="1152" y="2400"/>
                <a:chExt cx="240" cy="288"/>
              </a:xfrm>
            </p:grpSpPr>
            <p:sp>
              <p:nvSpPr>
                <p:cNvPr id="57494" name="Oval 132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57495" name="Oval 133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57496" name="Oval 134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57497" name="Oval 135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57498" name="Oval 136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57488" name="Group 137"/>
              <p:cNvGrpSpPr>
                <a:grpSpLocks/>
              </p:cNvGrpSpPr>
              <p:nvPr/>
            </p:nvGrpSpPr>
            <p:grpSpPr bwMode="auto">
              <a:xfrm>
                <a:off x="1392" y="2208"/>
                <a:ext cx="144" cy="192"/>
                <a:chOff x="1152" y="2400"/>
                <a:chExt cx="240" cy="288"/>
              </a:xfrm>
            </p:grpSpPr>
            <p:sp>
              <p:nvSpPr>
                <p:cNvPr id="57489" name="Oval 138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57490" name="Oval 139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57491" name="Oval 140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57492" name="Oval 141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57493" name="Oval 142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</p:grpSp>
        <p:sp>
          <p:nvSpPr>
            <p:cNvPr id="57460" name="Line 143"/>
            <p:cNvSpPr>
              <a:spLocks noChangeShapeType="1"/>
            </p:cNvSpPr>
            <p:nvPr/>
          </p:nvSpPr>
          <p:spPr bwMode="auto">
            <a:xfrm>
              <a:off x="480" y="2592"/>
              <a:ext cx="24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7461" name="Group 144"/>
            <p:cNvGrpSpPr>
              <a:grpSpLocks/>
            </p:cNvGrpSpPr>
            <p:nvPr/>
          </p:nvGrpSpPr>
          <p:grpSpPr bwMode="auto">
            <a:xfrm>
              <a:off x="1440" y="1104"/>
              <a:ext cx="192" cy="576"/>
              <a:chOff x="1488" y="1152"/>
              <a:chExt cx="192" cy="576"/>
            </a:xfrm>
          </p:grpSpPr>
          <p:grpSp>
            <p:nvGrpSpPr>
              <p:cNvPr id="57475" name="Group 145"/>
              <p:cNvGrpSpPr>
                <a:grpSpLocks/>
              </p:cNvGrpSpPr>
              <p:nvPr/>
            </p:nvGrpSpPr>
            <p:grpSpPr bwMode="auto">
              <a:xfrm>
                <a:off x="1488" y="1296"/>
                <a:ext cx="192" cy="144"/>
                <a:chOff x="1392" y="3072"/>
                <a:chExt cx="192" cy="144"/>
              </a:xfrm>
            </p:grpSpPr>
            <p:sp>
              <p:nvSpPr>
                <p:cNvPr id="57485" name="Line 146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486" name="Oval 147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57476" name="Group 148"/>
              <p:cNvGrpSpPr>
                <a:grpSpLocks/>
              </p:cNvGrpSpPr>
              <p:nvPr/>
            </p:nvGrpSpPr>
            <p:grpSpPr bwMode="auto">
              <a:xfrm>
                <a:off x="1488" y="1152"/>
                <a:ext cx="192" cy="144"/>
                <a:chOff x="1392" y="3072"/>
                <a:chExt cx="192" cy="144"/>
              </a:xfrm>
            </p:grpSpPr>
            <p:sp>
              <p:nvSpPr>
                <p:cNvPr id="57483" name="Line 149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484" name="Oval 150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57477" name="Group 151"/>
              <p:cNvGrpSpPr>
                <a:grpSpLocks/>
              </p:cNvGrpSpPr>
              <p:nvPr/>
            </p:nvGrpSpPr>
            <p:grpSpPr bwMode="auto">
              <a:xfrm flipV="1">
                <a:off x="1488" y="1584"/>
                <a:ext cx="192" cy="144"/>
                <a:chOff x="1392" y="3072"/>
                <a:chExt cx="192" cy="144"/>
              </a:xfrm>
            </p:grpSpPr>
            <p:sp>
              <p:nvSpPr>
                <p:cNvPr id="57481" name="Line 152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482" name="Oval 153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57478" name="Group 154"/>
              <p:cNvGrpSpPr>
                <a:grpSpLocks/>
              </p:cNvGrpSpPr>
              <p:nvPr/>
            </p:nvGrpSpPr>
            <p:grpSpPr bwMode="auto">
              <a:xfrm flipV="1">
                <a:off x="1488" y="1488"/>
                <a:ext cx="192" cy="144"/>
                <a:chOff x="1392" y="3072"/>
                <a:chExt cx="192" cy="144"/>
              </a:xfrm>
            </p:grpSpPr>
            <p:sp>
              <p:nvSpPr>
                <p:cNvPr id="57479" name="Line 155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480" name="Oval 156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</p:grpSp>
        <p:grpSp>
          <p:nvGrpSpPr>
            <p:cNvPr id="57462" name="Group 157"/>
            <p:cNvGrpSpPr>
              <a:grpSpLocks/>
            </p:cNvGrpSpPr>
            <p:nvPr/>
          </p:nvGrpSpPr>
          <p:grpSpPr bwMode="auto">
            <a:xfrm>
              <a:off x="1344" y="1104"/>
              <a:ext cx="192" cy="576"/>
              <a:chOff x="1296" y="1152"/>
              <a:chExt cx="192" cy="576"/>
            </a:xfrm>
          </p:grpSpPr>
          <p:grpSp>
            <p:nvGrpSpPr>
              <p:cNvPr id="57463" name="Group 158"/>
              <p:cNvGrpSpPr>
                <a:grpSpLocks/>
              </p:cNvGrpSpPr>
              <p:nvPr/>
            </p:nvGrpSpPr>
            <p:grpSpPr bwMode="auto">
              <a:xfrm flipH="1">
                <a:off x="1296" y="1296"/>
                <a:ext cx="192" cy="144"/>
                <a:chOff x="1392" y="3072"/>
                <a:chExt cx="192" cy="144"/>
              </a:xfrm>
            </p:grpSpPr>
            <p:sp>
              <p:nvSpPr>
                <p:cNvPr id="57473" name="Line 159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474" name="Oval 160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57464" name="Group 161"/>
              <p:cNvGrpSpPr>
                <a:grpSpLocks/>
              </p:cNvGrpSpPr>
              <p:nvPr/>
            </p:nvGrpSpPr>
            <p:grpSpPr bwMode="auto">
              <a:xfrm flipH="1">
                <a:off x="1296" y="1152"/>
                <a:ext cx="192" cy="144"/>
                <a:chOff x="1392" y="3072"/>
                <a:chExt cx="192" cy="144"/>
              </a:xfrm>
            </p:grpSpPr>
            <p:sp>
              <p:nvSpPr>
                <p:cNvPr id="57471" name="Line 162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472" name="Oval 163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57465" name="Group 164"/>
              <p:cNvGrpSpPr>
                <a:grpSpLocks/>
              </p:cNvGrpSpPr>
              <p:nvPr/>
            </p:nvGrpSpPr>
            <p:grpSpPr bwMode="auto">
              <a:xfrm flipH="1" flipV="1">
                <a:off x="1296" y="1584"/>
                <a:ext cx="192" cy="144"/>
                <a:chOff x="1392" y="3072"/>
                <a:chExt cx="192" cy="144"/>
              </a:xfrm>
            </p:grpSpPr>
            <p:sp>
              <p:nvSpPr>
                <p:cNvPr id="57469" name="Line 165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470" name="Oval 166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57466" name="Group 167"/>
              <p:cNvGrpSpPr>
                <a:grpSpLocks/>
              </p:cNvGrpSpPr>
              <p:nvPr/>
            </p:nvGrpSpPr>
            <p:grpSpPr bwMode="auto">
              <a:xfrm flipH="1" flipV="1">
                <a:off x="1296" y="1488"/>
                <a:ext cx="192" cy="144"/>
                <a:chOff x="1392" y="3072"/>
                <a:chExt cx="192" cy="144"/>
              </a:xfrm>
            </p:grpSpPr>
            <p:sp>
              <p:nvSpPr>
                <p:cNvPr id="57467" name="Line 168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468" name="Oval 169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</p:grpSp>
      </p:grpSp>
      <p:sp>
        <p:nvSpPr>
          <p:cNvPr id="57352" name="Text Box 170"/>
          <p:cNvSpPr txBox="1">
            <a:spLocks noChangeArrowheads="1"/>
          </p:cNvSpPr>
          <p:nvPr/>
        </p:nvSpPr>
        <p:spPr bwMode="auto">
          <a:xfrm>
            <a:off x="3505200" y="685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IC</a:t>
            </a:r>
          </a:p>
        </p:txBody>
      </p:sp>
      <p:sp>
        <p:nvSpPr>
          <p:cNvPr id="57353" name="Line 171"/>
          <p:cNvSpPr>
            <a:spLocks noChangeShapeType="1"/>
          </p:cNvSpPr>
          <p:nvPr/>
        </p:nvSpPr>
        <p:spPr bwMode="auto">
          <a:xfrm>
            <a:off x="4419600" y="167640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4" name="Line 172"/>
          <p:cNvSpPr>
            <a:spLocks noChangeShapeType="1"/>
          </p:cNvSpPr>
          <p:nvPr/>
        </p:nvSpPr>
        <p:spPr bwMode="auto">
          <a:xfrm flipV="1">
            <a:off x="4419600" y="274320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5" name="Line 173"/>
          <p:cNvSpPr>
            <a:spLocks noChangeShapeType="1"/>
          </p:cNvSpPr>
          <p:nvPr/>
        </p:nvSpPr>
        <p:spPr bwMode="auto">
          <a:xfrm flipV="1">
            <a:off x="4114800" y="35814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6" name="Line 174"/>
          <p:cNvSpPr>
            <a:spLocks noChangeShapeType="1"/>
          </p:cNvSpPr>
          <p:nvPr/>
        </p:nvSpPr>
        <p:spPr bwMode="auto">
          <a:xfrm>
            <a:off x="4114800" y="38862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696" name="Group 175"/>
          <p:cNvGrpSpPr>
            <a:grpSpLocks/>
          </p:cNvGrpSpPr>
          <p:nvPr/>
        </p:nvGrpSpPr>
        <p:grpSpPr bwMode="auto">
          <a:xfrm>
            <a:off x="5029200" y="685800"/>
            <a:ext cx="2133600" cy="4724400"/>
            <a:chOff x="3168" y="432"/>
            <a:chExt cx="1344" cy="2976"/>
          </a:xfrm>
        </p:grpSpPr>
        <p:grpSp>
          <p:nvGrpSpPr>
            <p:cNvPr id="57358" name="Group 176"/>
            <p:cNvGrpSpPr>
              <a:grpSpLocks/>
            </p:cNvGrpSpPr>
            <p:nvPr/>
          </p:nvGrpSpPr>
          <p:grpSpPr bwMode="auto">
            <a:xfrm>
              <a:off x="3504" y="1200"/>
              <a:ext cx="384" cy="864"/>
              <a:chOff x="3504" y="1200"/>
              <a:chExt cx="384" cy="864"/>
            </a:xfrm>
          </p:grpSpPr>
          <p:sp>
            <p:nvSpPr>
              <p:cNvPr id="57412" name="Rectangle 177"/>
              <p:cNvSpPr>
                <a:spLocks noChangeArrowheads="1"/>
              </p:cNvSpPr>
              <p:nvPr/>
            </p:nvSpPr>
            <p:spPr bwMode="auto">
              <a:xfrm>
                <a:off x="3648" y="1248"/>
                <a:ext cx="96" cy="76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57413" name="Group 178"/>
              <p:cNvGrpSpPr>
                <a:grpSpLocks/>
              </p:cNvGrpSpPr>
              <p:nvPr/>
            </p:nvGrpSpPr>
            <p:grpSpPr bwMode="auto">
              <a:xfrm>
                <a:off x="3504" y="1200"/>
                <a:ext cx="384" cy="864"/>
                <a:chOff x="4032" y="1200"/>
                <a:chExt cx="384" cy="864"/>
              </a:xfrm>
            </p:grpSpPr>
            <p:grpSp>
              <p:nvGrpSpPr>
                <p:cNvPr id="57414" name="Group 179"/>
                <p:cNvGrpSpPr>
                  <a:grpSpLocks/>
                </p:cNvGrpSpPr>
                <p:nvPr/>
              </p:nvGrpSpPr>
              <p:grpSpPr bwMode="auto">
                <a:xfrm>
                  <a:off x="4224" y="1344"/>
                  <a:ext cx="192" cy="576"/>
                  <a:chOff x="1488" y="1152"/>
                  <a:chExt cx="192" cy="576"/>
                </a:xfrm>
              </p:grpSpPr>
              <p:grpSp>
                <p:nvGrpSpPr>
                  <p:cNvPr id="57440" name="Group 180"/>
                  <p:cNvGrpSpPr>
                    <a:grpSpLocks/>
                  </p:cNvGrpSpPr>
                  <p:nvPr/>
                </p:nvGrpSpPr>
                <p:grpSpPr bwMode="auto">
                  <a:xfrm>
                    <a:off x="1488" y="129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57450" name="Line 18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451" name="Oval 1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</p:grpSp>
              <p:grpSp>
                <p:nvGrpSpPr>
                  <p:cNvPr id="57441" name="Group 183"/>
                  <p:cNvGrpSpPr>
                    <a:grpSpLocks/>
                  </p:cNvGrpSpPr>
                  <p:nvPr/>
                </p:nvGrpSpPr>
                <p:grpSpPr bwMode="auto">
                  <a:xfrm>
                    <a:off x="1488" y="1152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57448" name="Line 18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449" name="Oval 1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</p:grpSp>
              <p:grpSp>
                <p:nvGrpSpPr>
                  <p:cNvPr id="57442" name="Group 186"/>
                  <p:cNvGrpSpPr>
                    <a:grpSpLocks/>
                  </p:cNvGrpSpPr>
                  <p:nvPr/>
                </p:nvGrpSpPr>
                <p:grpSpPr bwMode="auto">
                  <a:xfrm flipV="1">
                    <a:off x="1488" y="1584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57446" name="Line 18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447" name="Oval 1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</p:grpSp>
              <p:grpSp>
                <p:nvGrpSpPr>
                  <p:cNvPr id="57443" name="Group 189"/>
                  <p:cNvGrpSpPr>
                    <a:grpSpLocks/>
                  </p:cNvGrpSpPr>
                  <p:nvPr/>
                </p:nvGrpSpPr>
                <p:grpSpPr bwMode="auto">
                  <a:xfrm flipV="1">
                    <a:off x="1488" y="1488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57444" name="Line 19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445" name="Oval 1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</p:grpSp>
            </p:grpSp>
            <p:grpSp>
              <p:nvGrpSpPr>
                <p:cNvPr id="57415" name="Group 192"/>
                <p:cNvGrpSpPr>
                  <a:grpSpLocks/>
                </p:cNvGrpSpPr>
                <p:nvPr/>
              </p:nvGrpSpPr>
              <p:grpSpPr bwMode="auto">
                <a:xfrm>
                  <a:off x="4032" y="1344"/>
                  <a:ext cx="192" cy="576"/>
                  <a:chOff x="1296" y="1152"/>
                  <a:chExt cx="192" cy="576"/>
                </a:xfrm>
              </p:grpSpPr>
              <p:grpSp>
                <p:nvGrpSpPr>
                  <p:cNvPr id="57428" name="Group 193"/>
                  <p:cNvGrpSpPr>
                    <a:grpSpLocks/>
                  </p:cNvGrpSpPr>
                  <p:nvPr/>
                </p:nvGrpSpPr>
                <p:grpSpPr bwMode="auto">
                  <a:xfrm flipH="1">
                    <a:off x="1296" y="129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57438" name="Line 19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439" name="Oval 1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</p:grpSp>
              <p:grpSp>
                <p:nvGrpSpPr>
                  <p:cNvPr id="57429" name="Group 196"/>
                  <p:cNvGrpSpPr>
                    <a:grpSpLocks/>
                  </p:cNvGrpSpPr>
                  <p:nvPr/>
                </p:nvGrpSpPr>
                <p:grpSpPr bwMode="auto">
                  <a:xfrm flipH="1">
                    <a:off x="1296" y="1152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57436" name="Line 19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437" name="Oval 1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</p:grpSp>
              <p:grpSp>
                <p:nvGrpSpPr>
                  <p:cNvPr id="57430" name="Group 199"/>
                  <p:cNvGrpSpPr>
                    <a:grpSpLocks/>
                  </p:cNvGrpSpPr>
                  <p:nvPr/>
                </p:nvGrpSpPr>
                <p:grpSpPr bwMode="auto">
                  <a:xfrm flipH="1" flipV="1">
                    <a:off x="1296" y="1584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57434" name="Line 20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435" name="Oval 2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</p:grpSp>
              <p:grpSp>
                <p:nvGrpSpPr>
                  <p:cNvPr id="57431" name="Group 202"/>
                  <p:cNvGrpSpPr>
                    <a:grpSpLocks/>
                  </p:cNvGrpSpPr>
                  <p:nvPr/>
                </p:nvGrpSpPr>
                <p:grpSpPr bwMode="auto">
                  <a:xfrm flipH="1" flipV="1">
                    <a:off x="1296" y="1488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57432" name="Line 20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433" name="Oval 2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</p:grpSp>
            </p:grpSp>
            <p:grpSp>
              <p:nvGrpSpPr>
                <p:cNvPr id="57416" name="Group 205"/>
                <p:cNvGrpSpPr>
                  <a:grpSpLocks/>
                </p:cNvGrpSpPr>
                <p:nvPr/>
              </p:nvGrpSpPr>
              <p:grpSpPr bwMode="auto">
                <a:xfrm flipH="1">
                  <a:off x="4032" y="1200"/>
                  <a:ext cx="192" cy="144"/>
                  <a:chOff x="1392" y="3072"/>
                  <a:chExt cx="192" cy="144"/>
                </a:xfrm>
              </p:grpSpPr>
              <p:sp>
                <p:nvSpPr>
                  <p:cNvPr id="57426" name="Line 20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427" name="Oval 207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57417" name="Group 208"/>
                <p:cNvGrpSpPr>
                  <a:grpSpLocks/>
                </p:cNvGrpSpPr>
                <p:nvPr/>
              </p:nvGrpSpPr>
              <p:grpSpPr bwMode="auto">
                <a:xfrm flipH="1" flipV="1">
                  <a:off x="4032" y="1920"/>
                  <a:ext cx="192" cy="144"/>
                  <a:chOff x="1392" y="3072"/>
                  <a:chExt cx="192" cy="144"/>
                </a:xfrm>
              </p:grpSpPr>
              <p:sp>
                <p:nvSpPr>
                  <p:cNvPr id="57424" name="Line 20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425" name="Oval 210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57418" name="Group 211"/>
                <p:cNvGrpSpPr>
                  <a:grpSpLocks/>
                </p:cNvGrpSpPr>
                <p:nvPr/>
              </p:nvGrpSpPr>
              <p:grpSpPr bwMode="auto">
                <a:xfrm>
                  <a:off x="4224" y="1200"/>
                  <a:ext cx="192" cy="144"/>
                  <a:chOff x="1392" y="3072"/>
                  <a:chExt cx="192" cy="144"/>
                </a:xfrm>
              </p:grpSpPr>
              <p:sp>
                <p:nvSpPr>
                  <p:cNvPr id="57422" name="Line 2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423" name="Oval 213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57419" name="Group 214"/>
                <p:cNvGrpSpPr>
                  <a:grpSpLocks/>
                </p:cNvGrpSpPr>
                <p:nvPr/>
              </p:nvGrpSpPr>
              <p:grpSpPr bwMode="auto">
                <a:xfrm flipV="1">
                  <a:off x="4224" y="1920"/>
                  <a:ext cx="192" cy="144"/>
                  <a:chOff x="1392" y="3072"/>
                  <a:chExt cx="192" cy="144"/>
                </a:xfrm>
              </p:grpSpPr>
              <p:sp>
                <p:nvSpPr>
                  <p:cNvPr id="57420" name="Line 21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421" name="Oval 216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</p:grpSp>
        <p:grpSp>
          <p:nvGrpSpPr>
            <p:cNvPr id="57359" name="Group 217"/>
            <p:cNvGrpSpPr>
              <a:grpSpLocks/>
            </p:cNvGrpSpPr>
            <p:nvPr/>
          </p:nvGrpSpPr>
          <p:grpSpPr bwMode="auto">
            <a:xfrm>
              <a:off x="3168" y="864"/>
              <a:ext cx="1008" cy="2160"/>
              <a:chOff x="3696" y="864"/>
              <a:chExt cx="1008" cy="2160"/>
            </a:xfrm>
          </p:grpSpPr>
          <p:grpSp>
            <p:nvGrpSpPr>
              <p:cNvPr id="57369" name="Group 218"/>
              <p:cNvGrpSpPr>
                <a:grpSpLocks/>
              </p:cNvGrpSpPr>
              <p:nvPr/>
            </p:nvGrpSpPr>
            <p:grpSpPr bwMode="auto">
              <a:xfrm>
                <a:off x="4032" y="1056"/>
                <a:ext cx="384" cy="576"/>
                <a:chOff x="1296" y="816"/>
                <a:chExt cx="432" cy="576"/>
              </a:xfrm>
            </p:grpSpPr>
            <p:sp>
              <p:nvSpPr>
                <p:cNvPr id="57409" name="Line 219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410" name="Line 220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411" name="Line 221"/>
                <p:cNvSpPr>
                  <a:spLocks noChangeShapeType="1"/>
                </p:cNvSpPr>
                <p:nvPr/>
              </p:nvSpPr>
              <p:spPr bwMode="auto">
                <a:xfrm>
                  <a:off x="1728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7370" name="Group 222"/>
              <p:cNvGrpSpPr>
                <a:grpSpLocks/>
              </p:cNvGrpSpPr>
              <p:nvPr/>
            </p:nvGrpSpPr>
            <p:grpSpPr bwMode="auto">
              <a:xfrm>
                <a:off x="3840" y="1440"/>
                <a:ext cx="144" cy="655"/>
                <a:chOff x="816" y="1200"/>
                <a:chExt cx="240" cy="528"/>
              </a:xfrm>
            </p:grpSpPr>
            <p:grpSp>
              <p:nvGrpSpPr>
                <p:cNvPr id="57397" name="Group 223"/>
                <p:cNvGrpSpPr>
                  <a:grpSpLocks/>
                </p:cNvGrpSpPr>
                <p:nvPr/>
              </p:nvGrpSpPr>
              <p:grpSpPr bwMode="auto">
                <a:xfrm>
                  <a:off x="816" y="1200"/>
                  <a:ext cx="240" cy="288"/>
                  <a:chOff x="1152" y="2400"/>
                  <a:chExt cx="240" cy="288"/>
                </a:xfrm>
              </p:grpSpPr>
              <p:sp>
                <p:nvSpPr>
                  <p:cNvPr id="57404" name="Oval 22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57405" name="Oval 22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57406" name="Oval 22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57407" name="Oval 22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57408" name="Oval 22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57398" name="Group 229"/>
                <p:cNvGrpSpPr>
                  <a:grpSpLocks/>
                </p:cNvGrpSpPr>
                <p:nvPr/>
              </p:nvGrpSpPr>
              <p:grpSpPr bwMode="auto">
                <a:xfrm>
                  <a:off x="816" y="1440"/>
                  <a:ext cx="240" cy="288"/>
                  <a:chOff x="1152" y="2400"/>
                  <a:chExt cx="240" cy="288"/>
                </a:xfrm>
              </p:grpSpPr>
              <p:sp>
                <p:nvSpPr>
                  <p:cNvPr id="57399" name="Oval 23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57400" name="Oval 23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57401" name="Oval 23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57402" name="Oval 23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57403" name="Oval 23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grpSp>
            <p:nvGrpSpPr>
              <p:cNvPr id="57371" name="Group 235"/>
              <p:cNvGrpSpPr>
                <a:grpSpLocks/>
              </p:cNvGrpSpPr>
              <p:nvPr/>
            </p:nvGrpSpPr>
            <p:grpSpPr bwMode="auto">
              <a:xfrm>
                <a:off x="3888" y="2095"/>
                <a:ext cx="336" cy="929"/>
                <a:chOff x="3360" y="1855"/>
                <a:chExt cx="336" cy="1073"/>
              </a:xfrm>
            </p:grpSpPr>
            <p:sp>
              <p:nvSpPr>
                <p:cNvPr id="57395" name="Line 236"/>
                <p:cNvSpPr>
                  <a:spLocks noChangeShapeType="1"/>
                </p:cNvSpPr>
                <p:nvPr/>
              </p:nvSpPr>
              <p:spPr bwMode="auto">
                <a:xfrm>
                  <a:off x="3360" y="2928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396" name="Line 237"/>
                <p:cNvSpPr>
                  <a:spLocks noChangeShapeType="1"/>
                </p:cNvSpPr>
                <p:nvPr/>
              </p:nvSpPr>
              <p:spPr bwMode="auto">
                <a:xfrm>
                  <a:off x="3360" y="1855"/>
                  <a:ext cx="0" cy="107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7372" name="Line 238"/>
              <p:cNvSpPr>
                <a:spLocks noChangeShapeType="1"/>
              </p:cNvSpPr>
              <p:nvPr/>
            </p:nvSpPr>
            <p:spPr bwMode="auto">
              <a:xfrm>
                <a:off x="3696" y="864"/>
                <a:ext cx="100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7373" name="Group 239"/>
              <p:cNvGrpSpPr>
                <a:grpSpLocks/>
              </p:cNvGrpSpPr>
              <p:nvPr/>
            </p:nvGrpSpPr>
            <p:grpSpPr bwMode="auto">
              <a:xfrm flipV="1">
                <a:off x="4032" y="1632"/>
                <a:ext cx="384" cy="576"/>
                <a:chOff x="1296" y="576"/>
                <a:chExt cx="432" cy="576"/>
              </a:xfrm>
            </p:grpSpPr>
            <p:sp>
              <p:nvSpPr>
                <p:cNvPr id="57392" name="Line 240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393" name="Line 241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394" name="Line 242"/>
                <p:cNvSpPr>
                  <a:spLocks noChangeShapeType="1"/>
                </p:cNvSpPr>
                <p:nvPr/>
              </p:nvSpPr>
              <p:spPr bwMode="auto">
                <a:xfrm>
                  <a:off x="1728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7374" name="Line 243"/>
              <p:cNvSpPr>
                <a:spLocks noChangeShapeType="1"/>
              </p:cNvSpPr>
              <p:nvPr/>
            </p:nvSpPr>
            <p:spPr bwMode="auto">
              <a:xfrm flipH="1">
                <a:off x="4224" y="2832"/>
                <a:ext cx="0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7375" name="Group 244"/>
              <p:cNvGrpSpPr>
                <a:grpSpLocks/>
              </p:cNvGrpSpPr>
              <p:nvPr/>
            </p:nvGrpSpPr>
            <p:grpSpPr bwMode="auto">
              <a:xfrm>
                <a:off x="4176" y="2208"/>
                <a:ext cx="144" cy="624"/>
                <a:chOff x="1392" y="2016"/>
                <a:chExt cx="144" cy="384"/>
              </a:xfrm>
            </p:grpSpPr>
            <p:grpSp>
              <p:nvGrpSpPr>
                <p:cNvPr id="57380" name="Group 245"/>
                <p:cNvGrpSpPr>
                  <a:grpSpLocks/>
                </p:cNvGrpSpPr>
                <p:nvPr/>
              </p:nvGrpSpPr>
              <p:grpSpPr bwMode="auto">
                <a:xfrm>
                  <a:off x="1392" y="2016"/>
                  <a:ext cx="144" cy="192"/>
                  <a:chOff x="1152" y="2400"/>
                  <a:chExt cx="240" cy="288"/>
                </a:xfrm>
              </p:grpSpPr>
              <p:sp>
                <p:nvSpPr>
                  <p:cNvPr id="57387" name="Oval 24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57388" name="Oval 24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57389" name="Oval 24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57390" name="Oval 24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57391" name="Oval 25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57381" name="Group 251"/>
                <p:cNvGrpSpPr>
                  <a:grpSpLocks/>
                </p:cNvGrpSpPr>
                <p:nvPr/>
              </p:nvGrpSpPr>
              <p:grpSpPr bwMode="auto">
                <a:xfrm>
                  <a:off x="1392" y="2208"/>
                  <a:ext cx="144" cy="192"/>
                  <a:chOff x="1152" y="2400"/>
                  <a:chExt cx="240" cy="288"/>
                </a:xfrm>
              </p:grpSpPr>
              <p:sp>
                <p:nvSpPr>
                  <p:cNvPr id="57382" name="Oval 25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57383" name="Oval 25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57384" name="Oval 25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57385" name="Oval 25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57386" name="Oval 25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grpSp>
            <p:nvGrpSpPr>
              <p:cNvPr id="57376" name="Group 257"/>
              <p:cNvGrpSpPr>
                <a:grpSpLocks/>
              </p:cNvGrpSpPr>
              <p:nvPr/>
            </p:nvGrpSpPr>
            <p:grpSpPr bwMode="auto">
              <a:xfrm>
                <a:off x="3888" y="864"/>
                <a:ext cx="336" cy="576"/>
                <a:chOff x="1152" y="624"/>
                <a:chExt cx="336" cy="576"/>
              </a:xfrm>
            </p:grpSpPr>
            <p:sp>
              <p:nvSpPr>
                <p:cNvPr id="57377" name="Line 258"/>
                <p:cNvSpPr>
                  <a:spLocks noChangeShapeType="1"/>
                </p:cNvSpPr>
                <p:nvPr/>
              </p:nvSpPr>
              <p:spPr bwMode="auto">
                <a:xfrm flipH="1" flipV="1">
                  <a:off x="1152" y="62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378" name="Line 259"/>
                <p:cNvSpPr>
                  <a:spLocks noChangeShapeType="1"/>
                </p:cNvSpPr>
                <p:nvPr/>
              </p:nvSpPr>
              <p:spPr bwMode="auto">
                <a:xfrm>
                  <a:off x="1152" y="624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379" name="Line 260"/>
                <p:cNvSpPr>
                  <a:spLocks noChangeShapeType="1"/>
                </p:cNvSpPr>
                <p:nvPr/>
              </p:nvSpPr>
              <p:spPr bwMode="auto">
                <a:xfrm>
                  <a:off x="1488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57360" name="Text Box 261"/>
            <p:cNvSpPr txBox="1">
              <a:spLocks noChangeArrowheads="1"/>
            </p:cNvSpPr>
            <p:nvPr/>
          </p:nvSpPr>
          <p:spPr bwMode="auto">
            <a:xfrm>
              <a:off x="3504" y="432"/>
              <a:ext cx="4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2400" b="1">
                  <a:latin typeface="Times New Roman" pitchFamily="18" charset="0"/>
                </a:rPr>
                <a:t>EC</a:t>
              </a:r>
            </a:p>
          </p:txBody>
        </p:sp>
        <p:sp>
          <p:nvSpPr>
            <p:cNvPr id="57361" name="Line 262"/>
            <p:cNvSpPr>
              <a:spLocks noChangeShapeType="1"/>
            </p:cNvSpPr>
            <p:nvPr/>
          </p:nvSpPr>
          <p:spPr bwMode="auto">
            <a:xfrm>
              <a:off x="3840" y="2976"/>
              <a:ext cx="0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62" name="Line 263"/>
            <p:cNvSpPr>
              <a:spLocks noChangeShapeType="1"/>
            </p:cNvSpPr>
            <p:nvPr/>
          </p:nvSpPr>
          <p:spPr bwMode="auto">
            <a:xfrm flipV="1">
              <a:off x="3888" y="2304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63" name="Line 264"/>
            <p:cNvSpPr>
              <a:spLocks noChangeShapeType="1"/>
            </p:cNvSpPr>
            <p:nvPr/>
          </p:nvSpPr>
          <p:spPr bwMode="auto">
            <a:xfrm>
              <a:off x="3888" y="2544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64" name="Line 265"/>
            <p:cNvSpPr>
              <a:spLocks noChangeShapeType="1"/>
            </p:cNvSpPr>
            <p:nvPr/>
          </p:nvSpPr>
          <p:spPr bwMode="auto">
            <a:xfrm>
              <a:off x="4032" y="1056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65" name="Line 266"/>
            <p:cNvSpPr>
              <a:spLocks noChangeShapeType="1"/>
            </p:cNvSpPr>
            <p:nvPr/>
          </p:nvSpPr>
          <p:spPr bwMode="auto">
            <a:xfrm flipV="1">
              <a:off x="4032" y="1728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66" name="Line 267"/>
            <p:cNvSpPr>
              <a:spLocks noChangeShapeType="1"/>
            </p:cNvSpPr>
            <p:nvPr/>
          </p:nvSpPr>
          <p:spPr bwMode="auto">
            <a:xfrm flipV="1">
              <a:off x="3216" y="1536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67" name="Line 268"/>
            <p:cNvSpPr>
              <a:spLocks noChangeShapeType="1"/>
            </p:cNvSpPr>
            <p:nvPr/>
          </p:nvSpPr>
          <p:spPr bwMode="auto">
            <a:xfrm>
              <a:off x="3216" y="1776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68" name="Text Box 269"/>
            <p:cNvSpPr txBox="1">
              <a:spLocks noChangeArrowheads="1"/>
            </p:cNvSpPr>
            <p:nvPr/>
          </p:nvSpPr>
          <p:spPr bwMode="auto">
            <a:xfrm>
              <a:off x="3984" y="2976"/>
              <a:ext cx="52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2800" b="1">
                  <a:latin typeface="Times New Roman" pitchFamily="18" charset="0"/>
                </a:rPr>
                <a:t>F</a:t>
              </a:r>
              <a:r>
                <a:rPr lang="en-GB" sz="2800" b="1" baseline="-25000">
                  <a:latin typeface="Times New Roman" pitchFamily="18" charset="0"/>
                </a:rPr>
                <a:t>ex</a:t>
              </a:r>
              <a:endParaRPr lang="en-GB" sz="2800" b="1"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973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3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33" name="Group 21"/>
          <p:cNvGrpSpPr>
            <a:grpSpLocks/>
          </p:cNvGrpSpPr>
          <p:nvPr/>
        </p:nvGrpSpPr>
        <p:grpSpPr bwMode="auto">
          <a:xfrm>
            <a:off x="2700338" y="2278063"/>
            <a:ext cx="2968625" cy="2879725"/>
            <a:chOff x="1701" y="1435"/>
            <a:chExt cx="1870" cy="1814"/>
          </a:xfrm>
        </p:grpSpPr>
        <p:grpSp>
          <p:nvGrpSpPr>
            <p:cNvPr id="115730" name="Group 18"/>
            <p:cNvGrpSpPr>
              <a:grpSpLocks/>
            </p:cNvGrpSpPr>
            <p:nvPr/>
          </p:nvGrpSpPr>
          <p:grpSpPr bwMode="auto">
            <a:xfrm>
              <a:off x="1701" y="1435"/>
              <a:ext cx="1870" cy="1814"/>
              <a:chOff x="1701" y="1208"/>
              <a:chExt cx="1870" cy="1814"/>
            </a:xfrm>
          </p:grpSpPr>
          <p:sp>
            <p:nvSpPr>
              <p:cNvPr id="115716" name="Text Box 4"/>
              <p:cNvSpPr txBox="1">
                <a:spLocks noChangeArrowheads="1"/>
              </p:cNvSpPr>
              <p:nvPr/>
            </p:nvSpPr>
            <p:spPr bwMode="auto">
              <a:xfrm>
                <a:off x="3072" y="2734"/>
                <a:ext cx="499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hu-HU" sz="2400">
                    <a:latin typeface="Times New Roman" pitchFamily="18" charset="0"/>
                  </a:rPr>
                  <a:t>&gt;L</a:t>
                </a:r>
                <a:r>
                  <a:rPr lang="hu-HU" sz="2400" baseline="-25000">
                    <a:latin typeface="Times New Roman" pitchFamily="18" charset="0"/>
                  </a:rPr>
                  <a:t>0</a:t>
                </a:r>
              </a:p>
            </p:txBody>
          </p:sp>
          <p:grpSp>
            <p:nvGrpSpPr>
              <p:cNvPr id="115717" name="Group 5"/>
              <p:cNvGrpSpPr>
                <a:grpSpLocks/>
              </p:cNvGrpSpPr>
              <p:nvPr/>
            </p:nvGrpSpPr>
            <p:grpSpPr bwMode="auto">
              <a:xfrm>
                <a:off x="1701" y="1208"/>
                <a:ext cx="1734" cy="1406"/>
                <a:chOff x="3822" y="890"/>
                <a:chExt cx="1734" cy="1406"/>
              </a:xfrm>
            </p:grpSpPr>
            <p:grpSp>
              <p:nvGrpSpPr>
                <p:cNvPr id="115718" name="Group 6"/>
                <p:cNvGrpSpPr>
                  <a:grpSpLocks/>
                </p:cNvGrpSpPr>
                <p:nvPr/>
              </p:nvGrpSpPr>
              <p:grpSpPr bwMode="auto">
                <a:xfrm>
                  <a:off x="3822" y="890"/>
                  <a:ext cx="1734" cy="1270"/>
                  <a:chOff x="2688" y="890"/>
                  <a:chExt cx="1734" cy="1270"/>
                </a:xfrm>
              </p:grpSpPr>
              <p:sp>
                <p:nvSpPr>
                  <p:cNvPr id="115719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2688" y="890"/>
                    <a:ext cx="0" cy="127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15720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2688" y="2160"/>
                    <a:ext cx="1734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5721" name="Line 9"/>
                <p:cNvSpPr>
                  <a:spLocks noChangeShapeType="1"/>
                </p:cNvSpPr>
                <p:nvPr/>
              </p:nvSpPr>
              <p:spPr bwMode="auto">
                <a:xfrm flipV="1">
                  <a:off x="4694" y="2160"/>
                  <a:ext cx="0" cy="136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sp>
            <p:nvSpPr>
              <p:cNvPr id="115722" name="Text Box 10"/>
              <p:cNvSpPr txBox="1">
                <a:spLocks noChangeArrowheads="1"/>
              </p:cNvSpPr>
              <p:nvPr/>
            </p:nvSpPr>
            <p:spPr bwMode="auto">
              <a:xfrm>
                <a:off x="2437" y="2705"/>
                <a:ext cx="31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hu-HU" sz="2400">
                    <a:latin typeface="Times New Roman" pitchFamily="18" charset="0"/>
                  </a:rPr>
                  <a:t>L</a:t>
                </a:r>
                <a:r>
                  <a:rPr lang="hu-HU" sz="2400" baseline="-25000"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115723" name="Text Box 11"/>
              <p:cNvSpPr txBox="1">
                <a:spLocks noChangeArrowheads="1"/>
              </p:cNvSpPr>
              <p:nvPr/>
            </p:nvSpPr>
            <p:spPr bwMode="auto">
              <a:xfrm>
                <a:off x="1847" y="2734"/>
                <a:ext cx="499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hu-HU" sz="2400">
                    <a:latin typeface="Times New Roman" pitchFamily="18" charset="0"/>
                  </a:rPr>
                  <a:t>&lt;L</a:t>
                </a:r>
                <a:r>
                  <a:rPr lang="hu-HU" sz="2400" baseline="-25000"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115724" name="Oval 12"/>
              <p:cNvSpPr>
                <a:spLocks noChangeArrowheads="1"/>
              </p:cNvSpPr>
              <p:nvPr/>
            </p:nvSpPr>
            <p:spPr bwMode="auto">
              <a:xfrm>
                <a:off x="2528" y="1616"/>
                <a:ext cx="91" cy="90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725" name="Oval 13"/>
              <p:cNvSpPr>
                <a:spLocks noChangeArrowheads="1"/>
              </p:cNvSpPr>
              <p:nvPr/>
            </p:nvSpPr>
            <p:spPr bwMode="auto">
              <a:xfrm>
                <a:off x="2891" y="2025"/>
                <a:ext cx="91" cy="90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726" name="Oval 14"/>
              <p:cNvSpPr>
                <a:spLocks noChangeArrowheads="1"/>
              </p:cNvSpPr>
              <p:nvPr/>
            </p:nvSpPr>
            <p:spPr bwMode="auto">
              <a:xfrm>
                <a:off x="2483" y="2387"/>
                <a:ext cx="90" cy="91"/>
              </a:xfrm>
              <a:prstGeom prst="ellipse">
                <a:avLst/>
              </a:prstGeom>
              <a:solidFill>
                <a:srgbClr val="00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hu-HU" sz="2400">
                  <a:latin typeface="Times New Roman" pitchFamily="18" charset="0"/>
                </a:endParaRPr>
              </a:p>
            </p:txBody>
          </p:sp>
          <p:sp>
            <p:nvSpPr>
              <p:cNvPr id="115727" name="Oval 15"/>
              <p:cNvSpPr>
                <a:spLocks noChangeArrowheads="1"/>
              </p:cNvSpPr>
              <p:nvPr/>
            </p:nvSpPr>
            <p:spPr bwMode="auto">
              <a:xfrm>
                <a:off x="3072" y="1435"/>
                <a:ext cx="90" cy="91"/>
              </a:xfrm>
              <a:prstGeom prst="ellipse">
                <a:avLst/>
              </a:prstGeom>
              <a:solidFill>
                <a:srgbClr val="00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hu-HU" sz="2400">
                  <a:latin typeface="Times New Roman" pitchFamily="18" charset="0"/>
                </a:endParaRPr>
              </a:p>
            </p:txBody>
          </p:sp>
          <p:sp>
            <p:nvSpPr>
              <p:cNvPr id="115728" name="Freeform 16"/>
              <p:cNvSpPr>
                <a:spLocks/>
              </p:cNvSpPr>
              <p:nvPr/>
            </p:nvSpPr>
            <p:spPr bwMode="auto">
              <a:xfrm>
                <a:off x="2120" y="1632"/>
                <a:ext cx="998" cy="846"/>
              </a:xfrm>
              <a:custGeom>
                <a:avLst/>
                <a:gdLst>
                  <a:gd name="T0" fmla="*/ 0 w 907"/>
                  <a:gd name="T1" fmla="*/ 302 h 846"/>
                  <a:gd name="T2" fmla="*/ 91 w 907"/>
                  <a:gd name="T3" fmla="*/ 166 h 846"/>
                  <a:gd name="T4" fmla="*/ 272 w 907"/>
                  <a:gd name="T5" fmla="*/ 30 h 846"/>
                  <a:gd name="T6" fmla="*/ 454 w 907"/>
                  <a:gd name="T7" fmla="*/ 30 h 846"/>
                  <a:gd name="T8" fmla="*/ 590 w 907"/>
                  <a:gd name="T9" fmla="*/ 211 h 846"/>
                  <a:gd name="T10" fmla="*/ 681 w 907"/>
                  <a:gd name="T11" fmla="*/ 392 h 846"/>
                  <a:gd name="T12" fmla="*/ 726 w 907"/>
                  <a:gd name="T13" fmla="*/ 483 h 846"/>
                  <a:gd name="T14" fmla="*/ 817 w 907"/>
                  <a:gd name="T15" fmla="*/ 665 h 846"/>
                  <a:gd name="T16" fmla="*/ 907 w 907"/>
                  <a:gd name="T17" fmla="*/ 846 h 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07" h="846">
                    <a:moveTo>
                      <a:pt x="0" y="302"/>
                    </a:moveTo>
                    <a:cubicBezTo>
                      <a:pt x="23" y="256"/>
                      <a:pt x="46" y="211"/>
                      <a:pt x="91" y="166"/>
                    </a:cubicBezTo>
                    <a:cubicBezTo>
                      <a:pt x="136" y="121"/>
                      <a:pt x="212" y="53"/>
                      <a:pt x="272" y="30"/>
                    </a:cubicBezTo>
                    <a:cubicBezTo>
                      <a:pt x="332" y="7"/>
                      <a:pt x="401" y="0"/>
                      <a:pt x="454" y="30"/>
                    </a:cubicBezTo>
                    <a:cubicBezTo>
                      <a:pt x="507" y="60"/>
                      <a:pt x="552" y="151"/>
                      <a:pt x="590" y="211"/>
                    </a:cubicBezTo>
                    <a:cubicBezTo>
                      <a:pt x="628" y="271"/>
                      <a:pt x="658" y="347"/>
                      <a:pt x="681" y="392"/>
                    </a:cubicBezTo>
                    <a:cubicBezTo>
                      <a:pt x="704" y="437"/>
                      <a:pt x="703" y="438"/>
                      <a:pt x="726" y="483"/>
                    </a:cubicBezTo>
                    <a:cubicBezTo>
                      <a:pt x="749" y="528"/>
                      <a:pt x="787" y="605"/>
                      <a:pt x="817" y="665"/>
                    </a:cubicBezTo>
                    <a:cubicBezTo>
                      <a:pt x="847" y="725"/>
                      <a:pt x="892" y="816"/>
                      <a:pt x="907" y="846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5729" name="Freeform 17"/>
              <p:cNvSpPr>
                <a:spLocks/>
              </p:cNvSpPr>
              <p:nvPr/>
            </p:nvSpPr>
            <p:spPr bwMode="auto">
              <a:xfrm>
                <a:off x="2528" y="1480"/>
                <a:ext cx="590" cy="968"/>
              </a:xfrm>
              <a:custGeom>
                <a:avLst/>
                <a:gdLst>
                  <a:gd name="T0" fmla="*/ 0 w 590"/>
                  <a:gd name="T1" fmla="*/ 953 h 968"/>
                  <a:gd name="T2" fmla="*/ 91 w 590"/>
                  <a:gd name="T3" fmla="*/ 953 h 968"/>
                  <a:gd name="T4" fmla="*/ 227 w 590"/>
                  <a:gd name="T5" fmla="*/ 862 h 968"/>
                  <a:gd name="T6" fmla="*/ 363 w 590"/>
                  <a:gd name="T7" fmla="*/ 635 h 968"/>
                  <a:gd name="T8" fmla="*/ 590 w 590"/>
                  <a:gd name="T9" fmla="*/ 0 h 9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0" h="968">
                    <a:moveTo>
                      <a:pt x="0" y="953"/>
                    </a:moveTo>
                    <a:cubicBezTo>
                      <a:pt x="26" y="960"/>
                      <a:pt x="53" y="968"/>
                      <a:pt x="91" y="953"/>
                    </a:cubicBezTo>
                    <a:cubicBezTo>
                      <a:pt x="129" y="938"/>
                      <a:pt x="182" y="915"/>
                      <a:pt x="227" y="862"/>
                    </a:cubicBezTo>
                    <a:cubicBezTo>
                      <a:pt x="272" y="809"/>
                      <a:pt x="302" y="779"/>
                      <a:pt x="363" y="635"/>
                    </a:cubicBezTo>
                    <a:cubicBezTo>
                      <a:pt x="424" y="491"/>
                      <a:pt x="552" y="106"/>
                      <a:pt x="590" y="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15731" name="Freeform 19"/>
            <p:cNvSpPr>
              <a:spLocks/>
            </p:cNvSpPr>
            <p:nvPr/>
          </p:nvSpPr>
          <p:spPr bwMode="auto">
            <a:xfrm>
              <a:off x="2109" y="1706"/>
              <a:ext cx="998" cy="454"/>
            </a:xfrm>
            <a:custGeom>
              <a:avLst/>
              <a:gdLst>
                <a:gd name="T0" fmla="*/ 0 w 998"/>
                <a:gd name="T1" fmla="*/ 454 h 454"/>
                <a:gd name="T2" fmla="*/ 45 w 998"/>
                <a:gd name="T3" fmla="*/ 363 h 454"/>
                <a:gd name="T4" fmla="*/ 136 w 998"/>
                <a:gd name="T5" fmla="*/ 272 h 454"/>
                <a:gd name="T6" fmla="*/ 317 w 998"/>
                <a:gd name="T7" fmla="*/ 182 h 454"/>
                <a:gd name="T8" fmla="*/ 453 w 998"/>
                <a:gd name="T9" fmla="*/ 182 h 454"/>
                <a:gd name="T10" fmla="*/ 589 w 998"/>
                <a:gd name="T11" fmla="*/ 227 h 454"/>
                <a:gd name="T12" fmla="*/ 680 w 998"/>
                <a:gd name="T13" fmla="*/ 227 h 454"/>
                <a:gd name="T14" fmla="*/ 771 w 998"/>
                <a:gd name="T15" fmla="*/ 182 h 454"/>
                <a:gd name="T16" fmla="*/ 862 w 998"/>
                <a:gd name="T17" fmla="*/ 136 h 454"/>
                <a:gd name="T18" fmla="*/ 998 w 998"/>
                <a:gd name="T19" fmla="*/ 0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98" h="454">
                  <a:moveTo>
                    <a:pt x="0" y="454"/>
                  </a:moveTo>
                  <a:cubicBezTo>
                    <a:pt x="11" y="423"/>
                    <a:pt x="22" y="393"/>
                    <a:pt x="45" y="363"/>
                  </a:cubicBezTo>
                  <a:cubicBezTo>
                    <a:pt x="68" y="333"/>
                    <a:pt x="91" y="302"/>
                    <a:pt x="136" y="272"/>
                  </a:cubicBezTo>
                  <a:cubicBezTo>
                    <a:pt x="181" y="242"/>
                    <a:pt x="264" y="197"/>
                    <a:pt x="317" y="182"/>
                  </a:cubicBezTo>
                  <a:cubicBezTo>
                    <a:pt x="370" y="167"/>
                    <a:pt x="408" y="175"/>
                    <a:pt x="453" y="182"/>
                  </a:cubicBezTo>
                  <a:cubicBezTo>
                    <a:pt x="498" y="189"/>
                    <a:pt x="551" y="220"/>
                    <a:pt x="589" y="227"/>
                  </a:cubicBezTo>
                  <a:cubicBezTo>
                    <a:pt x="627" y="234"/>
                    <a:pt x="650" y="234"/>
                    <a:pt x="680" y="227"/>
                  </a:cubicBezTo>
                  <a:cubicBezTo>
                    <a:pt x="710" y="220"/>
                    <a:pt x="741" y="197"/>
                    <a:pt x="771" y="182"/>
                  </a:cubicBezTo>
                  <a:cubicBezTo>
                    <a:pt x="801" y="167"/>
                    <a:pt x="824" y="166"/>
                    <a:pt x="862" y="136"/>
                  </a:cubicBezTo>
                  <a:cubicBezTo>
                    <a:pt x="900" y="106"/>
                    <a:pt x="975" y="23"/>
                    <a:pt x="998" y="0"/>
                  </a:cubicBez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5732" name="Oval 20"/>
            <p:cNvSpPr>
              <a:spLocks noChangeArrowheads="1"/>
            </p:cNvSpPr>
            <p:nvPr/>
          </p:nvSpPr>
          <p:spPr bwMode="auto">
            <a:xfrm>
              <a:off x="2109" y="2070"/>
              <a:ext cx="91" cy="9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5735" name="Line 23"/>
          <p:cNvSpPr>
            <a:spLocks noChangeShapeType="1"/>
          </p:cNvSpPr>
          <p:nvPr/>
        </p:nvSpPr>
        <p:spPr bwMode="auto">
          <a:xfrm flipV="1">
            <a:off x="3419475" y="2781300"/>
            <a:ext cx="0" cy="5762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36" name="Line 24"/>
          <p:cNvSpPr>
            <a:spLocks noChangeShapeType="1"/>
          </p:cNvSpPr>
          <p:nvPr/>
        </p:nvSpPr>
        <p:spPr bwMode="auto">
          <a:xfrm flipV="1">
            <a:off x="4067175" y="2420938"/>
            <a:ext cx="0" cy="5762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37" name="Line 25"/>
          <p:cNvSpPr>
            <a:spLocks noChangeShapeType="1"/>
          </p:cNvSpPr>
          <p:nvPr/>
        </p:nvSpPr>
        <p:spPr bwMode="auto">
          <a:xfrm flipV="1">
            <a:off x="4643438" y="2349500"/>
            <a:ext cx="0" cy="5762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38" name="Text Box 26"/>
          <p:cNvSpPr txBox="1">
            <a:spLocks noChangeArrowheads="1"/>
          </p:cNvSpPr>
          <p:nvPr/>
        </p:nvSpPr>
        <p:spPr bwMode="auto">
          <a:xfrm>
            <a:off x="971550" y="476250"/>
            <a:ext cx="7272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 i="1"/>
              <a:t>Nyújtás különböző izomhosszakon</a:t>
            </a:r>
            <a:endParaRPr lang="en-US" sz="2400" b="1" i="1"/>
          </a:p>
        </p:txBody>
      </p:sp>
    </p:spTree>
    <p:extLst>
      <p:ext uri="{BB962C8B-B14F-4D97-AF65-F5344CB8AC3E}">
        <p14:creationId xmlns:p14="http://schemas.microsoft.com/office/powerpoint/2010/main" val="71140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5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5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5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5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5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5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5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5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5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35" grpId="0" animBg="1"/>
      <p:bldP spid="115736" grpId="0" animBg="1"/>
      <p:bldP spid="11573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8" name="Group 2"/>
          <p:cNvGrpSpPr>
            <a:grpSpLocks/>
          </p:cNvGrpSpPr>
          <p:nvPr/>
        </p:nvGrpSpPr>
        <p:grpSpPr bwMode="auto">
          <a:xfrm>
            <a:off x="1752600" y="2063750"/>
            <a:ext cx="609600" cy="914400"/>
            <a:chOff x="1296" y="816"/>
            <a:chExt cx="432" cy="576"/>
          </a:xfrm>
        </p:grpSpPr>
        <p:sp>
          <p:nvSpPr>
            <p:cNvPr id="70659" name="Line 3"/>
            <p:cNvSpPr>
              <a:spLocks noChangeShapeType="1"/>
            </p:cNvSpPr>
            <p:nvPr/>
          </p:nvSpPr>
          <p:spPr bwMode="auto">
            <a:xfrm>
              <a:off x="1296" y="81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60" name="Line 4"/>
            <p:cNvSpPr>
              <a:spLocks noChangeShapeType="1"/>
            </p:cNvSpPr>
            <p:nvPr/>
          </p:nvSpPr>
          <p:spPr bwMode="auto">
            <a:xfrm>
              <a:off x="1296" y="816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61" name="Line 5"/>
            <p:cNvSpPr>
              <a:spLocks noChangeShapeType="1"/>
            </p:cNvSpPr>
            <p:nvPr/>
          </p:nvSpPr>
          <p:spPr bwMode="auto">
            <a:xfrm>
              <a:off x="1728" y="816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0662" name="Group 6"/>
          <p:cNvGrpSpPr>
            <a:grpSpLocks/>
          </p:cNvGrpSpPr>
          <p:nvPr/>
        </p:nvGrpSpPr>
        <p:grpSpPr bwMode="auto">
          <a:xfrm flipV="1">
            <a:off x="1752600" y="3130550"/>
            <a:ext cx="609600" cy="914400"/>
            <a:chOff x="1296" y="576"/>
            <a:chExt cx="432" cy="576"/>
          </a:xfrm>
        </p:grpSpPr>
        <p:sp>
          <p:nvSpPr>
            <p:cNvPr id="70663" name="Line 7"/>
            <p:cNvSpPr>
              <a:spLocks noChangeShapeType="1"/>
            </p:cNvSpPr>
            <p:nvPr/>
          </p:nvSpPr>
          <p:spPr bwMode="auto">
            <a:xfrm>
              <a:off x="1296" y="57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64" name="Line 8"/>
            <p:cNvSpPr>
              <a:spLocks noChangeShapeType="1"/>
            </p:cNvSpPr>
            <p:nvPr/>
          </p:nvSpPr>
          <p:spPr bwMode="auto">
            <a:xfrm>
              <a:off x="1296" y="576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65" name="Line 9"/>
            <p:cNvSpPr>
              <a:spLocks noChangeShapeType="1"/>
            </p:cNvSpPr>
            <p:nvPr/>
          </p:nvSpPr>
          <p:spPr bwMode="auto">
            <a:xfrm>
              <a:off x="1728" y="576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0666" name="Line 10"/>
          <p:cNvSpPr>
            <a:spLocks noChangeShapeType="1"/>
          </p:cNvSpPr>
          <p:nvPr/>
        </p:nvSpPr>
        <p:spPr bwMode="auto">
          <a:xfrm flipH="1">
            <a:off x="2041525" y="4551363"/>
            <a:ext cx="15875" cy="3317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0667" name="Group 11"/>
          <p:cNvGrpSpPr>
            <a:grpSpLocks/>
          </p:cNvGrpSpPr>
          <p:nvPr/>
        </p:nvGrpSpPr>
        <p:grpSpPr bwMode="auto">
          <a:xfrm>
            <a:off x="1447800" y="2673350"/>
            <a:ext cx="609600" cy="2209800"/>
            <a:chOff x="1104" y="1200"/>
            <a:chExt cx="384" cy="1392"/>
          </a:xfrm>
        </p:grpSpPr>
        <p:grpSp>
          <p:nvGrpSpPr>
            <p:cNvPr id="70668" name="Group 12"/>
            <p:cNvGrpSpPr>
              <a:grpSpLocks/>
            </p:cNvGrpSpPr>
            <p:nvPr/>
          </p:nvGrpSpPr>
          <p:grpSpPr bwMode="auto">
            <a:xfrm>
              <a:off x="1104" y="1200"/>
              <a:ext cx="144" cy="528"/>
              <a:chOff x="816" y="1200"/>
              <a:chExt cx="240" cy="528"/>
            </a:xfrm>
          </p:grpSpPr>
          <p:grpSp>
            <p:nvGrpSpPr>
              <p:cNvPr id="70669" name="Group 13"/>
              <p:cNvGrpSpPr>
                <a:grpSpLocks/>
              </p:cNvGrpSpPr>
              <p:nvPr/>
            </p:nvGrpSpPr>
            <p:grpSpPr bwMode="auto">
              <a:xfrm>
                <a:off x="816" y="1200"/>
                <a:ext cx="240" cy="288"/>
                <a:chOff x="1152" y="2400"/>
                <a:chExt cx="240" cy="288"/>
              </a:xfrm>
            </p:grpSpPr>
            <p:sp>
              <p:nvSpPr>
                <p:cNvPr id="70670" name="Oval 14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671" name="Oval 15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672" name="Oval 16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673" name="Oval 17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674" name="Oval 18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675" name="Group 19"/>
              <p:cNvGrpSpPr>
                <a:grpSpLocks/>
              </p:cNvGrpSpPr>
              <p:nvPr/>
            </p:nvGrpSpPr>
            <p:grpSpPr bwMode="auto">
              <a:xfrm>
                <a:off x="816" y="1440"/>
                <a:ext cx="240" cy="288"/>
                <a:chOff x="1152" y="2400"/>
                <a:chExt cx="240" cy="288"/>
              </a:xfrm>
            </p:grpSpPr>
            <p:sp>
              <p:nvSpPr>
                <p:cNvPr id="70676" name="Oval 20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677" name="Oval 21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678" name="Oval 22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679" name="Oval 23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680" name="Oval 24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70681" name="Line 25"/>
            <p:cNvSpPr>
              <a:spLocks noChangeShapeType="1"/>
            </p:cNvSpPr>
            <p:nvPr/>
          </p:nvSpPr>
          <p:spPr bwMode="auto">
            <a:xfrm>
              <a:off x="1152" y="2592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82" name="Line 26"/>
            <p:cNvSpPr>
              <a:spLocks noChangeShapeType="1"/>
            </p:cNvSpPr>
            <p:nvPr/>
          </p:nvSpPr>
          <p:spPr bwMode="auto">
            <a:xfrm>
              <a:off x="1152" y="1728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0683" name="Group 27"/>
          <p:cNvGrpSpPr>
            <a:grpSpLocks/>
          </p:cNvGrpSpPr>
          <p:nvPr/>
        </p:nvGrpSpPr>
        <p:grpSpPr bwMode="auto">
          <a:xfrm>
            <a:off x="1524000" y="1758950"/>
            <a:ext cx="533400" cy="914400"/>
            <a:chOff x="1152" y="624"/>
            <a:chExt cx="336" cy="576"/>
          </a:xfrm>
        </p:grpSpPr>
        <p:sp>
          <p:nvSpPr>
            <p:cNvPr id="70684" name="Line 28"/>
            <p:cNvSpPr>
              <a:spLocks noChangeShapeType="1"/>
            </p:cNvSpPr>
            <p:nvPr/>
          </p:nvSpPr>
          <p:spPr bwMode="auto">
            <a:xfrm flipH="1" flipV="1">
              <a:off x="1152" y="624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85" name="Line 29"/>
            <p:cNvSpPr>
              <a:spLocks noChangeShapeType="1"/>
            </p:cNvSpPr>
            <p:nvPr/>
          </p:nvSpPr>
          <p:spPr bwMode="auto">
            <a:xfrm>
              <a:off x="1152" y="624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86" name="Line 30"/>
            <p:cNvSpPr>
              <a:spLocks noChangeShapeType="1"/>
            </p:cNvSpPr>
            <p:nvPr/>
          </p:nvSpPr>
          <p:spPr bwMode="auto">
            <a:xfrm>
              <a:off x="1488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0687" name="Line 31"/>
          <p:cNvSpPr>
            <a:spLocks noChangeShapeType="1"/>
          </p:cNvSpPr>
          <p:nvPr/>
        </p:nvSpPr>
        <p:spPr bwMode="auto">
          <a:xfrm>
            <a:off x="1219200" y="1758950"/>
            <a:ext cx="1600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88" name="Rectangle 32"/>
          <p:cNvSpPr>
            <a:spLocks noChangeArrowheads="1"/>
          </p:cNvSpPr>
          <p:nvPr/>
        </p:nvSpPr>
        <p:spPr bwMode="auto">
          <a:xfrm>
            <a:off x="1981200" y="2368550"/>
            <a:ext cx="152400" cy="12192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0689" name="Group 33"/>
          <p:cNvGrpSpPr>
            <a:grpSpLocks/>
          </p:cNvGrpSpPr>
          <p:nvPr/>
        </p:nvGrpSpPr>
        <p:grpSpPr bwMode="auto">
          <a:xfrm>
            <a:off x="1905000" y="4044950"/>
            <a:ext cx="228600" cy="533400"/>
            <a:chOff x="1392" y="2016"/>
            <a:chExt cx="144" cy="384"/>
          </a:xfrm>
        </p:grpSpPr>
        <p:grpSp>
          <p:nvGrpSpPr>
            <p:cNvPr id="70690" name="Group 34"/>
            <p:cNvGrpSpPr>
              <a:grpSpLocks/>
            </p:cNvGrpSpPr>
            <p:nvPr/>
          </p:nvGrpSpPr>
          <p:grpSpPr bwMode="auto">
            <a:xfrm>
              <a:off x="1392" y="2016"/>
              <a:ext cx="144" cy="192"/>
              <a:chOff x="1152" y="2400"/>
              <a:chExt cx="240" cy="288"/>
            </a:xfrm>
          </p:grpSpPr>
          <p:sp>
            <p:nvSpPr>
              <p:cNvPr id="70691" name="Oval 35"/>
              <p:cNvSpPr>
                <a:spLocks noChangeArrowheads="1"/>
              </p:cNvSpPr>
              <p:nvPr/>
            </p:nvSpPr>
            <p:spPr bwMode="auto">
              <a:xfrm>
                <a:off x="1152" y="2400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692" name="Oval 36"/>
              <p:cNvSpPr>
                <a:spLocks noChangeArrowheads="1"/>
              </p:cNvSpPr>
              <p:nvPr/>
            </p:nvSpPr>
            <p:spPr bwMode="auto">
              <a:xfrm>
                <a:off x="1152" y="2448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693" name="Oval 37"/>
              <p:cNvSpPr>
                <a:spLocks noChangeArrowheads="1"/>
              </p:cNvSpPr>
              <p:nvPr/>
            </p:nvSpPr>
            <p:spPr bwMode="auto">
              <a:xfrm>
                <a:off x="1152" y="2496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694" name="Oval 38"/>
              <p:cNvSpPr>
                <a:spLocks noChangeArrowheads="1"/>
              </p:cNvSpPr>
              <p:nvPr/>
            </p:nvSpPr>
            <p:spPr bwMode="auto">
              <a:xfrm>
                <a:off x="1152" y="2544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695" name="Oval 39"/>
              <p:cNvSpPr>
                <a:spLocks noChangeArrowheads="1"/>
              </p:cNvSpPr>
              <p:nvPr/>
            </p:nvSpPr>
            <p:spPr bwMode="auto">
              <a:xfrm>
                <a:off x="1152" y="2592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0696" name="Group 40"/>
            <p:cNvGrpSpPr>
              <a:grpSpLocks/>
            </p:cNvGrpSpPr>
            <p:nvPr/>
          </p:nvGrpSpPr>
          <p:grpSpPr bwMode="auto">
            <a:xfrm>
              <a:off x="1392" y="2208"/>
              <a:ext cx="144" cy="192"/>
              <a:chOff x="1152" y="2400"/>
              <a:chExt cx="240" cy="288"/>
            </a:xfrm>
          </p:grpSpPr>
          <p:sp>
            <p:nvSpPr>
              <p:cNvPr id="70697" name="Oval 41"/>
              <p:cNvSpPr>
                <a:spLocks noChangeArrowheads="1"/>
              </p:cNvSpPr>
              <p:nvPr/>
            </p:nvSpPr>
            <p:spPr bwMode="auto">
              <a:xfrm>
                <a:off x="1152" y="2400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698" name="Oval 42"/>
              <p:cNvSpPr>
                <a:spLocks noChangeArrowheads="1"/>
              </p:cNvSpPr>
              <p:nvPr/>
            </p:nvSpPr>
            <p:spPr bwMode="auto">
              <a:xfrm>
                <a:off x="1152" y="2448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699" name="Oval 43"/>
              <p:cNvSpPr>
                <a:spLocks noChangeArrowheads="1"/>
              </p:cNvSpPr>
              <p:nvPr/>
            </p:nvSpPr>
            <p:spPr bwMode="auto">
              <a:xfrm>
                <a:off x="1152" y="2496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700" name="Oval 44"/>
              <p:cNvSpPr>
                <a:spLocks noChangeArrowheads="1"/>
              </p:cNvSpPr>
              <p:nvPr/>
            </p:nvSpPr>
            <p:spPr bwMode="auto">
              <a:xfrm>
                <a:off x="1152" y="2544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701" name="Oval 45"/>
              <p:cNvSpPr>
                <a:spLocks noChangeArrowheads="1"/>
              </p:cNvSpPr>
              <p:nvPr/>
            </p:nvSpPr>
            <p:spPr bwMode="auto">
              <a:xfrm>
                <a:off x="1152" y="2592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70702" name="Line 46"/>
          <p:cNvSpPr>
            <a:spLocks noChangeShapeType="1"/>
          </p:cNvSpPr>
          <p:nvPr/>
        </p:nvSpPr>
        <p:spPr bwMode="auto">
          <a:xfrm>
            <a:off x="457200" y="4883150"/>
            <a:ext cx="396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0703" name="Group 47"/>
          <p:cNvGrpSpPr>
            <a:grpSpLocks/>
          </p:cNvGrpSpPr>
          <p:nvPr/>
        </p:nvGrpSpPr>
        <p:grpSpPr bwMode="auto">
          <a:xfrm>
            <a:off x="1981200" y="2520950"/>
            <a:ext cx="304800" cy="914400"/>
            <a:chOff x="1488" y="1152"/>
            <a:chExt cx="192" cy="576"/>
          </a:xfrm>
        </p:grpSpPr>
        <p:grpSp>
          <p:nvGrpSpPr>
            <p:cNvPr id="70704" name="Group 48"/>
            <p:cNvGrpSpPr>
              <a:grpSpLocks/>
            </p:cNvGrpSpPr>
            <p:nvPr/>
          </p:nvGrpSpPr>
          <p:grpSpPr bwMode="auto">
            <a:xfrm>
              <a:off x="1488" y="1296"/>
              <a:ext cx="192" cy="144"/>
              <a:chOff x="1392" y="3072"/>
              <a:chExt cx="192" cy="144"/>
            </a:xfrm>
          </p:grpSpPr>
          <p:sp>
            <p:nvSpPr>
              <p:cNvPr id="70705" name="Line 49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706" name="Oval 50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0707" name="Group 51"/>
            <p:cNvGrpSpPr>
              <a:grpSpLocks/>
            </p:cNvGrpSpPr>
            <p:nvPr/>
          </p:nvGrpSpPr>
          <p:grpSpPr bwMode="auto">
            <a:xfrm>
              <a:off x="1488" y="1152"/>
              <a:ext cx="192" cy="144"/>
              <a:chOff x="1392" y="3072"/>
              <a:chExt cx="192" cy="144"/>
            </a:xfrm>
          </p:grpSpPr>
          <p:sp>
            <p:nvSpPr>
              <p:cNvPr id="70708" name="Line 52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709" name="Oval 53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0710" name="Group 54"/>
            <p:cNvGrpSpPr>
              <a:grpSpLocks/>
            </p:cNvGrpSpPr>
            <p:nvPr/>
          </p:nvGrpSpPr>
          <p:grpSpPr bwMode="auto">
            <a:xfrm flipV="1">
              <a:off x="1488" y="1584"/>
              <a:ext cx="192" cy="144"/>
              <a:chOff x="1392" y="3072"/>
              <a:chExt cx="192" cy="144"/>
            </a:xfrm>
          </p:grpSpPr>
          <p:sp>
            <p:nvSpPr>
              <p:cNvPr id="70711" name="Line 55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712" name="Oval 56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0713" name="Group 57"/>
            <p:cNvGrpSpPr>
              <a:grpSpLocks/>
            </p:cNvGrpSpPr>
            <p:nvPr/>
          </p:nvGrpSpPr>
          <p:grpSpPr bwMode="auto">
            <a:xfrm flipV="1">
              <a:off x="1488" y="1488"/>
              <a:ext cx="192" cy="144"/>
              <a:chOff x="1392" y="3072"/>
              <a:chExt cx="192" cy="144"/>
            </a:xfrm>
          </p:grpSpPr>
          <p:sp>
            <p:nvSpPr>
              <p:cNvPr id="70714" name="Line 58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715" name="Oval 59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0716" name="Group 60"/>
          <p:cNvGrpSpPr>
            <a:grpSpLocks/>
          </p:cNvGrpSpPr>
          <p:nvPr/>
        </p:nvGrpSpPr>
        <p:grpSpPr bwMode="auto">
          <a:xfrm>
            <a:off x="1828800" y="2520950"/>
            <a:ext cx="304800" cy="914400"/>
            <a:chOff x="1296" y="1152"/>
            <a:chExt cx="192" cy="576"/>
          </a:xfrm>
        </p:grpSpPr>
        <p:grpSp>
          <p:nvGrpSpPr>
            <p:cNvPr id="70717" name="Group 61"/>
            <p:cNvGrpSpPr>
              <a:grpSpLocks/>
            </p:cNvGrpSpPr>
            <p:nvPr/>
          </p:nvGrpSpPr>
          <p:grpSpPr bwMode="auto">
            <a:xfrm flipH="1">
              <a:off x="1296" y="1296"/>
              <a:ext cx="192" cy="144"/>
              <a:chOff x="1392" y="3072"/>
              <a:chExt cx="192" cy="144"/>
            </a:xfrm>
          </p:grpSpPr>
          <p:sp>
            <p:nvSpPr>
              <p:cNvPr id="70718" name="Line 62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719" name="Oval 63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0720" name="Group 64"/>
            <p:cNvGrpSpPr>
              <a:grpSpLocks/>
            </p:cNvGrpSpPr>
            <p:nvPr/>
          </p:nvGrpSpPr>
          <p:grpSpPr bwMode="auto">
            <a:xfrm flipH="1">
              <a:off x="1296" y="1152"/>
              <a:ext cx="192" cy="144"/>
              <a:chOff x="1392" y="3072"/>
              <a:chExt cx="192" cy="144"/>
            </a:xfrm>
          </p:grpSpPr>
          <p:sp>
            <p:nvSpPr>
              <p:cNvPr id="70721" name="Line 65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722" name="Oval 66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0723" name="Group 67"/>
            <p:cNvGrpSpPr>
              <a:grpSpLocks/>
            </p:cNvGrpSpPr>
            <p:nvPr/>
          </p:nvGrpSpPr>
          <p:grpSpPr bwMode="auto">
            <a:xfrm flipH="1" flipV="1">
              <a:off x="1296" y="1584"/>
              <a:ext cx="192" cy="144"/>
              <a:chOff x="1392" y="3072"/>
              <a:chExt cx="192" cy="144"/>
            </a:xfrm>
          </p:grpSpPr>
          <p:sp>
            <p:nvSpPr>
              <p:cNvPr id="70724" name="Line 68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725" name="Oval 69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0726" name="Group 70"/>
            <p:cNvGrpSpPr>
              <a:grpSpLocks/>
            </p:cNvGrpSpPr>
            <p:nvPr/>
          </p:nvGrpSpPr>
          <p:grpSpPr bwMode="auto">
            <a:xfrm flipH="1" flipV="1">
              <a:off x="1296" y="1488"/>
              <a:ext cx="192" cy="144"/>
              <a:chOff x="1392" y="3072"/>
              <a:chExt cx="192" cy="144"/>
            </a:xfrm>
          </p:grpSpPr>
          <p:sp>
            <p:nvSpPr>
              <p:cNvPr id="70727" name="Line 71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728" name="Oval 72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70729" name="Text Box 73"/>
          <p:cNvSpPr txBox="1">
            <a:spLocks noChangeArrowheads="1"/>
          </p:cNvSpPr>
          <p:nvPr/>
        </p:nvSpPr>
        <p:spPr bwMode="auto">
          <a:xfrm>
            <a:off x="3348038" y="1149350"/>
            <a:ext cx="1943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I</a:t>
            </a:r>
            <a:r>
              <a:rPr lang="hu-HU" sz="2400" b="1">
                <a:latin typeface="Times New Roman" pitchFamily="18" charset="0"/>
              </a:rPr>
              <a:t>zometriás</a:t>
            </a:r>
            <a:endParaRPr lang="en-GB" sz="2400" b="1">
              <a:latin typeface="Times New Roman" pitchFamily="18" charset="0"/>
            </a:endParaRPr>
          </a:p>
        </p:txBody>
      </p:sp>
      <p:sp>
        <p:nvSpPr>
          <p:cNvPr id="70730" name="Line 74"/>
          <p:cNvSpPr>
            <a:spLocks noChangeShapeType="1"/>
          </p:cNvSpPr>
          <p:nvPr/>
        </p:nvSpPr>
        <p:spPr bwMode="auto">
          <a:xfrm flipH="1">
            <a:off x="6248400" y="4883150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0731" name="Group 75"/>
          <p:cNvGrpSpPr>
            <a:grpSpLocks/>
          </p:cNvGrpSpPr>
          <p:nvPr/>
        </p:nvGrpSpPr>
        <p:grpSpPr bwMode="auto">
          <a:xfrm>
            <a:off x="5435600" y="1028700"/>
            <a:ext cx="1981200" cy="4800600"/>
            <a:chOff x="3424" y="648"/>
            <a:chExt cx="1248" cy="3024"/>
          </a:xfrm>
        </p:grpSpPr>
        <p:grpSp>
          <p:nvGrpSpPr>
            <p:cNvPr id="70732" name="Group 76"/>
            <p:cNvGrpSpPr>
              <a:grpSpLocks/>
            </p:cNvGrpSpPr>
            <p:nvPr/>
          </p:nvGrpSpPr>
          <p:grpSpPr bwMode="auto">
            <a:xfrm>
              <a:off x="3760" y="1224"/>
              <a:ext cx="384" cy="576"/>
              <a:chOff x="1296" y="816"/>
              <a:chExt cx="432" cy="576"/>
            </a:xfrm>
          </p:grpSpPr>
          <p:sp>
            <p:nvSpPr>
              <p:cNvPr id="70733" name="Line 77"/>
              <p:cNvSpPr>
                <a:spLocks noChangeShapeType="1"/>
              </p:cNvSpPr>
              <p:nvPr/>
            </p:nvSpPr>
            <p:spPr bwMode="auto">
              <a:xfrm>
                <a:off x="1296" y="81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734" name="Line 78"/>
              <p:cNvSpPr>
                <a:spLocks noChangeShapeType="1"/>
              </p:cNvSpPr>
              <p:nvPr/>
            </p:nvSpPr>
            <p:spPr bwMode="auto">
              <a:xfrm>
                <a:off x="1296" y="81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735" name="Line 79"/>
              <p:cNvSpPr>
                <a:spLocks noChangeShapeType="1"/>
              </p:cNvSpPr>
              <p:nvPr/>
            </p:nvSpPr>
            <p:spPr bwMode="auto">
              <a:xfrm>
                <a:off x="1728" y="81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0736" name="Group 80"/>
            <p:cNvGrpSpPr>
              <a:grpSpLocks/>
            </p:cNvGrpSpPr>
            <p:nvPr/>
          </p:nvGrpSpPr>
          <p:grpSpPr bwMode="auto">
            <a:xfrm>
              <a:off x="3568" y="1608"/>
              <a:ext cx="144" cy="655"/>
              <a:chOff x="816" y="1200"/>
              <a:chExt cx="240" cy="528"/>
            </a:xfrm>
          </p:grpSpPr>
          <p:grpSp>
            <p:nvGrpSpPr>
              <p:cNvPr id="70737" name="Group 81"/>
              <p:cNvGrpSpPr>
                <a:grpSpLocks/>
              </p:cNvGrpSpPr>
              <p:nvPr/>
            </p:nvGrpSpPr>
            <p:grpSpPr bwMode="auto">
              <a:xfrm>
                <a:off x="816" y="1200"/>
                <a:ext cx="240" cy="288"/>
                <a:chOff x="1152" y="2400"/>
                <a:chExt cx="240" cy="288"/>
              </a:xfrm>
            </p:grpSpPr>
            <p:sp>
              <p:nvSpPr>
                <p:cNvPr id="70738" name="Oval 82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739" name="Oval 83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740" name="Oval 84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741" name="Oval 85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742" name="Oval 86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743" name="Group 87"/>
              <p:cNvGrpSpPr>
                <a:grpSpLocks/>
              </p:cNvGrpSpPr>
              <p:nvPr/>
            </p:nvGrpSpPr>
            <p:grpSpPr bwMode="auto">
              <a:xfrm>
                <a:off x="816" y="1440"/>
                <a:ext cx="240" cy="288"/>
                <a:chOff x="1152" y="2400"/>
                <a:chExt cx="240" cy="288"/>
              </a:xfrm>
            </p:grpSpPr>
            <p:sp>
              <p:nvSpPr>
                <p:cNvPr id="70744" name="Oval 88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745" name="Oval 89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746" name="Oval 90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747" name="Oval 91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748" name="Oval 92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0749" name="Group 93"/>
            <p:cNvGrpSpPr>
              <a:grpSpLocks/>
            </p:cNvGrpSpPr>
            <p:nvPr/>
          </p:nvGrpSpPr>
          <p:grpSpPr bwMode="auto">
            <a:xfrm>
              <a:off x="3616" y="2263"/>
              <a:ext cx="336" cy="929"/>
              <a:chOff x="3360" y="1855"/>
              <a:chExt cx="336" cy="1073"/>
            </a:xfrm>
          </p:grpSpPr>
          <p:sp>
            <p:nvSpPr>
              <p:cNvPr id="70750" name="Line 94"/>
              <p:cNvSpPr>
                <a:spLocks noChangeShapeType="1"/>
              </p:cNvSpPr>
              <p:nvPr/>
            </p:nvSpPr>
            <p:spPr bwMode="auto">
              <a:xfrm>
                <a:off x="3360" y="2928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751" name="Line 95"/>
              <p:cNvSpPr>
                <a:spLocks noChangeShapeType="1"/>
              </p:cNvSpPr>
              <p:nvPr/>
            </p:nvSpPr>
            <p:spPr bwMode="auto">
              <a:xfrm>
                <a:off x="3360" y="1855"/>
                <a:ext cx="0" cy="10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0752" name="Group 96"/>
            <p:cNvGrpSpPr>
              <a:grpSpLocks/>
            </p:cNvGrpSpPr>
            <p:nvPr/>
          </p:nvGrpSpPr>
          <p:grpSpPr bwMode="auto">
            <a:xfrm>
              <a:off x="3616" y="1032"/>
              <a:ext cx="336" cy="576"/>
              <a:chOff x="1152" y="624"/>
              <a:chExt cx="336" cy="576"/>
            </a:xfrm>
          </p:grpSpPr>
          <p:sp>
            <p:nvSpPr>
              <p:cNvPr id="70753" name="Line 97"/>
              <p:cNvSpPr>
                <a:spLocks noChangeShapeType="1"/>
              </p:cNvSpPr>
              <p:nvPr/>
            </p:nvSpPr>
            <p:spPr bwMode="auto">
              <a:xfrm flipH="1" flipV="1">
                <a:off x="1152" y="624"/>
                <a:ext cx="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754" name="Line 98"/>
              <p:cNvSpPr>
                <a:spLocks noChangeShapeType="1"/>
              </p:cNvSpPr>
              <p:nvPr/>
            </p:nvSpPr>
            <p:spPr bwMode="auto">
              <a:xfrm>
                <a:off x="1152" y="624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755" name="Line 99"/>
              <p:cNvSpPr>
                <a:spLocks noChangeShapeType="1"/>
              </p:cNvSpPr>
              <p:nvPr/>
            </p:nvSpPr>
            <p:spPr bwMode="auto">
              <a:xfrm>
                <a:off x="1488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0756" name="Line 100"/>
            <p:cNvSpPr>
              <a:spLocks noChangeShapeType="1"/>
            </p:cNvSpPr>
            <p:nvPr/>
          </p:nvSpPr>
          <p:spPr bwMode="auto">
            <a:xfrm>
              <a:off x="3424" y="1032"/>
              <a:ext cx="100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57" name="Rectangle 101"/>
            <p:cNvSpPr>
              <a:spLocks noChangeArrowheads="1"/>
            </p:cNvSpPr>
            <p:nvPr/>
          </p:nvSpPr>
          <p:spPr bwMode="auto">
            <a:xfrm>
              <a:off x="3904" y="1464"/>
              <a:ext cx="96" cy="76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0758" name="Group 102"/>
            <p:cNvGrpSpPr>
              <a:grpSpLocks/>
            </p:cNvGrpSpPr>
            <p:nvPr/>
          </p:nvGrpSpPr>
          <p:grpSpPr bwMode="auto">
            <a:xfrm flipV="1">
              <a:off x="3760" y="1896"/>
              <a:ext cx="384" cy="576"/>
              <a:chOff x="1296" y="576"/>
              <a:chExt cx="432" cy="576"/>
            </a:xfrm>
          </p:grpSpPr>
          <p:sp>
            <p:nvSpPr>
              <p:cNvPr id="70759" name="Line 103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760" name="Line 104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761" name="Line 105"/>
              <p:cNvSpPr>
                <a:spLocks noChangeShapeType="1"/>
              </p:cNvSpPr>
              <p:nvPr/>
            </p:nvSpPr>
            <p:spPr bwMode="auto">
              <a:xfrm>
                <a:off x="1728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0762" name="Group 106"/>
            <p:cNvGrpSpPr>
              <a:grpSpLocks/>
            </p:cNvGrpSpPr>
            <p:nvPr/>
          </p:nvGrpSpPr>
          <p:grpSpPr bwMode="auto">
            <a:xfrm>
              <a:off x="4000" y="1416"/>
              <a:ext cx="144" cy="768"/>
              <a:chOff x="4848" y="2544"/>
              <a:chExt cx="96" cy="768"/>
            </a:xfrm>
          </p:grpSpPr>
          <p:grpSp>
            <p:nvGrpSpPr>
              <p:cNvPr id="70763" name="Group 107"/>
              <p:cNvGrpSpPr>
                <a:grpSpLocks/>
              </p:cNvGrpSpPr>
              <p:nvPr/>
            </p:nvGrpSpPr>
            <p:grpSpPr bwMode="auto">
              <a:xfrm>
                <a:off x="4848" y="2976"/>
                <a:ext cx="96" cy="336"/>
                <a:chOff x="2400" y="1680"/>
                <a:chExt cx="192" cy="240"/>
              </a:xfrm>
            </p:grpSpPr>
            <p:grpSp>
              <p:nvGrpSpPr>
                <p:cNvPr id="70764" name="Group 108"/>
                <p:cNvGrpSpPr>
                  <a:grpSpLocks/>
                </p:cNvGrpSpPr>
                <p:nvPr/>
              </p:nvGrpSpPr>
              <p:grpSpPr bwMode="auto">
                <a:xfrm flipV="1">
                  <a:off x="2400" y="1776"/>
                  <a:ext cx="192" cy="144"/>
                  <a:chOff x="1392" y="3072"/>
                  <a:chExt cx="192" cy="144"/>
                </a:xfrm>
              </p:grpSpPr>
              <p:sp>
                <p:nvSpPr>
                  <p:cNvPr id="70765" name="Line 10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766" name="Oval 110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0767" name="Group 111"/>
                <p:cNvGrpSpPr>
                  <a:grpSpLocks/>
                </p:cNvGrpSpPr>
                <p:nvPr/>
              </p:nvGrpSpPr>
              <p:grpSpPr bwMode="auto">
                <a:xfrm flipV="1">
                  <a:off x="2400" y="1680"/>
                  <a:ext cx="192" cy="144"/>
                  <a:chOff x="1392" y="3072"/>
                  <a:chExt cx="192" cy="144"/>
                </a:xfrm>
              </p:grpSpPr>
              <p:sp>
                <p:nvSpPr>
                  <p:cNvPr id="70768" name="Line 1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769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70770" name="Group 114"/>
              <p:cNvGrpSpPr>
                <a:grpSpLocks/>
              </p:cNvGrpSpPr>
              <p:nvPr/>
            </p:nvGrpSpPr>
            <p:grpSpPr bwMode="auto">
              <a:xfrm flipV="1">
                <a:off x="4848" y="2544"/>
                <a:ext cx="96" cy="336"/>
                <a:chOff x="2400" y="1680"/>
                <a:chExt cx="192" cy="240"/>
              </a:xfrm>
            </p:grpSpPr>
            <p:grpSp>
              <p:nvGrpSpPr>
                <p:cNvPr id="70771" name="Group 115"/>
                <p:cNvGrpSpPr>
                  <a:grpSpLocks/>
                </p:cNvGrpSpPr>
                <p:nvPr/>
              </p:nvGrpSpPr>
              <p:grpSpPr bwMode="auto">
                <a:xfrm flipV="1">
                  <a:off x="2400" y="1776"/>
                  <a:ext cx="192" cy="144"/>
                  <a:chOff x="1392" y="3072"/>
                  <a:chExt cx="192" cy="144"/>
                </a:xfrm>
              </p:grpSpPr>
              <p:sp>
                <p:nvSpPr>
                  <p:cNvPr id="70772" name="Line 11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773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0774" name="Group 118"/>
                <p:cNvGrpSpPr>
                  <a:grpSpLocks/>
                </p:cNvGrpSpPr>
                <p:nvPr/>
              </p:nvGrpSpPr>
              <p:grpSpPr bwMode="auto">
                <a:xfrm flipV="1">
                  <a:off x="2400" y="1680"/>
                  <a:ext cx="192" cy="144"/>
                  <a:chOff x="1392" y="3072"/>
                  <a:chExt cx="192" cy="144"/>
                </a:xfrm>
              </p:grpSpPr>
              <p:sp>
                <p:nvSpPr>
                  <p:cNvPr id="70775" name="Line 11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776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70777" name="Group 121"/>
            <p:cNvGrpSpPr>
              <a:grpSpLocks/>
            </p:cNvGrpSpPr>
            <p:nvPr/>
          </p:nvGrpSpPr>
          <p:grpSpPr bwMode="auto">
            <a:xfrm flipH="1">
              <a:off x="3760" y="1416"/>
              <a:ext cx="144" cy="768"/>
              <a:chOff x="4848" y="2544"/>
              <a:chExt cx="96" cy="768"/>
            </a:xfrm>
          </p:grpSpPr>
          <p:grpSp>
            <p:nvGrpSpPr>
              <p:cNvPr id="70778" name="Group 122"/>
              <p:cNvGrpSpPr>
                <a:grpSpLocks/>
              </p:cNvGrpSpPr>
              <p:nvPr/>
            </p:nvGrpSpPr>
            <p:grpSpPr bwMode="auto">
              <a:xfrm>
                <a:off x="4848" y="2976"/>
                <a:ext cx="96" cy="336"/>
                <a:chOff x="2400" y="1680"/>
                <a:chExt cx="192" cy="240"/>
              </a:xfrm>
            </p:grpSpPr>
            <p:grpSp>
              <p:nvGrpSpPr>
                <p:cNvPr id="70779" name="Group 123"/>
                <p:cNvGrpSpPr>
                  <a:grpSpLocks/>
                </p:cNvGrpSpPr>
                <p:nvPr/>
              </p:nvGrpSpPr>
              <p:grpSpPr bwMode="auto">
                <a:xfrm flipV="1">
                  <a:off x="2400" y="1776"/>
                  <a:ext cx="192" cy="144"/>
                  <a:chOff x="1392" y="3072"/>
                  <a:chExt cx="192" cy="144"/>
                </a:xfrm>
              </p:grpSpPr>
              <p:sp>
                <p:nvSpPr>
                  <p:cNvPr id="70780" name="Line 12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781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0782" name="Group 126"/>
                <p:cNvGrpSpPr>
                  <a:grpSpLocks/>
                </p:cNvGrpSpPr>
                <p:nvPr/>
              </p:nvGrpSpPr>
              <p:grpSpPr bwMode="auto">
                <a:xfrm flipV="1">
                  <a:off x="2400" y="1680"/>
                  <a:ext cx="192" cy="144"/>
                  <a:chOff x="1392" y="3072"/>
                  <a:chExt cx="192" cy="144"/>
                </a:xfrm>
              </p:grpSpPr>
              <p:sp>
                <p:nvSpPr>
                  <p:cNvPr id="70783" name="Line 12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784" name="Oval 128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70785" name="Group 129"/>
              <p:cNvGrpSpPr>
                <a:grpSpLocks/>
              </p:cNvGrpSpPr>
              <p:nvPr/>
            </p:nvGrpSpPr>
            <p:grpSpPr bwMode="auto">
              <a:xfrm flipV="1">
                <a:off x="4848" y="2544"/>
                <a:ext cx="96" cy="336"/>
                <a:chOff x="2400" y="1680"/>
                <a:chExt cx="192" cy="240"/>
              </a:xfrm>
            </p:grpSpPr>
            <p:grpSp>
              <p:nvGrpSpPr>
                <p:cNvPr id="70786" name="Group 130"/>
                <p:cNvGrpSpPr>
                  <a:grpSpLocks/>
                </p:cNvGrpSpPr>
                <p:nvPr/>
              </p:nvGrpSpPr>
              <p:grpSpPr bwMode="auto">
                <a:xfrm flipV="1">
                  <a:off x="2400" y="1776"/>
                  <a:ext cx="192" cy="144"/>
                  <a:chOff x="1392" y="3072"/>
                  <a:chExt cx="192" cy="144"/>
                </a:xfrm>
              </p:grpSpPr>
              <p:sp>
                <p:nvSpPr>
                  <p:cNvPr id="70787" name="Line 1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788" name="Oval 132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0789" name="Group 133"/>
                <p:cNvGrpSpPr>
                  <a:grpSpLocks/>
                </p:cNvGrpSpPr>
                <p:nvPr/>
              </p:nvGrpSpPr>
              <p:grpSpPr bwMode="auto">
                <a:xfrm flipV="1">
                  <a:off x="2400" y="1680"/>
                  <a:ext cx="192" cy="144"/>
                  <a:chOff x="1392" y="3072"/>
                  <a:chExt cx="192" cy="144"/>
                </a:xfrm>
              </p:grpSpPr>
              <p:sp>
                <p:nvSpPr>
                  <p:cNvPr id="70790" name="Line 1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791" name="Oval 13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70792" name="Group 136"/>
            <p:cNvGrpSpPr>
              <a:grpSpLocks/>
            </p:cNvGrpSpPr>
            <p:nvPr/>
          </p:nvGrpSpPr>
          <p:grpSpPr bwMode="auto">
            <a:xfrm>
              <a:off x="3904" y="2472"/>
              <a:ext cx="144" cy="528"/>
              <a:chOff x="1392" y="2016"/>
              <a:chExt cx="144" cy="384"/>
            </a:xfrm>
          </p:grpSpPr>
          <p:grpSp>
            <p:nvGrpSpPr>
              <p:cNvPr id="70793" name="Group 137"/>
              <p:cNvGrpSpPr>
                <a:grpSpLocks/>
              </p:cNvGrpSpPr>
              <p:nvPr/>
            </p:nvGrpSpPr>
            <p:grpSpPr bwMode="auto">
              <a:xfrm>
                <a:off x="1392" y="2016"/>
                <a:ext cx="144" cy="192"/>
                <a:chOff x="1152" y="2400"/>
                <a:chExt cx="240" cy="288"/>
              </a:xfrm>
            </p:grpSpPr>
            <p:sp>
              <p:nvSpPr>
                <p:cNvPr id="70794" name="Oval 138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795" name="Oval 139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796" name="Oval 140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797" name="Oval 141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798" name="Oval 142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799" name="Group 143"/>
              <p:cNvGrpSpPr>
                <a:grpSpLocks/>
              </p:cNvGrpSpPr>
              <p:nvPr/>
            </p:nvGrpSpPr>
            <p:grpSpPr bwMode="auto">
              <a:xfrm>
                <a:off x="1392" y="2208"/>
                <a:ext cx="144" cy="192"/>
                <a:chOff x="1152" y="2400"/>
                <a:chExt cx="240" cy="288"/>
              </a:xfrm>
            </p:grpSpPr>
            <p:sp>
              <p:nvSpPr>
                <p:cNvPr id="70800" name="Oval 144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801" name="Oval 145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802" name="Oval 146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803" name="Oval 147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804" name="Oval 148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70805" name="Line 149"/>
            <p:cNvSpPr>
              <a:spLocks noChangeShapeType="1"/>
            </p:cNvSpPr>
            <p:nvPr/>
          </p:nvSpPr>
          <p:spPr bwMode="auto">
            <a:xfrm>
              <a:off x="4000" y="3240"/>
              <a:ext cx="0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806" name="Text Box 150"/>
            <p:cNvSpPr txBox="1">
              <a:spLocks noChangeArrowheads="1"/>
            </p:cNvSpPr>
            <p:nvPr/>
          </p:nvSpPr>
          <p:spPr bwMode="auto">
            <a:xfrm>
              <a:off x="4144" y="3240"/>
              <a:ext cx="5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2800" b="1">
                  <a:latin typeface="Times New Roman" pitchFamily="18" charset="0"/>
                </a:rPr>
                <a:t>F</a:t>
              </a:r>
              <a:r>
                <a:rPr lang="en-GB" sz="2800" b="1" baseline="-25000">
                  <a:latin typeface="Times New Roman" pitchFamily="18" charset="0"/>
                </a:rPr>
                <a:t>ex</a:t>
              </a:r>
              <a:endParaRPr lang="en-GB" sz="2800" b="1">
                <a:latin typeface="Times New Roman" pitchFamily="18" charset="0"/>
              </a:endParaRPr>
            </a:p>
          </p:txBody>
        </p:sp>
        <p:sp>
          <p:nvSpPr>
            <p:cNvPr id="70807" name="Text Box 151"/>
            <p:cNvSpPr txBox="1">
              <a:spLocks noChangeArrowheads="1"/>
            </p:cNvSpPr>
            <p:nvPr/>
          </p:nvSpPr>
          <p:spPr bwMode="auto">
            <a:xfrm>
              <a:off x="3760" y="648"/>
              <a:ext cx="48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2400" b="1">
                  <a:latin typeface="Times New Roman" pitchFamily="18" charset="0"/>
                </a:rPr>
                <a:t>EC</a:t>
              </a:r>
            </a:p>
          </p:txBody>
        </p:sp>
        <p:sp>
          <p:nvSpPr>
            <p:cNvPr id="70808" name="Line 152"/>
            <p:cNvSpPr>
              <a:spLocks noChangeShapeType="1"/>
            </p:cNvSpPr>
            <p:nvPr/>
          </p:nvSpPr>
          <p:spPr bwMode="auto">
            <a:xfrm flipV="1">
              <a:off x="4144" y="2472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809" name="Line 153"/>
            <p:cNvSpPr>
              <a:spLocks noChangeShapeType="1"/>
            </p:cNvSpPr>
            <p:nvPr/>
          </p:nvSpPr>
          <p:spPr bwMode="auto">
            <a:xfrm>
              <a:off x="4144" y="2712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810" name="Line 154"/>
            <p:cNvSpPr>
              <a:spLocks noChangeShapeType="1"/>
            </p:cNvSpPr>
            <p:nvPr/>
          </p:nvSpPr>
          <p:spPr bwMode="auto">
            <a:xfrm flipV="1">
              <a:off x="3472" y="1704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811" name="Line 155"/>
            <p:cNvSpPr>
              <a:spLocks noChangeShapeType="1"/>
            </p:cNvSpPr>
            <p:nvPr/>
          </p:nvSpPr>
          <p:spPr bwMode="auto">
            <a:xfrm>
              <a:off x="3472" y="1944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812" name="Line 156"/>
            <p:cNvSpPr>
              <a:spLocks noChangeShapeType="1"/>
            </p:cNvSpPr>
            <p:nvPr/>
          </p:nvSpPr>
          <p:spPr bwMode="auto">
            <a:xfrm flipV="1">
              <a:off x="4288" y="1512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813" name="Line 157"/>
            <p:cNvSpPr>
              <a:spLocks noChangeShapeType="1"/>
            </p:cNvSpPr>
            <p:nvPr/>
          </p:nvSpPr>
          <p:spPr bwMode="auto">
            <a:xfrm>
              <a:off x="4288" y="2040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0814" name="Group 158"/>
          <p:cNvGrpSpPr>
            <a:grpSpLocks/>
          </p:cNvGrpSpPr>
          <p:nvPr/>
        </p:nvGrpSpPr>
        <p:grpSpPr bwMode="auto">
          <a:xfrm>
            <a:off x="3429000" y="1758950"/>
            <a:ext cx="1600200" cy="3124200"/>
            <a:chOff x="2160" y="1108"/>
            <a:chExt cx="1008" cy="1968"/>
          </a:xfrm>
        </p:grpSpPr>
        <p:grpSp>
          <p:nvGrpSpPr>
            <p:cNvPr id="70815" name="Group 159"/>
            <p:cNvGrpSpPr>
              <a:grpSpLocks/>
            </p:cNvGrpSpPr>
            <p:nvPr/>
          </p:nvGrpSpPr>
          <p:grpSpPr bwMode="auto">
            <a:xfrm flipV="1">
              <a:off x="2496" y="1876"/>
              <a:ext cx="384" cy="576"/>
              <a:chOff x="1296" y="576"/>
              <a:chExt cx="432" cy="576"/>
            </a:xfrm>
          </p:grpSpPr>
          <p:sp>
            <p:nvSpPr>
              <p:cNvPr id="70816" name="Line 160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817" name="Line 161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818" name="Line 162"/>
              <p:cNvSpPr>
                <a:spLocks noChangeShapeType="1"/>
              </p:cNvSpPr>
              <p:nvPr/>
            </p:nvSpPr>
            <p:spPr bwMode="auto">
              <a:xfrm>
                <a:off x="1728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0819" name="Group 163"/>
            <p:cNvGrpSpPr>
              <a:grpSpLocks/>
            </p:cNvGrpSpPr>
            <p:nvPr/>
          </p:nvGrpSpPr>
          <p:grpSpPr bwMode="auto">
            <a:xfrm>
              <a:off x="2160" y="1108"/>
              <a:ext cx="1008" cy="1968"/>
              <a:chOff x="1872" y="768"/>
              <a:chExt cx="1008" cy="1968"/>
            </a:xfrm>
          </p:grpSpPr>
          <p:grpSp>
            <p:nvGrpSpPr>
              <p:cNvPr id="70820" name="Group 164"/>
              <p:cNvGrpSpPr>
                <a:grpSpLocks/>
              </p:cNvGrpSpPr>
              <p:nvPr/>
            </p:nvGrpSpPr>
            <p:grpSpPr bwMode="auto">
              <a:xfrm>
                <a:off x="2208" y="960"/>
                <a:ext cx="384" cy="576"/>
                <a:chOff x="1296" y="816"/>
                <a:chExt cx="432" cy="576"/>
              </a:xfrm>
            </p:grpSpPr>
            <p:sp>
              <p:nvSpPr>
                <p:cNvPr id="70821" name="Line 165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822" name="Line 166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823" name="Line 167"/>
                <p:cNvSpPr>
                  <a:spLocks noChangeShapeType="1"/>
                </p:cNvSpPr>
                <p:nvPr/>
              </p:nvSpPr>
              <p:spPr bwMode="auto">
                <a:xfrm>
                  <a:off x="1728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824" name="Group 168"/>
              <p:cNvGrpSpPr>
                <a:grpSpLocks/>
              </p:cNvGrpSpPr>
              <p:nvPr/>
            </p:nvGrpSpPr>
            <p:grpSpPr bwMode="auto">
              <a:xfrm>
                <a:off x="2016" y="1344"/>
                <a:ext cx="384" cy="1392"/>
                <a:chOff x="1104" y="1200"/>
                <a:chExt cx="384" cy="1392"/>
              </a:xfrm>
            </p:grpSpPr>
            <p:grpSp>
              <p:nvGrpSpPr>
                <p:cNvPr id="70825" name="Group 169"/>
                <p:cNvGrpSpPr>
                  <a:grpSpLocks/>
                </p:cNvGrpSpPr>
                <p:nvPr/>
              </p:nvGrpSpPr>
              <p:grpSpPr bwMode="auto">
                <a:xfrm>
                  <a:off x="1104" y="1200"/>
                  <a:ext cx="144" cy="528"/>
                  <a:chOff x="816" y="1200"/>
                  <a:chExt cx="240" cy="528"/>
                </a:xfrm>
              </p:grpSpPr>
              <p:grpSp>
                <p:nvGrpSpPr>
                  <p:cNvPr id="70826" name="Group 170"/>
                  <p:cNvGrpSpPr>
                    <a:grpSpLocks/>
                  </p:cNvGrpSpPr>
                  <p:nvPr/>
                </p:nvGrpSpPr>
                <p:grpSpPr bwMode="auto">
                  <a:xfrm>
                    <a:off x="816" y="1200"/>
                    <a:ext cx="240" cy="288"/>
                    <a:chOff x="1152" y="2400"/>
                    <a:chExt cx="240" cy="288"/>
                  </a:xfrm>
                </p:grpSpPr>
                <p:sp>
                  <p:nvSpPr>
                    <p:cNvPr id="70827" name="Oval 1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0828" name="Oval 1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0829" name="Oval 1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0830" name="Oval 1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0831" name="Oval 1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70832" name="Group 176"/>
                  <p:cNvGrpSpPr>
                    <a:grpSpLocks/>
                  </p:cNvGrpSpPr>
                  <p:nvPr/>
                </p:nvGrpSpPr>
                <p:grpSpPr bwMode="auto">
                  <a:xfrm>
                    <a:off x="816" y="1440"/>
                    <a:ext cx="240" cy="288"/>
                    <a:chOff x="1152" y="2400"/>
                    <a:chExt cx="240" cy="288"/>
                  </a:xfrm>
                </p:grpSpPr>
                <p:sp>
                  <p:nvSpPr>
                    <p:cNvPr id="70833" name="Oval 1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0834" name="Oval 1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0835" name="Oval 1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0836" name="Oval 1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0837" name="Oval 1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70838" name="Line 182"/>
                <p:cNvSpPr>
                  <a:spLocks noChangeShapeType="1"/>
                </p:cNvSpPr>
                <p:nvPr/>
              </p:nvSpPr>
              <p:spPr bwMode="auto">
                <a:xfrm>
                  <a:off x="1152" y="2592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839" name="Line 183"/>
                <p:cNvSpPr>
                  <a:spLocks noChangeShapeType="1"/>
                </p:cNvSpPr>
                <p:nvPr/>
              </p:nvSpPr>
              <p:spPr bwMode="auto">
                <a:xfrm>
                  <a:off x="1152" y="1728"/>
                  <a:ext cx="0" cy="86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840" name="Group 184"/>
              <p:cNvGrpSpPr>
                <a:grpSpLocks/>
              </p:cNvGrpSpPr>
              <p:nvPr/>
            </p:nvGrpSpPr>
            <p:grpSpPr bwMode="auto">
              <a:xfrm>
                <a:off x="2064" y="768"/>
                <a:ext cx="336" cy="576"/>
                <a:chOff x="1152" y="624"/>
                <a:chExt cx="336" cy="576"/>
              </a:xfrm>
            </p:grpSpPr>
            <p:sp>
              <p:nvSpPr>
                <p:cNvPr id="70841" name="Line 185"/>
                <p:cNvSpPr>
                  <a:spLocks noChangeShapeType="1"/>
                </p:cNvSpPr>
                <p:nvPr/>
              </p:nvSpPr>
              <p:spPr bwMode="auto">
                <a:xfrm flipH="1" flipV="1">
                  <a:off x="1152" y="62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842" name="Line 186"/>
                <p:cNvSpPr>
                  <a:spLocks noChangeShapeType="1"/>
                </p:cNvSpPr>
                <p:nvPr/>
              </p:nvSpPr>
              <p:spPr bwMode="auto">
                <a:xfrm>
                  <a:off x="1152" y="624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843" name="Line 187"/>
                <p:cNvSpPr>
                  <a:spLocks noChangeShapeType="1"/>
                </p:cNvSpPr>
                <p:nvPr/>
              </p:nvSpPr>
              <p:spPr bwMode="auto">
                <a:xfrm>
                  <a:off x="1488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0844" name="Line 188"/>
              <p:cNvSpPr>
                <a:spLocks noChangeShapeType="1"/>
              </p:cNvSpPr>
              <p:nvPr/>
            </p:nvSpPr>
            <p:spPr bwMode="auto">
              <a:xfrm>
                <a:off x="1872" y="768"/>
                <a:ext cx="100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70845" name="Group 189"/>
              <p:cNvGrpSpPr>
                <a:grpSpLocks/>
              </p:cNvGrpSpPr>
              <p:nvPr/>
            </p:nvGrpSpPr>
            <p:grpSpPr bwMode="auto">
              <a:xfrm>
                <a:off x="2400" y="1248"/>
                <a:ext cx="192" cy="576"/>
                <a:chOff x="1488" y="1152"/>
                <a:chExt cx="192" cy="576"/>
              </a:xfrm>
            </p:grpSpPr>
            <p:grpSp>
              <p:nvGrpSpPr>
                <p:cNvPr id="70846" name="Group 190"/>
                <p:cNvGrpSpPr>
                  <a:grpSpLocks/>
                </p:cNvGrpSpPr>
                <p:nvPr/>
              </p:nvGrpSpPr>
              <p:grpSpPr bwMode="auto">
                <a:xfrm>
                  <a:off x="1488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70847" name="Line 19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848" name="Oval 192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0849" name="Group 193"/>
                <p:cNvGrpSpPr>
                  <a:grpSpLocks/>
                </p:cNvGrpSpPr>
                <p:nvPr/>
              </p:nvGrpSpPr>
              <p:grpSpPr bwMode="auto">
                <a:xfrm>
                  <a:off x="1488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70850" name="Line 19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851" name="Oval 19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0852" name="Group 196"/>
                <p:cNvGrpSpPr>
                  <a:grpSpLocks/>
                </p:cNvGrpSpPr>
                <p:nvPr/>
              </p:nvGrpSpPr>
              <p:grpSpPr bwMode="auto">
                <a:xfrm flipV="1">
                  <a:off x="1488" y="1584"/>
                  <a:ext cx="192" cy="144"/>
                  <a:chOff x="1392" y="3072"/>
                  <a:chExt cx="192" cy="144"/>
                </a:xfrm>
              </p:grpSpPr>
              <p:sp>
                <p:nvSpPr>
                  <p:cNvPr id="70853" name="Line 19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854" name="Oval 198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0855" name="Group 199"/>
                <p:cNvGrpSpPr>
                  <a:grpSpLocks/>
                </p:cNvGrpSpPr>
                <p:nvPr/>
              </p:nvGrpSpPr>
              <p:grpSpPr bwMode="auto">
                <a:xfrm flipV="1">
                  <a:off x="1488" y="1488"/>
                  <a:ext cx="192" cy="144"/>
                  <a:chOff x="1392" y="3072"/>
                  <a:chExt cx="192" cy="144"/>
                </a:xfrm>
              </p:grpSpPr>
              <p:sp>
                <p:nvSpPr>
                  <p:cNvPr id="70856" name="Line 20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857" name="Oval 201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70858" name="Rectangle 202"/>
              <p:cNvSpPr>
                <a:spLocks noChangeArrowheads="1"/>
              </p:cNvSpPr>
              <p:nvPr/>
            </p:nvSpPr>
            <p:spPr bwMode="auto">
              <a:xfrm>
                <a:off x="2352" y="1152"/>
                <a:ext cx="96" cy="76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70859" name="Group 203"/>
              <p:cNvGrpSpPr>
                <a:grpSpLocks/>
              </p:cNvGrpSpPr>
              <p:nvPr/>
            </p:nvGrpSpPr>
            <p:grpSpPr bwMode="auto">
              <a:xfrm>
                <a:off x="2208" y="1248"/>
                <a:ext cx="192" cy="576"/>
                <a:chOff x="1296" y="1152"/>
                <a:chExt cx="192" cy="576"/>
              </a:xfrm>
            </p:grpSpPr>
            <p:grpSp>
              <p:nvGrpSpPr>
                <p:cNvPr id="70860" name="Group 204"/>
                <p:cNvGrpSpPr>
                  <a:grpSpLocks/>
                </p:cNvGrpSpPr>
                <p:nvPr/>
              </p:nvGrpSpPr>
              <p:grpSpPr bwMode="auto">
                <a:xfrm flipH="1">
                  <a:off x="1296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70861" name="Line 20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862" name="Oval 206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0863" name="Group 207"/>
                <p:cNvGrpSpPr>
                  <a:grpSpLocks/>
                </p:cNvGrpSpPr>
                <p:nvPr/>
              </p:nvGrpSpPr>
              <p:grpSpPr bwMode="auto">
                <a:xfrm flipH="1">
                  <a:off x="1296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70864" name="Line 20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865" name="Oval 209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0866" name="Group 210"/>
                <p:cNvGrpSpPr>
                  <a:grpSpLocks/>
                </p:cNvGrpSpPr>
                <p:nvPr/>
              </p:nvGrpSpPr>
              <p:grpSpPr bwMode="auto">
                <a:xfrm flipH="1" flipV="1">
                  <a:off x="1296" y="1584"/>
                  <a:ext cx="192" cy="144"/>
                  <a:chOff x="1392" y="3072"/>
                  <a:chExt cx="192" cy="144"/>
                </a:xfrm>
              </p:grpSpPr>
              <p:sp>
                <p:nvSpPr>
                  <p:cNvPr id="70867" name="Line 2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868" name="Oval 212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0869" name="Group 213"/>
                <p:cNvGrpSpPr>
                  <a:grpSpLocks/>
                </p:cNvGrpSpPr>
                <p:nvPr/>
              </p:nvGrpSpPr>
              <p:grpSpPr bwMode="auto">
                <a:xfrm flipH="1" flipV="1">
                  <a:off x="1296" y="1488"/>
                  <a:ext cx="192" cy="144"/>
                  <a:chOff x="1392" y="3072"/>
                  <a:chExt cx="192" cy="144"/>
                </a:xfrm>
              </p:grpSpPr>
              <p:sp>
                <p:nvSpPr>
                  <p:cNvPr id="70870" name="Line 2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871" name="Oval 21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70872" name="Line 216"/>
              <p:cNvSpPr>
                <a:spLocks noChangeShapeType="1"/>
              </p:cNvSpPr>
              <p:nvPr/>
            </p:nvSpPr>
            <p:spPr bwMode="auto">
              <a:xfrm flipH="1">
                <a:off x="2400" y="2544"/>
                <a:ext cx="0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70873" name="Group 217"/>
              <p:cNvGrpSpPr>
                <a:grpSpLocks/>
              </p:cNvGrpSpPr>
              <p:nvPr/>
            </p:nvGrpSpPr>
            <p:grpSpPr bwMode="auto">
              <a:xfrm>
                <a:off x="2304" y="2112"/>
                <a:ext cx="144" cy="432"/>
                <a:chOff x="1392" y="2016"/>
                <a:chExt cx="144" cy="384"/>
              </a:xfrm>
            </p:grpSpPr>
            <p:grpSp>
              <p:nvGrpSpPr>
                <p:cNvPr id="70874" name="Group 218"/>
                <p:cNvGrpSpPr>
                  <a:grpSpLocks/>
                </p:cNvGrpSpPr>
                <p:nvPr/>
              </p:nvGrpSpPr>
              <p:grpSpPr bwMode="auto">
                <a:xfrm>
                  <a:off x="1392" y="2016"/>
                  <a:ext cx="144" cy="192"/>
                  <a:chOff x="1152" y="2400"/>
                  <a:chExt cx="240" cy="288"/>
                </a:xfrm>
              </p:grpSpPr>
              <p:sp>
                <p:nvSpPr>
                  <p:cNvPr id="70875" name="Oval 21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876" name="Oval 22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877" name="Oval 22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878" name="Oval 22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879" name="Oval 22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0880" name="Group 224"/>
                <p:cNvGrpSpPr>
                  <a:grpSpLocks/>
                </p:cNvGrpSpPr>
                <p:nvPr/>
              </p:nvGrpSpPr>
              <p:grpSpPr bwMode="auto">
                <a:xfrm>
                  <a:off x="1392" y="2208"/>
                  <a:ext cx="144" cy="192"/>
                  <a:chOff x="1152" y="2400"/>
                  <a:chExt cx="240" cy="288"/>
                </a:xfrm>
              </p:grpSpPr>
              <p:sp>
                <p:nvSpPr>
                  <p:cNvPr id="70881" name="Oval 22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882" name="Oval 22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883" name="Oval 22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884" name="Oval 22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885" name="Oval 22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70886" name="Line 230"/>
              <p:cNvSpPr>
                <a:spLocks noChangeShapeType="1"/>
              </p:cNvSpPr>
              <p:nvPr/>
            </p:nvSpPr>
            <p:spPr bwMode="auto">
              <a:xfrm>
                <a:off x="2688" y="960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887" name="Line 231"/>
              <p:cNvSpPr>
                <a:spLocks noChangeShapeType="1"/>
              </p:cNvSpPr>
              <p:nvPr/>
            </p:nvSpPr>
            <p:spPr bwMode="auto">
              <a:xfrm flipV="1">
                <a:off x="2688" y="1584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888" name="Line 232"/>
              <p:cNvSpPr>
                <a:spLocks noChangeShapeType="1"/>
              </p:cNvSpPr>
              <p:nvPr/>
            </p:nvSpPr>
            <p:spPr bwMode="auto">
              <a:xfrm flipV="1">
                <a:off x="2496" y="2112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889" name="Line 233"/>
              <p:cNvSpPr>
                <a:spLocks noChangeShapeType="1"/>
              </p:cNvSpPr>
              <p:nvPr/>
            </p:nvSpPr>
            <p:spPr bwMode="auto">
              <a:xfrm>
                <a:off x="2496" y="2352"/>
                <a:ext cx="0" cy="2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70890" name="Text Box 234"/>
          <p:cNvSpPr txBox="1">
            <a:spLocks noChangeArrowheads="1"/>
          </p:cNvSpPr>
          <p:nvPr/>
        </p:nvSpPr>
        <p:spPr bwMode="auto">
          <a:xfrm>
            <a:off x="1331913" y="333375"/>
            <a:ext cx="6408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Maximálisan ingerelt izolált izom</a:t>
            </a:r>
            <a:endParaRPr lang="en-US" sz="2400" b="1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58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0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2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2" name="Group 2"/>
          <p:cNvGrpSpPr>
            <a:grpSpLocks/>
          </p:cNvGrpSpPr>
          <p:nvPr/>
        </p:nvGrpSpPr>
        <p:grpSpPr bwMode="auto">
          <a:xfrm>
            <a:off x="3048000" y="1371600"/>
            <a:ext cx="1600200" cy="3124200"/>
            <a:chOff x="4368" y="624"/>
            <a:chExt cx="1008" cy="1968"/>
          </a:xfrm>
        </p:grpSpPr>
        <p:grpSp>
          <p:nvGrpSpPr>
            <p:cNvPr id="71683" name="Group 3"/>
            <p:cNvGrpSpPr>
              <a:grpSpLocks/>
            </p:cNvGrpSpPr>
            <p:nvPr/>
          </p:nvGrpSpPr>
          <p:grpSpPr bwMode="auto">
            <a:xfrm>
              <a:off x="4368" y="624"/>
              <a:ext cx="1008" cy="1968"/>
              <a:chOff x="4368" y="624"/>
              <a:chExt cx="1008" cy="1968"/>
            </a:xfrm>
          </p:grpSpPr>
          <p:grpSp>
            <p:nvGrpSpPr>
              <p:cNvPr id="71684" name="Group 4"/>
              <p:cNvGrpSpPr>
                <a:grpSpLocks/>
              </p:cNvGrpSpPr>
              <p:nvPr/>
            </p:nvGrpSpPr>
            <p:grpSpPr bwMode="auto">
              <a:xfrm>
                <a:off x="4848" y="1008"/>
                <a:ext cx="192" cy="144"/>
                <a:chOff x="1392" y="3072"/>
                <a:chExt cx="192" cy="144"/>
              </a:xfrm>
            </p:grpSpPr>
            <p:sp>
              <p:nvSpPr>
                <p:cNvPr id="71685" name="Line 5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686" name="Oval 6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1687" name="Group 7"/>
              <p:cNvGrpSpPr>
                <a:grpSpLocks/>
              </p:cNvGrpSpPr>
              <p:nvPr/>
            </p:nvGrpSpPr>
            <p:grpSpPr bwMode="auto">
              <a:xfrm flipV="1">
                <a:off x="4848" y="1632"/>
                <a:ext cx="192" cy="144"/>
                <a:chOff x="1392" y="3072"/>
                <a:chExt cx="192" cy="144"/>
              </a:xfrm>
            </p:grpSpPr>
            <p:sp>
              <p:nvSpPr>
                <p:cNvPr id="71688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689" name="Oval 9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1690" name="Group 10"/>
              <p:cNvGrpSpPr>
                <a:grpSpLocks/>
              </p:cNvGrpSpPr>
              <p:nvPr/>
            </p:nvGrpSpPr>
            <p:grpSpPr bwMode="auto">
              <a:xfrm flipH="1">
                <a:off x="4752" y="1008"/>
                <a:ext cx="192" cy="144"/>
                <a:chOff x="1392" y="3072"/>
                <a:chExt cx="192" cy="144"/>
              </a:xfrm>
            </p:grpSpPr>
            <p:sp>
              <p:nvSpPr>
                <p:cNvPr id="71691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692" name="Oval 12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1693" name="Group 13"/>
              <p:cNvGrpSpPr>
                <a:grpSpLocks/>
              </p:cNvGrpSpPr>
              <p:nvPr/>
            </p:nvGrpSpPr>
            <p:grpSpPr bwMode="auto">
              <a:xfrm flipH="1" flipV="1">
                <a:off x="4752" y="1632"/>
                <a:ext cx="192" cy="144"/>
                <a:chOff x="1392" y="3072"/>
                <a:chExt cx="192" cy="144"/>
              </a:xfrm>
            </p:grpSpPr>
            <p:sp>
              <p:nvSpPr>
                <p:cNvPr id="71694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695" name="Oval 15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1696" name="Group 16"/>
              <p:cNvGrpSpPr>
                <a:grpSpLocks/>
              </p:cNvGrpSpPr>
              <p:nvPr/>
            </p:nvGrpSpPr>
            <p:grpSpPr bwMode="auto">
              <a:xfrm>
                <a:off x="4704" y="816"/>
                <a:ext cx="384" cy="576"/>
                <a:chOff x="1296" y="816"/>
                <a:chExt cx="432" cy="576"/>
              </a:xfrm>
            </p:grpSpPr>
            <p:sp>
              <p:nvSpPr>
                <p:cNvPr id="71697" name="Line 17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698" name="Line 18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699" name="Line 19"/>
                <p:cNvSpPr>
                  <a:spLocks noChangeShapeType="1"/>
                </p:cNvSpPr>
                <p:nvPr/>
              </p:nvSpPr>
              <p:spPr bwMode="auto">
                <a:xfrm>
                  <a:off x="1728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1700" name="Group 20"/>
              <p:cNvGrpSpPr>
                <a:grpSpLocks/>
              </p:cNvGrpSpPr>
              <p:nvPr/>
            </p:nvGrpSpPr>
            <p:grpSpPr bwMode="auto">
              <a:xfrm flipV="1">
                <a:off x="4704" y="1392"/>
                <a:ext cx="384" cy="576"/>
                <a:chOff x="1296" y="576"/>
                <a:chExt cx="432" cy="576"/>
              </a:xfrm>
            </p:grpSpPr>
            <p:sp>
              <p:nvSpPr>
                <p:cNvPr id="71701" name="Line 21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702" name="Line 22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703" name="Line 23"/>
                <p:cNvSpPr>
                  <a:spLocks noChangeShapeType="1"/>
                </p:cNvSpPr>
                <p:nvPr/>
              </p:nvSpPr>
              <p:spPr bwMode="auto">
                <a:xfrm>
                  <a:off x="1728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1704" name="Group 24"/>
              <p:cNvGrpSpPr>
                <a:grpSpLocks/>
              </p:cNvGrpSpPr>
              <p:nvPr/>
            </p:nvGrpSpPr>
            <p:grpSpPr bwMode="auto">
              <a:xfrm>
                <a:off x="4512" y="1200"/>
                <a:ext cx="384" cy="1392"/>
                <a:chOff x="1104" y="1200"/>
                <a:chExt cx="384" cy="1392"/>
              </a:xfrm>
            </p:grpSpPr>
            <p:grpSp>
              <p:nvGrpSpPr>
                <p:cNvPr id="71705" name="Group 25"/>
                <p:cNvGrpSpPr>
                  <a:grpSpLocks/>
                </p:cNvGrpSpPr>
                <p:nvPr/>
              </p:nvGrpSpPr>
              <p:grpSpPr bwMode="auto">
                <a:xfrm>
                  <a:off x="1104" y="1200"/>
                  <a:ext cx="144" cy="528"/>
                  <a:chOff x="816" y="1200"/>
                  <a:chExt cx="240" cy="528"/>
                </a:xfrm>
              </p:grpSpPr>
              <p:grpSp>
                <p:nvGrpSpPr>
                  <p:cNvPr id="71706" name="Group 26"/>
                  <p:cNvGrpSpPr>
                    <a:grpSpLocks/>
                  </p:cNvGrpSpPr>
                  <p:nvPr/>
                </p:nvGrpSpPr>
                <p:grpSpPr bwMode="auto">
                  <a:xfrm>
                    <a:off x="816" y="1200"/>
                    <a:ext cx="240" cy="288"/>
                    <a:chOff x="1152" y="2400"/>
                    <a:chExt cx="240" cy="288"/>
                  </a:xfrm>
                </p:grpSpPr>
                <p:sp>
                  <p:nvSpPr>
                    <p:cNvPr id="71707" name="Oval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708" name="Oval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709" name="Oval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710" name="Oval 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711" name="Oval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71712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816" y="1440"/>
                    <a:ext cx="240" cy="288"/>
                    <a:chOff x="1152" y="2400"/>
                    <a:chExt cx="240" cy="288"/>
                  </a:xfrm>
                </p:grpSpPr>
                <p:sp>
                  <p:nvSpPr>
                    <p:cNvPr id="71713" name="Oval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714" name="Oval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715" name="Oval 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716" name="Oval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717" name="Oval 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71718" name="Line 38"/>
                <p:cNvSpPr>
                  <a:spLocks noChangeShapeType="1"/>
                </p:cNvSpPr>
                <p:nvPr/>
              </p:nvSpPr>
              <p:spPr bwMode="auto">
                <a:xfrm>
                  <a:off x="1152" y="2592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719" name="Line 39"/>
                <p:cNvSpPr>
                  <a:spLocks noChangeShapeType="1"/>
                </p:cNvSpPr>
                <p:nvPr/>
              </p:nvSpPr>
              <p:spPr bwMode="auto">
                <a:xfrm>
                  <a:off x="1152" y="1728"/>
                  <a:ext cx="0" cy="86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1720" name="Group 40"/>
              <p:cNvGrpSpPr>
                <a:grpSpLocks/>
              </p:cNvGrpSpPr>
              <p:nvPr/>
            </p:nvGrpSpPr>
            <p:grpSpPr bwMode="auto">
              <a:xfrm>
                <a:off x="4560" y="624"/>
                <a:ext cx="336" cy="576"/>
                <a:chOff x="1152" y="624"/>
                <a:chExt cx="336" cy="576"/>
              </a:xfrm>
            </p:grpSpPr>
            <p:sp>
              <p:nvSpPr>
                <p:cNvPr id="71721" name="Line 41"/>
                <p:cNvSpPr>
                  <a:spLocks noChangeShapeType="1"/>
                </p:cNvSpPr>
                <p:nvPr/>
              </p:nvSpPr>
              <p:spPr bwMode="auto">
                <a:xfrm flipH="1" flipV="1">
                  <a:off x="1152" y="62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722" name="Line 42"/>
                <p:cNvSpPr>
                  <a:spLocks noChangeShapeType="1"/>
                </p:cNvSpPr>
                <p:nvPr/>
              </p:nvSpPr>
              <p:spPr bwMode="auto">
                <a:xfrm>
                  <a:off x="1152" y="624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723" name="Line 43"/>
                <p:cNvSpPr>
                  <a:spLocks noChangeShapeType="1"/>
                </p:cNvSpPr>
                <p:nvPr/>
              </p:nvSpPr>
              <p:spPr bwMode="auto">
                <a:xfrm>
                  <a:off x="1488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1724" name="Line 44"/>
              <p:cNvSpPr>
                <a:spLocks noChangeShapeType="1"/>
              </p:cNvSpPr>
              <p:nvPr/>
            </p:nvSpPr>
            <p:spPr bwMode="auto">
              <a:xfrm>
                <a:off x="4368" y="624"/>
                <a:ext cx="100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71725" name="Group 45"/>
              <p:cNvGrpSpPr>
                <a:grpSpLocks/>
              </p:cNvGrpSpPr>
              <p:nvPr/>
            </p:nvGrpSpPr>
            <p:grpSpPr bwMode="auto">
              <a:xfrm>
                <a:off x="4896" y="1104"/>
                <a:ext cx="192" cy="576"/>
                <a:chOff x="1488" y="1152"/>
                <a:chExt cx="192" cy="576"/>
              </a:xfrm>
            </p:grpSpPr>
            <p:grpSp>
              <p:nvGrpSpPr>
                <p:cNvPr id="71726" name="Group 46"/>
                <p:cNvGrpSpPr>
                  <a:grpSpLocks/>
                </p:cNvGrpSpPr>
                <p:nvPr/>
              </p:nvGrpSpPr>
              <p:grpSpPr bwMode="auto">
                <a:xfrm>
                  <a:off x="1488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71727" name="Line 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728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1729" name="Group 49"/>
                <p:cNvGrpSpPr>
                  <a:grpSpLocks/>
                </p:cNvGrpSpPr>
                <p:nvPr/>
              </p:nvGrpSpPr>
              <p:grpSpPr bwMode="auto">
                <a:xfrm>
                  <a:off x="1488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71730" name="Line 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731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1732" name="Group 52"/>
                <p:cNvGrpSpPr>
                  <a:grpSpLocks/>
                </p:cNvGrpSpPr>
                <p:nvPr/>
              </p:nvGrpSpPr>
              <p:grpSpPr bwMode="auto">
                <a:xfrm flipV="1">
                  <a:off x="1488" y="1584"/>
                  <a:ext cx="192" cy="144"/>
                  <a:chOff x="1392" y="3072"/>
                  <a:chExt cx="192" cy="144"/>
                </a:xfrm>
              </p:grpSpPr>
              <p:sp>
                <p:nvSpPr>
                  <p:cNvPr id="71733" name="Line 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734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1735" name="Group 55"/>
                <p:cNvGrpSpPr>
                  <a:grpSpLocks/>
                </p:cNvGrpSpPr>
                <p:nvPr/>
              </p:nvGrpSpPr>
              <p:grpSpPr bwMode="auto">
                <a:xfrm flipV="1">
                  <a:off x="1488" y="1488"/>
                  <a:ext cx="192" cy="144"/>
                  <a:chOff x="1392" y="3072"/>
                  <a:chExt cx="192" cy="144"/>
                </a:xfrm>
              </p:grpSpPr>
              <p:sp>
                <p:nvSpPr>
                  <p:cNvPr id="71736" name="Line 5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737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71738" name="Line 58"/>
              <p:cNvSpPr>
                <a:spLocks noChangeShapeType="1"/>
              </p:cNvSpPr>
              <p:nvPr/>
            </p:nvSpPr>
            <p:spPr bwMode="auto">
              <a:xfrm flipH="1">
                <a:off x="4896" y="2400"/>
                <a:ext cx="0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71739" name="Group 59"/>
              <p:cNvGrpSpPr>
                <a:grpSpLocks/>
              </p:cNvGrpSpPr>
              <p:nvPr/>
            </p:nvGrpSpPr>
            <p:grpSpPr bwMode="auto">
              <a:xfrm>
                <a:off x="4800" y="1968"/>
                <a:ext cx="144" cy="432"/>
                <a:chOff x="1392" y="2016"/>
                <a:chExt cx="144" cy="384"/>
              </a:xfrm>
            </p:grpSpPr>
            <p:grpSp>
              <p:nvGrpSpPr>
                <p:cNvPr id="71740" name="Group 60"/>
                <p:cNvGrpSpPr>
                  <a:grpSpLocks/>
                </p:cNvGrpSpPr>
                <p:nvPr/>
              </p:nvGrpSpPr>
              <p:grpSpPr bwMode="auto">
                <a:xfrm>
                  <a:off x="1392" y="2016"/>
                  <a:ext cx="144" cy="192"/>
                  <a:chOff x="1152" y="2400"/>
                  <a:chExt cx="240" cy="288"/>
                </a:xfrm>
              </p:grpSpPr>
              <p:sp>
                <p:nvSpPr>
                  <p:cNvPr id="71741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742" name="Oval 6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743" name="Oval 6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744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745" name="Oval 6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1746" name="Group 66"/>
                <p:cNvGrpSpPr>
                  <a:grpSpLocks/>
                </p:cNvGrpSpPr>
                <p:nvPr/>
              </p:nvGrpSpPr>
              <p:grpSpPr bwMode="auto">
                <a:xfrm>
                  <a:off x="1392" y="2208"/>
                  <a:ext cx="144" cy="192"/>
                  <a:chOff x="1152" y="2400"/>
                  <a:chExt cx="240" cy="288"/>
                </a:xfrm>
              </p:grpSpPr>
              <p:sp>
                <p:nvSpPr>
                  <p:cNvPr id="71747" name="Oval 6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748" name="Oval 6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749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750" name="Oval 7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751" name="Oval 7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71752" name="Rectangle 72"/>
            <p:cNvSpPr>
              <a:spLocks noChangeArrowheads="1"/>
            </p:cNvSpPr>
            <p:nvPr/>
          </p:nvSpPr>
          <p:spPr bwMode="auto">
            <a:xfrm>
              <a:off x="4848" y="1008"/>
              <a:ext cx="96" cy="76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1753" name="Group 73"/>
            <p:cNvGrpSpPr>
              <a:grpSpLocks/>
            </p:cNvGrpSpPr>
            <p:nvPr/>
          </p:nvGrpSpPr>
          <p:grpSpPr bwMode="auto">
            <a:xfrm>
              <a:off x="4704" y="1104"/>
              <a:ext cx="192" cy="576"/>
              <a:chOff x="1296" y="1152"/>
              <a:chExt cx="192" cy="576"/>
            </a:xfrm>
          </p:grpSpPr>
          <p:grpSp>
            <p:nvGrpSpPr>
              <p:cNvPr id="71754" name="Group 74"/>
              <p:cNvGrpSpPr>
                <a:grpSpLocks/>
              </p:cNvGrpSpPr>
              <p:nvPr/>
            </p:nvGrpSpPr>
            <p:grpSpPr bwMode="auto">
              <a:xfrm flipH="1">
                <a:off x="1296" y="1296"/>
                <a:ext cx="192" cy="144"/>
                <a:chOff x="1392" y="3072"/>
                <a:chExt cx="192" cy="144"/>
              </a:xfrm>
            </p:grpSpPr>
            <p:sp>
              <p:nvSpPr>
                <p:cNvPr id="71755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756" name="Oval 76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1757" name="Group 77"/>
              <p:cNvGrpSpPr>
                <a:grpSpLocks/>
              </p:cNvGrpSpPr>
              <p:nvPr/>
            </p:nvGrpSpPr>
            <p:grpSpPr bwMode="auto">
              <a:xfrm flipH="1">
                <a:off x="1296" y="1152"/>
                <a:ext cx="192" cy="144"/>
                <a:chOff x="1392" y="3072"/>
                <a:chExt cx="192" cy="144"/>
              </a:xfrm>
            </p:grpSpPr>
            <p:sp>
              <p:nvSpPr>
                <p:cNvPr id="71758" name="Line 78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759" name="Oval 79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1760" name="Group 80"/>
              <p:cNvGrpSpPr>
                <a:grpSpLocks/>
              </p:cNvGrpSpPr>
              <p:nvPr/>
            </p:nvGrpSpPr>
            <p:grpSpPr bwMode="auto">
              <a:xfrm flipH="1" flipV="1">
                <a:off x="1296" y="1584"/>
                <a:ext cx="192" cy="144"/>
                <a:chOff x="1392" y="3072"/>
                <a:chExt cx="192" cy="144"/>
              </a:xfrm>
            </p:grpSpPr>
            <p:sp>
              <p:nvSpPr>
                <p:cNvPr id="71761" name="Line 81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762" name="Oval 82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1763" name="Group 83"/>
              <p:cNvGrpSpPr>
                <a:grpSpLocks/>
              </p:cNvGrpSpPr>
              <p:nvPr/>
            </p:nvGrpSpPr>
            <p:grpSpPr bwMode="auto">
              <a:xfrm flipH="1" flipV="1">
                <a:off x="1296" y="1488"/>
                <a:ext cx="192" cy="144"/>
                <a:chOff x="1392" y="3072"/>
                <a:chExt cx="192" cy="144"/>
              </a:xfrm>
            </p:grpSpPr>
            <p:sp>
              <p:nvSpPr>
                <p:cNvPr id="71764" name="Line 84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765" name="Oval 85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71766" name="Group 86"/>
          <p:cNvGrpSpPr>
            <a:grpSpLocks/>
          </p:cNvGrpSpPr>
          <p:nvPr/>
        </p:nvGrpSpPr>
        <p:grpSpPr bwMode="auto">
          <a:xfrm>
            <a:off x="1828800" y="1981200"/>
            <a:ext cx="304800" cy="228600"/>
            <a:chOff x="1392" y="3072"/>
            <a:chExt cx="192" cy="144"/>
          </a:xfrm>
        </p:grpSpPr>
        <p:sp>
          <p:nvSpPr>
            <p:cNvPr id="71767" name="Line 87"/>
            <p:cNvSpPr>
              <a:spLocks noChangeShapeType="1"/>
            </p:cNvSpPr>
            <p:nvPr/>
          </p:nvSpPr>
          <p:spPr bwMode="auto">
            <a:xfrm flipV="1">
              <a:off x="1392" y="3072"/>
              <a:ext cx="96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68" name="Oval 88"/>
            <p:cNvSpPr>
              <a:spLocks noChangeArrowheads="1"/>
            </p:cNvSpPr>
            <p:nvPr/>
          </p:nvSpPr>
          <p:spPr bwMode="auto">
            <a:xfrm>
              <a:off x="1488" y="3072"/>
              <a:ext cx="96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1769" name="Group 89"/>
          <p:cNvGrpSpPr>
            <a:grpSpLocks/>
          </p:cNvGrpSpPr>
          <p:nvPr/>
        </p:nvGrpSpPr>
        <p:grpSpPr bwMode="auto">
          <a:xfrm flipH="1" flipV="1">
            <a:off x="1676400" y="2971800"/>
            <a:ext cx="304800" cy="228600"/>
            <a:chOff x="1392" y="3072"/>
            <a:chExt cx="192" cy="144"/>
          </a:xfrm>
        </p:grpSpPr>
        <p:sp>
          <p:nvSpPr>
            <p:cNvPr id="71770" name="Line 90"/>
            <p:cNvSpPr>
              <a:spLocks noChangeShapeType="1"/>
            </p:cNvSpPr>
            <p:nvPr/>
          </p:nvSpPr>
          <p:spPr bwMode="auto">
            <a:xfrm flipV="1">
              <a:off x="1392" y="3072"/>
              <a:ext cx="96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71" name="Oval 91"/>
            <p:cNvSpPr>
              <a:spLocks noChangeArrowheads="1"/>
            </p:cNvSpPr>
            <p:nvPr/>
          </p:nvSpPr>
          <p:spPr bwMode="auto">
            <a:xfrm>
              <a:off x="1488" y="3072"/>
              <a:ext cx="96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1772" name="Group 92"/>
          <p:cNvGrpSpPr>
            <a:grpSpLocks/>
          </p:cNvGrpSpPr>
          <p:nvPr/>
        </p:nvGrpSpPr>
        <p:grpSpPr bwMode="auto">
          <a:xfrm flipH="1">
            <a:off x="1676400" y="1981200"/>
            <a:ext cx="304800" cy="228600"/>
            <a:chOff x="1392" y="3072"/>
            <a:chExt cx="192" cy="144"/>
          </a:xfrm>
        </p:grpSpPr>
        <p:sp>
          <p:nvSpPr>
            <p:cNvPr id="71773" name="Line 93"/>
            <p:cNvSpPr>
              <a:spLocks noChangeShapeType="1"/>
            </p:cNvSpPr>
            <p:nvPr/>
          </p:nvSpPr>
          <p:spPr bwMode="auto">
            <a:xfrm flipV="1">
              <a:off x="1392" y="3072"/>
              <a:ext cx="96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74" name="Oval 94"/>
            <p:cNvSpPr>
              <a:spLocks noChangeArrowheads="1"/>
            </p:cNvSpPr>
            <p:nvPr/>
          </p:nvSpPr>
          <p:spPr bwMode="auto">
            <a:xfrm>
              <a:off x="1488" y="3072"/>
              <a:ext cx="96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1775" name="Group 95"/>
          <p:cNvGrpSpPr>
            <a:grpSpLocks/>
          </p:cNvGrpSpPr>
          <p:nvPr/>
        </p:nvGrpSpPr>
        <p:grpSpPr bwMode="auto">
          <a:xfrm flipV="1">
            <a:off x="1828800" y="2971800"/>
            <a:ext cx="304800" cy="228600"/>
            <a:chOff x="1392" y="3072"/>
            <a:chExt cx="192" cy="144"/>
          </a:xfrm>
        </p:grpSpPr>
        <p:sp>
          <p:nvSpPr>
            <p:cNvPr id="71776" name="Line 96"/>
            <p:cNvSpPr>
              <a:spLocks noChangeShapeType="1"/>
            </p:cNvSpPr>
            <p:nvPr/>
          </p:nvSpPr>
          <p:spPr bwMode="auto">
            <a:xfrm flipV="1">
              <a:off x="1392" y="3072"/>
              <a:ext cx="96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77" name="Oval 97"/>
            <p:cNvSpPr>
              <a:spLocks noChangeArrowheads="1"/>
            </p:cNvSpPr>
            <p:nvPr/>
          </p:nvSpPr>
          <p:spPr bwMode="auto">
            <a:xfrm>
              <a:off x="1488" y="3072"/>
              <a:ext cx="96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1778" name="Group 98"/>
          <p:cNvGrpSpPr>
            <a:grpSpLocks/>
          </p:cNvGrpSpPr>
          <p:nvPr/>
        </p:nvGrpSpPr>
        <p:grpSpPr bwMode="auto">
          <a:xfrm>
            <a:off x="304800" y="1371600"/>
            <a:ext cx="3962400" cy="3124200"/>
            <a:chOff x="480" y="624"/>
            <a:chExt cx="2496" cy="1968"/>
          </a:xfrm>
        </p:grpSpPr>
        <p:grpSp>
          <p:nvGrpSpPr>
            <p:cNvPr id="71779" name="Group 99"/>
            <p:cNvGrpSpPr>
              <a:grpSpLocks/>
            </p:cNvGrpSpPr>
            <p:nvPr/>
          </p:nvGrpSpPr>
          <p:grpSpPr bwMode="auto">
            <a:xfrm>
              <a:off x="1296" y="816"/>
              <a:ext cx="384" cy="576"/>
              <a:chOff x="1296" y="816"/>
              <a:chExt cx="432" cy="576"/>
            </a:xfrm>
          </p:grpSpPr>
          <p:sp>
            <p:nvSpPr>
              <p:cNvPr id="71780" name="Line 100"/>
              <p:cNvSpPr>
                <a:spLocks noChangeShapeType="1"/>
              </p:cNvSpPr>
              <p:nvPr/>
            </p:nvSpPr>
            <p:spPr bwMode="auto">
              <a:xfrm>
                <a:off x="1296" y="81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781" name="Line 101"/>
              <p:cNvSpPr>
                <a:spLocks noChangeShapeType="1"/>
              </p:cNvSpPr>
              <p:nvPr/>
            </p:nvSpPr>
            <p:spPr bwMode="auto">
              <a:xfrm>
                <a:off x="1296" y="81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782" name="Line 102"/>
              <p:cNvSpPr>
                <a:spLocks noChangeShapeType="1"/>
              </p:cNvSpPr>
              <p:nvPr/>
            </p:nvSpPr>
            <p:spPr bwMode="auto">
              <a:xfrm>
                <a:off x="1728" y="81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1783" name="Group 103"/>
            <p:cNvGrpSpPr>
              <a:grpSpLocks/>
            </p:cNvGrpSpPr>
            <p:nvPr/>
          </p:nvGrpSpPr>
          <p:grpSpPr bwMode="auto">
            <a:xfrm flipV="1">
              <a:off x="1296" y="1488"/>
              <a:ext cx="384" cy="576"/>
              <a:chOff x="1296" y="576"/>
              <a:chExt cx="432" cy="576"/>
            </a:xfrm>
          </p:grpSpPr>
          <p:sp>
            <p:nvSpPr>
              <p:cNvPr id="71784" name="Line 104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785" name="Line 105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786" name="Line 106"/>
              <p:cNvSpPr>
                <a:spLocks noChangeShapeType="1"/>
              </p:cNvSpPr>
              <p:nvPr/>
            </p:nvSpPr>
            <p:spPr bwMode="auto">
              <a:xfrm>
                <a:off x="1728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1787" name="Line 107"/>
            <p:cNvSpPr>
              <a:spLocks noChangeShapeType="1"/>
            </p:cNvSpPr>
            <p:nvPr/>
          </p:nvSpPr>
          <p:spPr bwMode="auto">
            <a:xfrm flipH="1">
              <a:off x="1478" y="2383"/>
              <a:ext cx="10" cy="20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1788" name="Group 108"/>
            <p:cNvGrpSpPr>
              <a:grpSpLocks/>
            </p:cNvGrpSpPr>
            <p:nvPr/>
          </p:nvGrpSpPr>
          <p:grpSpPr bwMode="auto">
            <a:xfrm>
              <a:off x="1104" y="1200"/>
              <a:ext cx="384" cy="1392"/>
              <a:chOff x="1104" y="1200"/>
              <a:chExt cx="384" cy="1392"/>
            </a:xfrm>
          </p:grpSpPr>
          <p:grpSp>
            <p:nvGrpSpPr>
              <p:cNvPr id="71789" name="Group 109"/>
              <p:cNvGrpSpPr>
                <a:grpSpLocks/>
              </p:cNvGrpSpPr>
              <p:nvPr/>
            </p:nvGrpSpPr>
            <p:grpSpPr bwMode="auto">
              <a:xfrm>
                <a:off x="1104" y="1200"/>
                <a:ext cx="144" cy="528"/>
                <a:chOff x="816" y="1200"/>
                <a:chExt cx="240" cy="528"/>
              </a:xfrm>
            </p:grpSpPr>
            <p:grpSp>
              <p:nvGrpSpPr>
                <p:cNvPr id="71790" name="Group 110"/>
                <p:cNvGrpSpPr>
                  <a:grpSpLocks/>
                </p:cNvGrpSpPr>
                <p:nvPr/>
              </p:nvGrpSpPr>
              <p:grpSpPr bwMode="auto">
                <a:xfrm>
                  <a:off x="816" y="1200"/>
                  <a:ext cx="240" cy="288"/>
                  <a:chOff x="1152" y="2400"/>
                  <a:chExt cx="240" cy="288"/>
                </a:xfrm>
              </p:grpSpPr>
              <p:sp>
                <p:nvSpPr>
                  <p:cNvPr id="71791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792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793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794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795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1796" name="Group 116"/>
                <p:cNvGrpSpPr>
                  <a:grpSpLocks/>
                </p:cNvGrpSpPr>
                <p:nvPr/>
              </p:nvGrpSpPr>
              <p:grpSpPr bwMode="auto">
                <a:xfrm>
                  <a:off x="816" y="1440"/>
                  <a:ext cx="240" cy="288"/>
                  <a:chOff x="1152" y="2400"/>
                  <a:chExt cx="240" cy="288"/>
                </a:xfrm>
              </p:grpSpPr>
              <p:sp>
                <p:nvSpPr>
                  <p:cNvPr id="71797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798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799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800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801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71802" name="Line 122"/>
              <p:cNvSpPr>
                <a:spLocks noChangeShapeType="1"/>
              </p:cNvSpPr>
              <p:nvPr/>
            </p:nvSpPr>
            <p:spPr bwMode="auto">
              <a:xfrm>
                <a:off x="1152" y="2592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03" name="Line 123"/>
              <p:cNvSpPr>
                <a:spLocks noChangeShapeType="1"/>
              </p:cNvSpPr>
              <p:nvPr/>
            </p:nvSpPr>
            <p:spPr bwMode="auto">
              <a:xfrm>
                <a:off x="1152" y="1728"/>
                <a:ext cx="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1804" name="Group 124"/>
            <p:cNvGrpSpPr>
              <a:grpSpLocks/>
            </p:cNvGrpSpPr>
            <p:nvPr/>
          </p:nvGrpSpPr>
          <p:grpSpPr bwMode="auto">
            <a:xfrm>
              <a:off x="1152" y="624"/>
              <a:ext cx="336" cy="576"/>
              <a:chOff x="1152" y="624"/>
              <a:chExt cx="336" cy="576"/>
            </a:xfrm>
          </p:grpSpPr>
          <p:sp>
            <p:nvSpPr>
              <p:cNvPr id="71805" name="Line 125"/>
              <p:cNvSpPr>
                <a:spLocks noChangeShapeType="1"/>
              </p:cNvSpPr>
              <p:nvPr/>
            </p:nvSpPr>
            <p:spPr bwMode="auto">
              <a:xfrm flipH="1" flipV="1">
                <a:off x="1152" y="624"/>
                <a:ext cx="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06" name="Line 126"/>
              <p:cNvSpPr>
                <a:spLocks noChangeShapeType="1"/>
              </p:cNvSpPr>
              <p:nvPr/>
            </p:nvSpPr>
            <p:spPr bwMode="auto">
              <a:xfrm>
                <a:off x="1152" y="624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07" name="Line 127"/>
              <p:cNvSpPr>
                <a:spLocks noChangeShapeType="1"/>
              </p:cNvSpPr>
              <p:nvPr/>
            </p:nvSpPr>
            <p:spPr bwMode="auto">
              <a:xfrm>
                <a:off x="1488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1808" name="Line 128"/>
            <p:cNvSpPr>
              <a:spLocks noChangeShapeType="1"/>
            </p:cNvSpPr>
            <p:nvPr/>
          </p:nvSpPr>
          <p:spPr bwMode="auto">
            <a:xfrm>
              <a:off x="960" y="624"/>
              <a:ext cx="100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09" name="Rectangle 129"/>
            <p:cNvSpPr>
              <a:spLocks noChangeArrowheads="1"/>
            </p:cNvSpPr>
            <p:nvPr/>
          </p:nvSpPr>
          <p:spPr bwMode="auto">
            <a:xfrm>
              <a:off x="1440" y="1008"/>
              <a:ext cx="96" cy="76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1810" name="Group 130"/>
            <p:cNvGrpSpPr>
              <a:grpSpLocks/>
            </p:cNvGrpSpPr>
            <p:nvPr/>
          </p:nvGrpSpPr>
          <p:grpSpPr bwMode="auto">
            <a:xfrm>
              <a:off x="1392" y="2064"/>
              <a:ext cx="144" cy="336"/>
              <a:chOff x="1392" y="2016"/>
              <a:chExt cx="144" cy="384"/>
            </a:xfrm>
          </p:grpSpPr>
          <p:grpSp>
            <p:nvGrpSpPr>
              <p:cNvPr id="71811" name="Group 131"/>
              <p:cNvGrpSpPr>
                <a:grpSpLocks/>
              </p:cNvGrpSpPr>
              <p:nvPr/>
            </p:nvGrpSpPr>
            <p:grpSpPr bwMode="auto">
              <a:xfrm>
                <a:off x="1392" y="2016"/>
                <a:ext cx="144" cy="192"/>
                <a:chOff x="1152" y="2400"/>
                <a:chExt cx="240" cy="288"/>
              </a:xfrm>
            </p:grpSpPr>
            <p:sp>
              <p:nvSpPr>
                <p:cNvPr id="71812" name="Oval 132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813" name="Oval 133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814" name="Oval 134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815" name="Oval 135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816" name="Oval 136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1817" name="Group 137"/>
              <p:cNvGrpSpPr>
                <a:grpSpLocks/>
              </p:cNvGrpSpPr>
              <p:nvPr/>
            </p:nvGrpSpPr>
            <p:grpSpPr bwMode="auto">
              <a:xfrm>
                <a:off x="1392" y="2208"/>
                <a:ext cx="144" cy="192"/>
                <a:chOff x="1152" y="2400"/>
                <a:chExt cx="240" cy="288"/>
              </a:xfrm>
            </p:grpSpPr>
            <p:sp>
              <p:nvSpPr>
                <p:cNvPr id="71818" name="Oval 138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819" name="Oval 139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820" name="Oval 140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821" name="Oval 141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822" name="Oval 142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71823" name="Line 143"/>
            <p:cNvSpPr>
              <a:spLocks noChangeShapeType="1"/>
            </p:cNvSpPr>
            <p:nvPr/>
          </p:nvSpPr>
          <p:spPr bwMode="auto">
            <a:xfrm>
              <a:off x="480" y="2592"/>
              <a:ext cx="24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1824" name="Group 144"/>
            <p:cNvGrpSpPr>
              <a:grpSpLocks/>
            </p:cNvGrpSpPr>
            <p:nvPr/>
          </p:nvGrpSpPr>
          <p:grpSpPr bwMode="auto">
            <a:xfrm>
              <a:off x="1440" y="1104"/>
              <a:ext cx="192" cy="576"/>
              <a:chOff x="1488" y="1152"/>
              <a:chExt cx="192" cy="576"/>
            </a:xfrm>
          </p:grpSpPr>
          <p:grpSp>
            <p:nvGrpSpPr>
              <p:cNvPr id="71825" name="Group 145"/>
              <p:cNvGrpSpPr>
                <a:grpSpLocks/>
              </p:cNvGrpSpPr>
              <p:nvPr/>
            </p:nvGrpSpPr>
            <p:grpSpPr bwMode="auto">
              <a:xfrm>
                <a:off x="1488" y="1296"/>
                <a:ext cx="192" cy="144"/>
                <a:chOff x="1392" y="3072"/>
                <a:chExt cx="192" cy="144"/>
              </a:xfrm>
            </p:grpSpPr>
            <p:sp>
              <p:nvSpPr>
                <p:cNvPr id="71826" name="Line 146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827" name="Oval 147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1828" name="Group 148"/>
              <p:cNvGrpSpPr>
                <a:grpSpLocks/>
              </p:cNvGrpSpPr>
              <p:nvPr/>
            </p:nvGrpSpPr>
            <p:grpSpPr bwMode="auto">
              <a:xfrm>
                <a:off x="1488" y="1152"/>
                <a:ext cx="192" cy="144"/>
                <a:chOff x="1392" y="3072"/>
                <a:chExt cx="192" cy="144"/>
              </a:xfrm>
            </p:grpSpPr>
            <p:sp>
              <p:nvSpPr>
                <p:cNvPr id="71829" name="Line 149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830" name="Oval 150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1831" name="Group 151"/>
              <p:cNvGrpSpPr>
                <a:grpSpLocks/>
              </p:cNvGrpSpPr>
              <p:nvPr/>
            </p:nvGrpSpPr>
            <p:grpSpPr bwMode="auto">
              <a:xfrm flipV="1">
                <a:off x="1488" y="1584"/>
                <a:ext cx="192" cy="144"/>
                <a:chOff x="1392" y="3072"/>
                <a:chExt cx="192" cy="144"/>
              </a:xfrm>
            </p:grpSpPr>
            <p:sp>
              <p:nvSpPr>
                <p:cNvPr id="71832" name="Line 152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833" name="Oval 153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1834" name="Group 154"/>
              <p:cNvGrpSpPr>
                <a:grpSpLocks/>
              </p:cNvGrpSpPr>
              <p:nvPr/>
            </p:nvGrpSpPr>
            <p:grpSpPr bwMode="auto">
              <a:xfrm flipV="1">
                <a:off x="1488" y="1488"/>
                <a:ext cx="192" cy="144"/>
                <a:chOff x="1392" y="3072"/>
                <a:chExt cx="192" cy="144"/>
              </a:xfrm>
            </p:grpSpPr>
            <p:sp>
              <p:nvSpPr>
                <p:cNvPr id="71835" name="Line 155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836" name="Oval 156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837" name="Group 157"/>
            <p:cNvGrpSpPr>
              <a:grpSpLocks/>
            </p:cNvGrpSpPr>
            <p:nvPr/>
          </p:nvGrpSpPr>
          <p:grpSpPr bwMode="auto">
            <a:xfrm>
              <a:off x="1344" y="1104"/>
              <a:ext cx="192" cy="576"/>
              <a:chOff x="1296" y="1152"/>
              <a:chExt cx="192" cy="576"/>
            </a:xfrm>
          </p:grpSpPr>
          <p:grpSp>
            <p:nvGrpSpPr>
              <p:cNvPr id="71838" name="Group 158"/>
              <p:cNvGrpSpPr>
                <a:grpSpLocks/>
              </p:cNvGrpSpPr>
              <p:nvPr/>
            </p:nvGrpSpPr>
            <p:grpSpPr bwMode="auto">
              <a:xfrm flipH="1">
                <a:off x="1296" y="1296"/>
                <a:ext cx="192" cy="144"/>
                <a:chOff x="1392" y="3072"/>
                <a:chExt cx="192" cy="144"/>
              </a:xfrm>
            </p:grpSpPr>
            <p:sp>
              <p:nvSpPr>
                <p:cNvPr id="71839" name="Line 159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840" name="Oval 160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1841" name="Group 161"/>
              <p:cNvGrpSpPr>
                <a:grpSpLocks/>
              </p:cNvGrpSpPr>
              <p:nvPr/>
            </p:nvGrpSpPr>
            <p:grpSpPr bwMode="auto">
              <a:xfrm flipH="1">
                <a:off x="1296" y="1152"/>
                <a:ext cx="192" cy="144"/>
                <a:chOff x="1392" y="3072"/>
                <a:chExt cx="192" cy="144"/>
              </a:xfrm>
            </p:grpSpPr>
            <p:sp>
              <p:nvSpPr>
                <p:cNvPr id="71842" name="Line 162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843" name="Oval 163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1844" name="Group 164"/>
              <p:cNvGrpSpPr>
                <a:grpSpLocks/>
              </p:cNvGrpSpPr>
              <p:nvPr/>
            </p:nvGrpSpPr>
            <p:grpSpPr bwMode="auto">
              <a:xfrm flipH="1" flipV="1">
                <a:off x="1296" y="1584"/>
                <a:ext cx="192" cy="144"/>
                <a:chOff x="1392" y="3072"/>
                <a:chExt cx="192" cy="144"/>
              </a:xfrm>
            </p:grpSpPr>
            <p:sp>
              <p:nvSpPr>
                <p:cNvPr id="71845" name="Line 165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846" name="Oval 166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1847" name="Group 167"/>
              <p:cNvGrpSpPr>
                <a:grpSpLocks/>
              </p:cNvGrpSpPr>
              <p:nvPr/>
            </p:nvGrpSpPr>
            <p:grpSpPr bwMode="auto">
              <a:xfrm flipH="1" flipV="1">
                <a:off x="1296" y="1488"/>
                <a:ext cx="192" cy="144"/>
                <a:chOff x="1392" y="3072"/>
                <a:chExt cx="192" cy="144"/>
              </a:xfrm>
            </p:grpSpPr>
            <p:sp>
              <p:nvSpPr>
                <p:cNvPr id="71848" name="Line 168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849" name="Oval 169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71850" name="Text Box 170"/>
          <p:cNvSpPr txBox="1">
            <a:spLocks noChangeArrowheads="1"/>
          </p:cNvSpPr>
          <p:nvPr/>
        </p:nvSpPr>
        <p:spPr bwMode="auto">
          <a:xfrm>
            <a:off x="3505200" y="6858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IC</a:t>
            </a:r>
          </a:p>
        </p:txBody>
      </p:sp>
      <p:sp>
        <p:nvSpPr>
          <p:cNvPr id="71851" name="Line 171"/>
          <p:cNvSpPr>
            <a:spLocks noChangeShapeType="1"/>
          </p:cNvSpPr>
          <p:nvPr/>
        </p:nvSpPr>
        <p:spPr bwMode="auto">
          <a:xfrm>
            <a:off x="4419600" y="167640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52" name="Line 172"/>
          <p:cNvSpPr>
            <a:spLocks noChangeShapeType="1"/>
          </p:cNvSpPr>
          <p:nvPr/>
        </p:nvSpPr>
        <p:spPr bwMode="auto">
          <a:xfrm flipV="1">
            <a:off x="4419600" y="274320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53" name="Line 173"/>
          <p:cNvSpPr>
            <a:spLocks noChangeShapeType="1"/>
          </p:cNvSpPr>
          <p:nvPr/>
        </p:nvSpPr>
        <p:spPr bwMode="auto">
          <a:xfrm flipV="1">
            <a:off x="4114800" y="35814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54" name="Line 174"/>
          <p:cNvSpPr>
            <a:spLocks noChangeShapeType="1"/>
          </p:cNvSpPr>
          <p:nvPr/>
        </p:nvSpPr>
        <p:spPr bwMode="auto">
          <a:xfrm>
            <a:off x="4114800" y="38862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1855" name="Group 175"/>
          <p:cNvGrpSpPr>
            <a:grpSpLocks/>
          </p:cNvGrpSpPr>
          <p:nvPr/>
        </p:nvGrpSpPr>
        <p:grpSpPr bwMode="auto">
          <a:xfrm>
            <a:off x="5029200" y="685800"/>
            <a:ext cx="2133600" cy="4724400"/>
            <a:chOff x="3168" y="432"/>
            <a:chExt cx="1344" cy="2976"/>
          </a:xfrm>
        </p:grpSpPr>
        <p:grpSp>
          <p:nvGrpSpPr>
            <p:cNvPr id="71856" name="Group 176"/>
            <p:cNvGrpSpPr>
              <a:grpSpLocks/>
            </p:cNvGrpSpPr>
            <p:nvPr/>
          </p:nvGrpSpPr>
          <p:grpSpPr bwMode="auto">
            <a:xfrm>
              <a:off x="3504" y="1200"/>
              <a:ext cx="384" cy="864"/>
              <a:chOff x="3504" y="1200"/>
              <a:chExt cx="384" cy="864"/>
            </a:xfrm>
          </p:grpSpPr>
          <p:sp>
            <p:nvSpPr>
              <p:cNvPr id="71857" name="Rectangle 177"/>
              <p:cNvSpPr>
                <a:spLocks noChangeArrowheads="1"/>
              </p:cNvSpPr>
              <p:nvPr/>
            </p:nvSpPr>
            <p:spPr bwMode="auto">
              <a:xfrm>
                <a:off x="3648" y="1248"/>
                <a:ext cx="96" cy="76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71858" name="Group 178"/>
              <p:cNvGrpSpPr>
                <a:grpSpLocks/>
              </p:cNvGrpSpPr>
              <p:nvPr/>
            </p:nvGrpSpPr>
            <p:grpSpPr bwMode="auto">
              <a:xfrm>
                <a:off x="3504" y="1200"/>
                <a:ext cx="384" cy="864"/>
                <a:chOff x="4032" y="1200"/>
                <a:chExt cx="384" cy="864"/>
              </a:xfrm>
            </p:grpSpPr>
            <p:grpSp>
              <p:nvGrpSpPr>
                <p:cNvPr id="71859" name="Group 179"/>
                <p:cNvGrpSpPr>
                  <a:grpSpLocks/>
                </p:cNvGrpSpPr>
                <p:nvPr/>
              </p:nvGrpSpPr>
              <p:grpSpPr bwMode="auto">
                <a:xfrm>
                  <a:off x="4224" y="1344"/>
                  <a:ext cx="192" cy="576"/>
                  <a:chOff x="1488" y="1152"/>
                  <a:chExt cx="192" cy="576"/>
                </a:xfrm>
              </p:grpSpPr>
              <p:grpSp>
                <p:nvGrpSpPr>
                  <p:cNvPr id="71860" name="Group 180"/>
                  <p:cNvGrpSpPr>
                    <a:grpSpLocks/>
                  </p:cNvGrpSpPr>
                  <p:nvPr/>
                </p:nvGrpSpPr>
                <p:grpSpPr bwMode="auto">
                  <a:xfrm>
                    <a:off x="1488" y="129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71861" name="Line 18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862" name="Oval 1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71863" name="Group 183"/>
                  <p:cNvGrpSpPr>
                    <a:grpSpLocks/>
                  </p:cNvGrpSpPr>
                  <p:nvPr/>
                </p:nvGrpSpPr>
                <p:grpSpPr bwMode="auto">
                  <a:xfrm>
                    <a:off x="1488" y="1152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71864" name="Line 18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865" name="Oval 1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71866" name="Group 186"/>
                  <p:cNvGrpSpPr>
                    <a:grpSpLocks/>
                  </p:cNvGrpSpPr>
                  <p:nvPr/>
                </p:nvGrpSpPr>
                <p:grpSpPr bwMode="auto">
                  <a:xfrm flipV="1">
                    <a:off x="1488" y="1584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71867" name="Line 18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868" name="Oval 1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71869" name="Group 189"/>
                  <p:cNvGrpSpPr>
                    <a:grpSpLocks/>
                  </p:cNvGrpSpPr>
                  <p:nvPr/>
                </p:nvGrpSpPr>
                <p:grpSpPr bwMode="auto">
                  <a:xfrm flipV="1">
                    <a:off x="1488" y="1488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71870" name="Line 19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871" name="Oval 1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71872" name="Group 192"/>
                <p:cNvGrpSpPr>
                  <a:grpSpLocks/>
                </p:cNvGrpSpPr>
                <p:nvPr/>
              </p:nvGrpSpPr>
              <p:grpSpPr bwMode="auto">
                <a:xfrm>
                  <a:off x="4032" y="1344"/>
                  <a:ext cx="192" cy="576"/>
                  <a:chOff x="1296" y="1152"/>
                  <a:chExt cx="192" cy="576"/>
                </a:xfrm>
              </p:grpSpPr>
              <p:grpSp>
                <p:nvGrpSpPr>
                  <p:cNvPr id="71873" name="Group 193"/>
                  <p:cNvGrpSpPr>
                    <a:grpSpLocks/>
                  </p:cNvGrpSpPr>
                  <p:nvPr/>
                </p:nvGrpSpPr>
                <p:grpSpPr bwMode="auto">
                  <a:xfrm flipH="1">
                    <a:off x="1296" y="129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71874" name="Line 19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875" name="Oval 1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71876" name="Group 196"/>
                  <p:cNvGrpSpPr>
                    <a:grpSpLocks/>
                  </p:cNvGrpSpPr>
                  <p:nvPr/>
                </p:nvGrpSpPr>
                <p:grpSpPr bwMode="auto">
                  <a:xfrm flipH="1">
                    <a:off x="1296" y="1152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71877" name="Line 19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878" name="Oval 1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71879" name="Group 199"/>
                  <p:cNvGrpSpPr>
                    <a:grpSpLocks/>
                  </p:cNvGrpSpPr>
                  <p:nvPr/>
                </p:nvGrpSpPr>
                <p:grpSpPr bwMode="auto">
                  <a:xfrm flipH="1" flipV="1">
                    <a:off x="1296" y="1584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71880" name="Line 20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881" name="Oval 2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71882" name="Group 202"/>
                  <p:cNvGrpSpPr>
                    <a:grpSpLocks/>
                  </p:cNvGrpSpPr>
                  <p:nvPr/>
                </p:nvGrpSpPr>
                <p:grpSpPr bwMode="auto">
                  <a:xfrm flipH="1" flipV="1">
                    <a:off x="1296" y="1488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71883" name="Line 20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884" name="Oval 2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71885" name="Group 205"/>
                <p:cNvGrpSpPr>
                  <a:grpSpLocks/>
                </p:cNvGrpSpPr>
                <p:nvPr/>
              </p:nvGrpSpPr>
              <p:grpSpPr bwMode="auto">
                <a:xfrm flipH="1">
                  <a:off x="4032" y="1200"/>
                  <a:ext cx="192" cy="144"/>
                  <a:chOff x="1392" y="3072"/>
                  <a:chExt cx="192" cy="144"/>
                </a:xfrm>
              </p:grpSpPr>
              <p:sp>
                <p:nvSpPr>
                  <p:cNvPr id="71886" name="Line 20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887" name="Oval 207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1888" name="Group 208"/>
                <p:cNvGrpSpPr>
                  <a:grpSpLocks/>
                </p:cNvGrpSpPr>
                <p:nvPr/>
              </p:nvGrpSpPr>
              <p:grpSpPr bwMode="auto">
                <a:xfrm flipH="1" flipV="1">
                  <a:off x="4032" y="1920"/>
                  <a:ext cx="192" cy="144"/>
                  <a:chOff x="1392" y="3072"/>
                  <a:chExt cx="192" cy="144"/>
                </a:xfrm>
              </p:grpSpPr>
              <p:sp>
                <p:nvSpPr>
                  <p:cNvPr id="71889" name="Line 20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890" name="Oval 210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1891" name="Group 211"/>
                <p:cNvGrpSpPr>
                  <a:grpSpLocks/>
                </p:cNvGrpSpPr>
                <p:nvPr/>
              </p:nvGrpSpPr>
              <p:grpSpPr bwMode="auto">
                <a:xfrm>
                  <a:off x="4224" y="1200"/>
                  <a:ext cx="192" cy="144"/>
                  <a:chOff x="1392" y="3072"/>
                  <a:chExt cx="192" cy="144"/>
                </a:xfrm>
              </p:grpSpPr>
              <p:sp>
                <p:nvSpPr>
                  <p:cNvPr id="71892" name="Line 2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893" name="Oval 213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1894" name="Group 214"/>
                <p:cNvGrpSpPr>
                  <a:grpSpLocks/>
                </p:cNvGrpSpPr>
                <p:nvPr/>
              </p:nvGrpSpPr>
              <p:grpSpPr bwMode="auto">
                <a:xfrm flipV="1">
                  <a:off x="4224" y="1920"/>
                  <a:ext cx="192" cy="144"/>
                  <a:chOff x="1392" y="3072"/>
                  <a:chExt cx="192" cy="144"/>
                </a:xfrm>
              </p:grpSpPr>
              <p:sp>
                <p:nvSpPr>
                  <p:cNvPr id="71895" name="Line 21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896" name="Oval 216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71897" name="Group 217"/>
            <p:cNvGrpSpPr>
              <a:grpSpLocks/>
            </p:cNvGrpSpPr>
            <p:nvPr/>
          </p:nvGrpSpPr>
          <p:grpSpPr bwMode="auto">
            <a:xfrm>
              <a:off x="3168" y="864"/>
              <a:ext cx="1008" cy="2160"/>
              <a:chOff x="3696" y="864"/>
              <a:chExt cx="1008" cy="2160"/>
            </a:xfrm>
          </p:grpSpPr>
          <p:grpSp>
            <p:nvGrpSpPr>
              <p:cNvPr id="71898" name="Group 218"/>
              <p:cNvGrpSpPr>
                <a:grpSpLocks/>
              </p:cNvGrpSpPr>
              <p:nvPr/>
            </p:nvGrpSpPr>
            <p:grpSpPr bwMode="auto">
              <a:xfrm>
                <a:off x="4032" y="1056"/>
                <a:ext cx="384" cy="576"/>
                <a:chOff x="1296" y="816"/>
                <a:chExt cx="432" cy="576"/>
              </a:xfrm>
            </p:grpSpPr>
            <p:sp>
              <p:nvSpPr>
                <p:cNvPr id="71899" name="Line 219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900" name="Line 220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901" name="Line 221"/>
                <p:cNvSpPr>
                  <a:spLocks noChangeShapeType="1"/>
                </p:cNvSpPr>
                <p:nvPr/>
              </p:nvSpPr>
              <p:spPr bwMode="auto">
                <a:xfrm>
                  <a:off x="1728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1902" name="Group 222"/>
              <p:cNvGrpSpPr>
                <a:grpSpLocks/>
              </p:cNvGrpSpPr>
              <p:nvPr/>
            </p:nvGrpSpPr>
            <p:grpSpPr bwMode="auto">
              <a:xfrm>
                <a:off x="3840" y="1440"/>
                <a:ext cx="144" cy="655"/>
                <a:chOff x="816" y="1200"/>
                <a:chExt cx="240" cy="528"/>
              </a:xfrm>
            </p:grpSpPr>
            <p:grpSp>
              <p:nvGrpSpPr>
                <p:cNvPr id="71903" name="Group 223"/>
                <p:cNvGrpSpPr>
                  <a:grpSpLocks/>
                </p:cNvGrpSpPr>
                <p:nvPr/>
              </p:nvGrpSpPr>
              <p:grpSpPr bwMode="auto">
                <a:xfrm>
                  <a:off x="816" y="1200"/>
                  <a:ext cx="240" cy="288"/>
                  <a:chOff x="1152" y="2400"/>
                  <a:chExt cx="240" cy="288"/>
                </a:xfrm>
              </p:grpSpPr>
              <p:sp>
                <p:nvSpPr>
                  <p:cNvPr id="71904" name="Oval 22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905" name="Oval 22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906" name="Oval 22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907" name="Oval 22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908" name="Oval 22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1909" name="Group 229"/>
                <p:cNvGrpSpPr>
                  <a:grpSpLocks/>
                </p:cNvGrpSpPr>
                <p:nvPr/>
              </p:nvGrpSpPr>
              <p:grpSpPr bwMode="auto">
                <a:xfrm>
                  <a:off x="816" y="1440"/>
                  <a:ext cx="240" cy="288"/>
                  <a:chOff x="1152" y="2400"/>
                  <a:chExt cx="240" cy="288"/>
                </a:xfrm>
              </p:grpSpPr>
              <p:sp>
                <p:nvSpPr>
                  <p:cNvPr id="71910" name="Oval 23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911" name="Oval 23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912" name="Oval 23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913" name="Oval 23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914" name="Oval 23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71915" name="Group 235"/>
              <p:cNvGrpSpPr>
                <a:grpSpLocks/>
              </p:cNvGrpSpPr>
              <p:nvPr/>
            </p:nvGrpSpPr>
            <p:grpSpPr bwMode="auto">
              <a:xfrm>
                <a:off x="3888" y="2095"/>
                <a:ext cx="336" cy="929"/>
                <a:chOff x="3360" y="1855"/>
                <a:chExt cx="336" cy="1073"/>
              </a:xfrm>
            </p:grpSpPr>
            <p:sp>
              <p:nvSpPr>
                <p:cNvPr id="71916" name="Line 236"/>
                <p:cNvSpPr>
                  <a:spLocks noChangeShapeType="1"/>
                </p:cNvSpPr>
                <p:nvPr/>
              </p:nvSpPr>
              <p:spPr bwMode="auto">
                <a:xfrm>
                  <a:off x="3360" y="2928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917" name="Line 237"/>
                <p:cNvSpPr>
                  <a:spLocks noChangeShapeType="1"/>
                </p:cNvSpPr>
                <p:nvPr/>
              </p:nvSpPr>
              <p:spPr bwMode="auto">
                <a:xfrm>
                  <a:off x="3360" y="1855"/>
                  <a:ext cx="0" cy="107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1918" name="Line 238"/>
              <p:cNvSpPr>
                <a:spLocks noChangeShapeType="1"/>
              </p:cNvSpPr>
              <p:nvPr/>
            </p:nvSpPr>
            <p:spPr bwMode="auto">
              <a:xfrm>
                <a:off x="3696" y="864"/>
                <a:ext cx="100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71919" name="Group 239"/>
              <p:cNvGrpSpPr>
                <a:grpSpLocks/>
              </p:cNvGrpSpPr>
              <p:nvPr/>
            </p:nvGrpSpPr>
            <p:grpSpPr bwMode="auto">
              <a:xfrm flipV="1">
                <a:off x="4032" y="1632"/>
                <a:ext cx="384" cy="576"/>
                <a:chOff x="1296" y="576"/>
                <a:chExt cx="432" cy="576"/>
              </a:xfrm>
            </p:grpSpPr>
            <p:sp>
              <p:nvSpPr>
                <p:cNvPr id="71920" name="Line 240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921" name="Line 241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922" name="Line 242"/>
                <p:cNvSpPr>
                  <a:spLocks noChangeShapeType="1"/>
                </p:cNvSpPr>
                <p:nvPr/>
              </p:nvSpPr>
              <p:spPr bwMode="auto">
                <a:xfrm>
                  <a:off x="1728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1923" name="Line 243"/>
              <p:cNvSpPr>
                <a:spLocks noChangeShapeType="1"/>
              </p:cNvSpPr>
              <p:nvPr/>
            </p:nvSpPr>
            <p:spPr bwMode="auto">
              <a:xfrm flipH="1">
                <a:off x="4224" y="2832"/>
                <a:ext cx="0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71924" name="Group 244"/>
              <p:cNvGrpSpPr>
                <a:grpSpLocks/>
              </p:cNvGrpSpPr>
              <p:nvPr/>
            </p:nvGrpSpPr>
            <p:grpSpPr bwMode="auto">
              <a:xfrm>
                <a:off x="4176" y="2208"/>
                <a:ext cx="144" cy="624"/>
                <a:chOff x="1392" y="2016"/>
                <a:chExt cx="144" cy="384"/>
              </a:xfrm>
            </p:grpSpPr>
            <p:grpSp>
              <p:nvGrpSpPr>
                <p:cNvPr id="71925" name="Group 245"/>
                <p:cNvGrpSpPr>
                  <a:grpSpLocks/>
                </p:cNvGrpSpPr>
                <p:nvPr/>
              </p:nvGrpSpPr>
              <p:grpSpPr bwMode="auto">
                <a:xfrm>
                  <a:off x="1392" y="2016"/>
                  <a:ext cx="144" cy="192"/>
                  <a:chOff x="1152" y="2400"/>
                  <a:chExt cx="240" cy="288"/>
                </a:xfrm>
              </p:grpSpPr>
              <p:sp>
                <p:nvSpPr>
                  <p:cNvPr id="71926" name="Oval 24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927" name="Oval 24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928" name="Oval 24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929" name="Oval 24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930" name="Oval 25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1931" name="Group 251"/>
                <p:cNvGrpSpPr>
                  <a:grpSpLocks/>
                </p:cNvGrpSpPr>
                <p:nvPr/>
              </p:nvGrpSpPr>
              <p:grpSpPr bwMode="auto">
                <a:xfrm>
                  <a:off x="1392" y="2208"/>
                  <a:ext cx="144" cy="192"/>
                  <a:chOff x="1152" y="2400"/>
                  <a:chExt cx="240" cy="288"/>
                </a:xfrm>
              </p:grpSpPr>
              <p:sp>
                <p:nvSpPr>
                  <p:cNvPr id="71932" name="Oval 25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933" name="Oval 25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934" name="Oval 25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935" name="Oval 25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936" name="Oval 25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71937" name="Group 257"/>
              <p:cNvGrpSpPr>
                <a:grpSpLocks/>
              </p:cNvGrpSpPr>
              <p:nvPr/>
            </p:nvGrpSpPr>
            <p:grpSpPr bwMode="auto">
              <a:xfrm>
                <a:off x="3888" y="864"/>
                <a:ext cx="336" cy="576"/>
                <a:chOff x="1152" y="624"/>
                <a:chExt cx="336" cy="576"/>
              </a:xfrm>
            </p:grpSpPr>
            <p:sp>
              <p:nvSpPr>
                <p:cNvPr id="71938" name="Line 258"/>
                <p:cNvSpPr>
                  <a:spLocks noChangeShapeType="1"/>
                </p:cNvSpPr>
                <p:nvPr/>
              </p:nvSpPr>
              <p:spPr bwMode="auto">
                <a:xfrm flipH="1" flipV="1">
                  <a:off x="1152" y="62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939" name="Line 259"/>
                <p:cNvSpPr>
                  <a:spLocks noChangeShapeType="1"/>
                </p:cNvSpPr>
                <p:nvPr/>
              </p:nvSpPr>
              <p:spPr bwMode="auto">
                <a:xfrm>
                  <a:off x="1152" y="624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940" name="Line 260"/>
                <p:cNvSpPr>
                  <a:spLocks noChangeShapeType="1"/>
                </p:cNvSpPr>
                <p:nvPr/>
              </p:nvSpPr>
              <p:spPr bwMode="auto">
                <a:xfrm>
                  <a:off x="1488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71941" name="Text Box 261"/>
            <p:cNvSpPr txBox="1">
              <a:spLocks noChangeArrowheads="1"/>
            </p:cNvSpPr>
            <p:nvPr/>
          </p:nvSpPr>
          <p:spPr bwMode="auto">
            <a:xfrm>
              <a:off x="3504" y="432"/>
              <a:ext cx="48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2400" b="1">
                  <a:latin typeface="Times New Roman" pitchFamily="18" charset="0"/>
                </a:rPr>
                <a:t>EC</a:t>
              </a:r>
            </a:p>
          </p:txBody>
        </p:sp>
        <p:sp>
          <p:nvSpPr>
            <p:cNvPr id="71942" name="Line 262"/>
            <p:cNvSpPr>
              <a:spLocks noChangeShapeType="1"/>
            </p:cNvSpPr>
            <p:nvPr/>
          </p:nvSpPr>
          <p:spPr bwMode="auto">
            <a:xfrm>
              <a:off x="3840" y="2976"/>
              <a:ext cx="0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43" name="Line 263"/>
            <p:cNvSpPr>
              <a:spLocks noChangeShapeType="1"/>
            </p:cNvSpPr>
            <p:nvPr/>
          </p:nvSpPr>
          <p:spPr bwMode="auto">
            <a:xfrm flipV="1">
              <a:off x="3888" y="2304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44" name="Line 264"/>
            <p:cNvSpPr>
              <a:spLocks noChangeShapeType="1"/>
            </p:cNvSpPr>
            <p:nvPr/>
          </p:nvSpPr>
          <p:spPr bwMode="auto">
            <a:xfrm>
              <a:off x="3888" y="2544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45" name="Line 265"/>
            <p:cNvSpPr>
              <a:spLocks noChangeShapeType="1"/>
            </p:cNvSpPr>
            <p:nvPr/>
          </p:nvSpPr>
          <p:spPr bwMode="auto">
            <a:xfrm>
              <a:off x="4032" y="1056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46" name="Line 266"/>
            <p:cNvSpPr>
              <a:spLocks noChangeShapeType="1"/>
            </p:cNvSpPr>
            <p:nvPr/>
          </p:nvSpPr>
          <p:spPr bwMode="auto">
            <a:xfrm flipV="1">
              <a:off x="4032" y="1728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47" name="Line 267"/>
            <p:cNvSpPr>
              <a:spLocks noChangeShapeType="1"/>
            </p:cNvSpPr>
            <p:nvPr/>
          </p:nvSpPr>
          <p:spPr bwMode="auto">
            <a:xfrm flipV="1">
              <a:off x="3216" y="1536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48" name="Line 268"/>
            <p:cNvSpPr>
              <a:spLocks noChangeShapeType="1"/>
            </p:cNvSpPr>
            <p:nvPr/>
          </p:nvSpPr>
          <p:spPr bwMode="auto">
            <a:xfrm>
              <a:off x="3216" y="1776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49" name="Text Box 269"/>
            <p:cNvSpPr txBox="1">
              <a:spLocks noChangeArrowheads="1"/>
            </p:cNvSpPr>
            <p:nvPr/>
          </p:nvSpPr>
          <p:spPr bwMode="auto">
            <a:xfrm>
              <a:off x="3984" y="2976"/>
              <a:ext cx="5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2800" b="1">
                  <a:latin typeface="Times New Roman" pitchFamily="18" charset="0"/>
                </a:rPr>
                <a:t>F</a:t>
              </a:r>
              <a:r>
                <a:rPr lang="en-GB" sz="2800" b="1" baseline="-25000">
                  <a:latin typeface="Times New Roman" pitchFamily="18" charset="0"/>
                </a:rPr>
                <a:t>ex</a:t>
              </a:r>
              <a:endParaRPr lang="en-GB" sz="2800" b="1"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931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668" name="Group 4"/>
          <p:cNvGrpSpPr>
            <a:grpSpLocks/>
          </p:cNvGrpSpPr>
          <p:nvPr/>
        </p:nvGrpSpPr>
        <p:grpSpPr bwMode="auto">
          <a:xfrm>
            <a:off x="2987675" y="955675"/>
            <a:ext cx="2476500" cy="4705350"/>
            <a:chOff x="511" y="0"/>
            <a:chExt cx="260" cy="494"/>
          </a:xfrm>
        </p:grpSpPr>
        <p:graphicFrame>
          <p:nvGraphicFramePr>
            <p:cNvPr id="113669" name="Object 5"/>
            <p:cNvGraphicFramePr>
              <a:graphicFrameLocks noChangeAspect="1"/>
            </p:cNvGraphicFramePr>
            <p:nvPr/>
          </p:nvGraphicFramePr>
          <p:xfrm>
            <a:off x="513" y="0"/>
            <a:ext cx="256" cy="1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18" name="Chart" r:id="rId3" imgW="2438400" imgH="1133315" progId="Excel.Chart.8">
                    <p:embed/>
                  </p:oleObj>
                </mc:Choice>
                <mc:Fallback>
                  <p:oleObj name="Chart" r:id="rId3" imgW="2438400" imgH="1133315" progId="Excel.Chart.8">
                    <p:embed/>
                    <p:pic>
                      <p:nvPicPr>
                        <p:cNvPr id="0" name=""/>
                        <p:cNvPicPr>
                          <a:picLocks noRot="1"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3" y="0"/>
                          <a:ext cx="256" cy="1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">
                              <a:solidFill>
                                <a:srgbClr val="FFFF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670" name="Object 6"/>
            <p:cNvGraphicFramePr>
              <a:graphicFrameLocks noChangeAspect="1"/>
            </p:cNvGraphicFramePr>
            <p:nvPr/>
          </p:nvGraphicFramePr>
          <p:xfrm>
            <a:off x="511" y="154"/>
            <a:ext cx="260" cy="1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19" name="Chart" r:id="rId5" imgW="2476331" imgH="819086" progId="Excel.Chart.8">
                    <p:embed/>
                  </p:oleObj>
                </mc:Choice>
                <mc:Fallback>
                  <p:oleObj name="Chart" r:id="rId5" imgW="2476331" imgH="819086" progId="Excel.Chart.8">
                    <p:embed/>
                    <p:pic>
                      <p:nvPicPr>
                        <p:cNvPr id="0" name=""/>
                        <p:cNvPicPr>
                          <a:picLocks noRot="1"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" y="154"/>
                          <a:ext cx="260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">
                              <a:solidFill>
                                <a:srgbClr val="FFFF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671" name="Object 7"/>
            <p:cNvGraphicFramePr>
              <a:graphicFrameLocks noChangeAspect="1"/>
            </p:cNvGraphicFramePr>
            <p:nvPr/>
          </p:nvGraphicFramePr>
          <p:xfrm>
            <a:off x="512" y="255"/>
            <a:ext cx="256" cy="1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20" name="Chart" r:id="rId7" imgW="2438400" imgH="990615" progId="Excel.Chart.8">
                    <p:embed/>
                  </p:oleObj>
                </mc:Choice>
                <mc:Fallback>
                  <p:oleObj name="Chart" r:id="rId7" imgW="2438400" imgH="990615" progId="Excel.Chart.8">
                    <p:embed/>
                    <p:pic>
                      <p:nvPicPr>
                        <p:cNvPr id="0" name=""/>
                        <p:cNvPicPr>
                          <a:picLocks noRot="1"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2" y="255"/>
                          <a:ext cx="256" cy="1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">
                              <a:solidFill>
                                <a:srgbClr val="FFFF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672" name="Object 8"/>
            <p:cNvGraphicFramePr>
              <a:graphicFrameLocks noChangeAspect="1"/>
            </p:cNvGraphicFramePr>
            <p:nvPr/>
          </p:nvGraphicFramePr>
          <p:xfrm>
            <a:off x="513" y="374"/>
            <a:ext cx="256" cy="1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21" name="Chart" r:id="rId9" imgW="2438400" imgH="990615" progId="Excel.Chart.8">
                    <p:embed/>
                  </p:oleObj>
                </mc:Choice>
                <mc:Fallback>
                  <p:oleObj name="Chart" r:id="rId9" imgW="2438400" imgH="990615" progId="Excel.Chart.8">
                    <p:embed/>
                    <p:pic>
                      <p:nvPicPr>
                        <p:cNvPr id="0" name=""/>
                        <p:cNvPicPr>
                          <a:picLocks noRot="1"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3" y="374"/>
                          <a:ext cx="256" cy="1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">
                              <a:solidFill>
                                <a:srgbClr val="FFFF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3673" name="Text Box 9"/>
          <p:cNvSpPr txBox="1">
            <a:spLocks noChangeArrowheads="1"/>
          </p:cNvSpPr>
          <p:nvPr/>
        </p:nvSpPr>
        <p:spPr bwMode="auto">
          <a:xfrm>
            <a:off x="1116013" y="1557338"/>
            <a:ext cx="18002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 i="1"/>
              <a:t>Nyomaték</a:t>
            </a:r>
            <a:endParaRPr lang="en-US" b="1" i="1"/>
          </a:p>
        </p:txBody>
      </p:sp>
      <p:sp>
        <p:nvSpPr>
          <p:cNvPr id="113674" name="Text Box 10"/>
          <p:cNvSpPr txBox="1">
            <a:spLocks noChangeArrowheads="1"/>
          </p:cNvSpPr>
          <p:nvPr/>
        </p:nvSpPr>
        <p:spPr bwMode="auto">
          <a:xfrm>
            <a:off x="1116013" y="2701925"/>
            <a:ext cx="1800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 i="1"/>
              <a:t>Szög</a:t>
            </a:r>
            <a:endParaRPr lang="en-US" b="1" i="1"/>
          </a:p>
        </p:txBody>
      </p:sp>
      <p:sp>
        <p:nvSpPr>
          <p:cNvPr id="113675" name="Text Box 11"/>
          <p:cNvSpPr txBox="1">
            <a:spLocks noChangeArrowheads="1"/>
          </p:cNvSpPr>
          <p:nvPr/>
        </p:nvSpPr>
        <p:spPr bwMode="auto">
          <a:xfrm>
            <a:off x="1116013" y="3925888"/>
            <a:ext cx="18002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 i="1"/>
              <a:t>EMG (VL)</a:t>
            </a:r>
            <a:endParaRPr lang="en-US" b="1" i="1"/>
          </a:p>
        </p:txBody>
      </p:sp>
      <p:sp>
        <p:nvSpPr>
          <p:cNvPr id="113676" name="Text Box 12"/>
          <p:cNvSpPr txBox="1">
            <a:spLocks noChangeArrowheads="1"/>
          </p:cNvSpPr>
          <p:nvPr/>
        </p:nvSpPr>
        <p:spPr bwMode="auto">
          <a:xfrm>
            <a:off x="1116013" y="5084763"/>
            <a:ext cx="18002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 i="1"/>
              <a:t>EMG (BF)</a:t>
            </a:r>
            <a:endParaRPr lang="en-US" b="1" i="1"/>
          </a:p>
        </p:txBody>
      </p:sp>
      <p:sp>
        <p:nvSpPr>
          <p:cNvPr id="113677" name="Text Box 13"/>
          <p:cNvSpPr txBox="1">
            <a:spLocks noChangeArrowheads="1"/>
          </p:cNvSpPr>
          <p:nvPr/>
        </p:nvSpPr>
        <p:spPr bwMode="auto">
          <a:xfrm>
            <a:off x="1187450" y="260350"/>
            <a:ext cx="6840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 i="1"/>
              <a:t>Akaratlagos izomkontrakció</a:t>
            </a:r>
            <a:endParaRPr lang="en-US" sz="2400" b="1" i="1"/>
          </a:p>
        </p:txBody>
      </p:sp>
    </p:spTree>
    <p:extLst>
      <p:ext uri="{BB962C8B-B14F-4D97-AF65-F5344CB8AC3E}">
        <p14:creationId xmlns:p14="http://schemas.microsoft.com/office/powerpoint/2010/main" val="77492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6831680"/>
              </p:ext>
            </p:extLst>
          </p:nvPr>
        </p:nvGraphicFramePr>
        <p:xfrm>
          <a:off x="4587875" y="1472030"/>
          <a:ext cx="4556125" cy="282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Chart" r:id="rId4" imgW="3638702" imgH="2257349" progId="Excel.Chart.8">
                  <p:embed/>
                </p:oleObj>
              </mc:Choice>
              <mc:Fallback>
                <p:oleObj name="Chart" r:id="rId4" imgW="3638702" imgH="2257349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7875" y="1472030"/>
                        <a:ext cx="4556125" cy="282733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755650" y="4786313"/>
            <a:ext cx="7848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 dirty="0"/>
              <a:t>Mivel a külső erő nagyobb, mint az izom által kifejthető legnagyobb erő adott izomhosszon és adott pillanatban az izom megnyúlik miközben a feszülése megnő. </a:t>
            </a:r>
          </a:p>
        </p:txBody>
      </p:sp>
      <p:pic>
        <p:nvPicPr>
          <p:cNvPr id="7" name="ECCmusc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79512" y="1413942"/>
            <a:ext cx="4189413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523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OleChart spid="3075" grpId="0"/>
      <p:bldP spid="307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1" name="Text Box 5"/>
          <p:cNvSpPr txBox="1">
            <a:spLocks noChangeArrowheads="1"/>
          </p:cNvSpPr>
          <p:nvPr/>
        </p:nvSpPr>
        <p:spPr bwMode="auto">
          <a:xfrm>
            <a:off x="1403350" y="692150"/>
            <a:ext cx="5976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  <a:cs typeface="Times New Roman" pitchFamily="18" charset="0"/>
              </a:rPr>
              <a:t>Az passzív feszülésnövekedés mértéke függ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742" name="Text Box 6"/>
          <p:cNvSpPr txBox="1">
            <a:spLocks noChangeArrowheads="1"/>
          </p:cNvSpPr>
          <p:nvPr/>
        </p:nvSpPr>
        <p:spPr bwMode="auto">
          <a:xfrm>
            <a:off x="1692275" y="1773238"/>
            <a:ext cx="5688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hu-HU" sz="2000" b="1" i="1">
                <a:solidFill>
                  <a:srgbClr val="FF0000"/>
                </a:solidFill>
              </a:rPr>
              <a:t> az izomhossztól</a:t>
            </a:r>
            <a:endParaRPr lang="en-US" sz="2000" b="1" i="1">
              <a:solidFill>
                <a:srgbClr val="FF0000"/>
              </a:solidFill>
            </a:endParaRPr>
          </a:p>
        </p:txBody>
      </p:sp>
      <p:sp>
        <p:nvSpPr>
          <p:cNvPr id="116743" name="Text Box 7"/>
          <p:cNvSpPr txBox="1">
            <a:spLocks noChangeArrowheads="1"/>
          </p:cNvSpPr>
          <p:nvPr/>
        </p:nvSpPr>
        <p:spPr bwMode="auto">
          <a:xfrm>
            <a:off x="1692275" y="2781300"/>
            <a:ext cx="59039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A nyugalmi hossznál nagyobb hosszon jelentősebb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4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6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6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6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6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6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6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kneewhackan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349500"/>
            <a:ext cx="319405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807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258888" y="908050"/>
            <a:ext cx="7273925" cy="523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2800" b="1" dirty="0">
                <a:latin typeface="Times New Roman" pitchFamily="18" charset="0"/>
              </a:rPr>
              <a:t>Az izomfeszülés növekedésének okai</a:t>
            </a: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030288" y="2420938"/>
            <a:ext cx="7646168" cy="224741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 sz="2800" b="1" dirty="0"/>
              <a:t> </a:t>
            </a:r>
            <a:r>
              <a:rPr lang="hu-HU" sz="2800" b="1" dirty="0"/>
              <a:t>a passzív elasztikus elemek ellenállása</a:t>
            </a:r>
            <a:endParaRPr lang="en-US" sz="2800" b="1" dirty="0"/>
          </a:p>
          <a:p>
            <a:pPr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 sz="2800" b="1" dirty="0"/>
              <a:t> </a:t>
            </a:r>
            <a:r>
              <a:rPr lang="hu-HU" sz="2800" b="1" dirty="0"/>
              <a:t>Új motoros egységek bekapcsolódása</a:t>
            </a:r>
            <a:endParaRPr lang="en-US" sz="2800" b="1" dirty="0"/>
          </a:p>
          <a:p>
            <a:pPr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 sz="2800" b="1" dirty="0"/>
              <a:t> </a:t>
            </a:r>
            <a:r>
              <a:rPr lang="hu-HU" sz="2800" b="1" dirty="0"/>
              <a:t>A bekapcsolt motoros egységek tüzelési frekvenciájának növekedése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2089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spingam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84313"/>
            <a:ext cx="200025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539750" y="404813"/>
            <a:ext cx="79200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400" b="1" i="1"/>
              <a:t>Intakt izomban a nyújtás kiválthatja a nyújtási reflexet,</a:t>
            </a:r>
            <a:endParaRPr lang="en-US" sz="2400" b="1" i="1"/>
          </a:p>
        </p:txBody>
      </p:sp>
      <p:pic>
        <p:nvPicPr>
          <p:cNvPr id="82948" name="Picture 4" descr="patella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463" y="2133600"/>
            <a:ext cx="3810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Picture 5" descr="DB1 animated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252538" y="3095625"/>
            <a:ext cx="307657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3708400" y="4581525"/>
            <a:ext cx="46085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400" b="1" i="1"/>
              <a:t>amely bizonyos feltételek alatt növelheti az izom feszülését.</a:t>
            </a:r>
            <a:endParaRPr lang="en-US" sz="2400" b="1" i="1"/>
          </a:p>
        </p:txBody>
      </p:sp>
      <p:sp>
        <p:nvSpPr>
          <p:cNvPr id="7" name="Szövegdoboz 6"/>
          <p:cNvSpPr txBox="1"/>
          <p:nvPr/>
        </p:nvSpPr>
        <p:spPr>
          <a:xfrm>
            <a:off x="971550" y="2609850"/>
            <a:ext cx="7561263" cy="157003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hu-HU" sz="2400" b="1" i="1" dirty="0"/>
              <a:t>A nyújtásos reflex hatására az izom feszülése növekszik (több motoros egység kerül bekapcsolásra és/vagy a működő motoros egységekben több kereszthíd kapcsolat keletkezik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223830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4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4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4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54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/>
      <p:bldP spid="82950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1403350" y="692150"/>
            <a:ext cx="5976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  <a:cs typeface="Times New Roman" pitchFamily="18" charset="0"/>
              </a:rPr>
              <a:t>Az aktív feszülésnövekedés mértéke függ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1692275" y="1773238"/>
            <a:ext cx="5688013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hu-HU" sz="2000" b="1" i="1">
                <a:solidFill>
                  <a:srgbClr val="FF0000"/>
                </a:solidFill>
              </a:rPr>
              <a:t> az izomhossztól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hu-HU" sz="2000" b="1" i="1">
                <a:solidFill>
                  <a:srgbClr val="FF0000"/>
                </a:solidFill>
              </a:rPr>
              <a:t> a megnyújtás sebességétől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hu-HU" sz="2000" b="1" i="1">
                <a:solidFill>
                  <a:srgbClr val="FF0000"/>
                </a:solidFill>
              </a:rPr>
              <a:t> az izom kezdeti feszülésétől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hu-HU" sz="2000" b="1" i="1">
                <a:solidFill>
                  <a:srgbClr val="FF0000"/>
                </a:solidFill>
              </a:rPr>
              <a:t> a nyújtást megelőző feszülés növekedés  nagyságától (RTD)</a:t>
            </a:r>
            <a:endParaRPr lang="en-US" sz="2000" b="1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07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4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4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4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4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4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4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46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46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146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46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46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146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46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46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146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476375" y="2060575"/>
            <a:ext cx="5976938" cy="20621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3200" b="1" dirty="0">
                <a:latin typeface="Times New Roman" pitchFamily="18" charset="0"/>
                <a:cs typeface="Times New Roman" pitchFamily="18" charset="0"/>
              </a:rPr>
              <a:t>Az izmok excentrikus kontrakció alatt 1,2-1,8-szor nagyobb erőkifejtésre képesek, mint izometriás kontrakció során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28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3418</TotalTime>
  <Words>539</Words>
  <Application>Microsoft Office PowerPoint</Application>
  <PresentationFormat>Diavetítés a képernyőre (4:3 oldalarány)</PresentationFormat>
  <Paragraphs>141</Paragraphs>
  <Slides>40</Slides>
  <Notes>0</Notes>
  <HiddenSlides>3</HiddenSlides>
  <MMClips>5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4</vt:i4>
      </vt:variant>
      <vt:variant>
        <vt:lpstr>Diacímek</vt:lpstr>
      </vt:variant>
      <vt:variant>
        <vt:i4>40</vt:i4>
      </vt:variant>
    </vt:vector>
  </HeadingPairs>
  <TitlesOfParts>
    <vt:vector size="45" baseType="lpstr">
      <vt:lpstr>Office-téma</vt:lpstr>
      <vt:lpstr>Chart</vt:lpstr>
      <vt:lpstr>Munkalap</vt:lpstr>
      <vt:lpstr>Diagram</vt:lpstr>
      <vt:lpstr>Worksheet</vt:lpstr>
      <vt:lpstr>Excentrikus kontrakció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Excentrikus kontrakció</dc:title>
  <dc:creator>Bence</dc:creator>
  <cp:lastModifiedBy>Bence</cp:lastModifiedBy>
  <cp:revision>17</cp:revision>
  <dcterms:created xsi:type="dcterms:W3CDTF">2012-09-19T11:10:41Z</dcterms:created>
  <dcterms:modified xsi:type="dcterms:W3CDTF">2012-11-22T13:53:28Z</dcterms:modified>
</cp:coreProperties>
</file>