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91880" y="2924944"/>
            <a:ext cx="5252120" cy="1224136"/>
          </a:xfrm>
        </p:spPr>
        <p:txBody>
          <a:bodyPr>
            <a:noAutofit/>
          </a:bodyPr>
          <a:lstStyle/>
          <a:p>
            <a:pPr algn="r"/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 KINOVEA mozgáselemző rendszer használata</a:t>
            </a:r>
            <a:endParaRPr lang="hu-HU" sz="3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077072"/>
            <a:ext cx="4240560" cy="720080"/>
          </a:xfrm>
        </p:spPr>
        <p:txBody>
          <a:bodyPr>
            <a:normAutofit/>
          </a:bodyPr>
          <a:lstStyle/>
          <a:p>
            <a:pPr algn="r"/>
            <a:r>
              <a:rPr lang="hu-HU" sz="16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Dr</a:t>
            </a:r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hu-HU" sz="16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Kopper</a:t>
            </a:r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Bence - </a:t>
            </a:r>
            <a:r>
              <a:rPr lang="hu-HU" sz="16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Gréger</a:t>
            </a:r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Zsolt</a:t>
            </a:r>
          </a:p>
          <a:p>
            <a:pPr algn="r"/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b="1" dirty="0" smtClean="0">
                <a:cs typeface="Times New Roman" pitchFamily="18" charset="0"/>
              </a:rPr>
              <a:t>Rácsfunkció bekapcsolása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2736304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hu-HU" altLang="hu-HU" sz="2400" dirty="0" smtClean="0">
                <a:latin typeface="+mj-lt"/>
                <a:cs typeface="Times New Roman" pitchFamily="18" charset="0"/>
              </a:rPr>
              <a:t>Amennyiben az összehasonlításhoz szükséges a felvételbe a rács gomb bekapcsolásával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hu-HU" altLang="hu-HU" sz="2400" dirty="0" smtClean="0">
                <a:latin typeface="+mj-lt"/>
                <a:cs typeface="Times New Roman" pitchFamily="18" charset="0"/>
              </a:rPr>
              <a:t>rács illeszthető. 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hu-HU" altLang="hu-HU" sz="2400" dirty="0" smtClean="0">
                <a:latin typeface="+mj-lt"/>
                <a:cs typeface="Times New Roman" pitchFamily="18" charset="0"/>
              </a:rPr>
              <a:t>A rács mérete, irányultsága később megváltoztatható</a:t>
            </a:r>
            <a:r>
              <a:rPr lang="en-US" altLang="hu-HU" sz="2400" dirty="0" smtClean="0">
                <a:latin typeface="+mj-lt"/>
                <a:cs typeface="Times New Roman" pitchFamily="18" charset="0"/>
              </a:rPr>
              <a:t>.</a:t>
            </a:r>
          </a:p>
          <a:p>
            <a:endParaRPr lang="hu-HU" sz="2400" dirty="0"/>
          </a:p>
        </p:txBody>
      </p:sp>
      <p:pic>
        <p:nvPicPr>
          <p:cNvPr id="4" name="Kép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556792"/>
            <a:ext cx="5284637" cy="41431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6" name="Egyenes összekötő nyíllal 5"/>
          <p:cNvCxnSpPr/>
          <p:nvPr/>
        </p:nvCxnSpPr>
        <p:spPr>
          <a:xfrm>
            <a:off x="2843808" y="3284984"/>
            <a:ext cx="2592288" cy="1296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>
                <a:cs typeface="Times New Roman" pitchFamily="18" charset="0"/>
              </a:rPr>
              <a:t>Megjegyzés beillesztése a képekhez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altLang="hu-HU" sz="2800" dirty="0" smtClean="0">
                <a:latin typeface="+mj-lt"/>
                <a:cs typeface="Times New Roman" pitchFamily="18" charset="0"/>
              </a:rPr>
              <a:t>A megjegyzés gombbal szöveg illeszthető a kép mellé, amely a kép megjelenítésekor olvasható</a:t>
            </a:r>
            <a:endParaRPr lang="en-US" altLang="hu-HU" sz="2800" dirty="0" smtClean="0">
              <a:latin typeface="+mj-lt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4" name="Picture 4" descr="http://www.kinovea.org/screencaps/0.8.x/comment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80928"/>
            <a:ext cx="2664296" cy="19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ommen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06084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924944"/>
            <a:ext cx="3581400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1" name="Egyenes összekötő nyíllal 10"/>
          <p:cNvCxnSpPr/>
          <p:nvPr/>
        </p:nvCxnSpPr>
        <p:spPr>
          <a:xfrm flipH="1">
            <a:off x="1475656" y="2420888"/>
            <a:ext cx="489654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>
                <a:cs typeface="Times New Roman" pitchFamily="18" charset="0"/>
              </a:rPr>
              <a:t>Rajzfunkció bekapcsolása (</a:t>
            </a:r>
            <a:r>
              <a:rPr lang="hu-HU" sz="3600" b="1" dirty="0" err="1" smtClean="0">
                <a:cs typeface="Times New Roman" pitchFamily="18" charset="0"/>
              </a:rPr>
              <a:t>pencil</a:t>
            </a:r>
            <a:r>
              <a:rPr lang="hu-HU" sz="3600" b="1" dirty="0" smtClean="0">
                <a:cs typeface="Times New Roman" pitchFamily="18" charset="0"/>
              </a:rPr>
              <a:t>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hu-HU" altLang="hu-HU" sz="2400" dirty="0" smtClean="0">
                <a:latin typeface="+mj-lt"/>
                <a:cs typeface="Times New Roman" pitchFamily="18" charset="0"/>
              </a:rPr>
              <a:t>A rajzfunkciókkal a képekbe egyenesek, körök vagy szabadkézi vonalak illeszthetők be. Ezek a kéz ikonnal később mozgathatók</a:t>
            </a:r>
          </a:p>
          <a:p>
            <a:pPr marL="0" indent="0">
              <a:spcBef>
                <a:spcPts val="0"/>
              </a:spcBef>
            </a:pPr>
            <a:endParaRPr lang="en-US" altLang="hu-HU" sz="2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hu-HU" altLang="hu-HU" sz="2400" dirty="0" smtClean="0">
                <a:latin typeface="+mj-lt"/>
                <a:cs typeface="Times New Roman" pitchFamily="18" charset="0"/>
              </a:rPr>
              <a:t> Jobb egérgombbal </a:t>
            </a:r>
            <a:br>
              <a:rPr lang="hu-HU" altLang="hu-HU" sz="2400" dirty="0" smtClean="0">
                <a:latin typeface="+mj-lt"/>
                <a:cs typeface="Times New Roman" pitchFamily="18" charset="0"/>
              </a:rPr>
            </a:br>
            <a:r>
              <a:rPr lang="hu-HU" altLang="hu-HU" sz="2400" dirty="0" smtClean="0">
                <a:latin typeface="+mj-lt"/>
                <a:cs typeface="Times New Roman" pitchFamily="18" charset="0"/>
              </a:rPr>
              <a:t>a </a:t>
            </a:r>
            <a:r>
              <a:rPr lang="hu-HU" altLang="hu-HU" sz="2400" dirty="0" err="1" smtClean="0">
                <a:latin typeface="+mj-lt"/>
                <a:cs typeface="Times New Roman" pitchFamily="18" charset="0"/>
              </a:rPr>
              <a:t>configure</a:t>
            </a:r>
            <a:r>
              <a:rPr lang="hu-HU" altLang="hu-HU" sz="2400" dirty="0" smtClean="0">
                <a:latin typeface="+mj-lt"/>
                <a:cs typeface="Times New Roman" pitchFamily="18" charset="0"/>
              </a:rPr>
              <a:t> menüben</a:t>
            </a:r>
            <a:br>
              <a:rPr lang="hu-HU" altLang="hu-HU" sz="2400" dirty="0" smtClean="0">
                <a:latin typeface="+mj-lt"/>
                <a:cs typeface="Times New Roman" pitchFamily="18" charset="0"/>
              </a:rPr>
            </a:br>
            <a:r>
              <a:rPr lang="hu-HU" altLang="hu-HU" sz="2400" dirty="0" smtClean="0">
                <a:latin typeface="+mj-lt"/>
                <a:cs typeface="Times New Roman" pitchFamily="18" charset="0"/>
              </a:rPr>
              <a:t>a rajz színe, vastagsága </a:t>
            </a:r>
            <a:br>
              <a:rPr lang="hu-HU" altLang="hu-HU" sz="2400" dirty="0" smtClean="0">
                <a:latin typeface="+mj-lt"/>
                <a:cs typeface="Times New Roman" pitchFamily="18" charset="0"/>
              </a:rPr>
            </a:br>
            <a:r>
              <a:rPr lang="hu-HU" altLang="hu-HU" sz="2400" dirty="0" smtClean="0">
                <a:latin typeface="+mj-lt"/>
                <a:cs typeface="Times New Roman" pitchFamily="18" charset="0"/>
              </a:rPr>
              <a:t>megváltoztatható.</a:t>
            </a:r>
            <a:endParaRPr lang="en-US" altLang="hu-HU" sz="2400" dirty="0" smtClean="0">
              <a:latin typeface="+mj-lt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4" name="Kép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583" y="2492896"/>
            <a:ext cx="5297873" cy="3096344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>
            <a:off x="3203848" y="2420888"/>
            <a:ext cx="1080120" cy="22322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3059832" y="2492896"/>
            <a:ext cx="504056" cy="21602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JM" sz="3600" b="1" dirty="0" smtClean="0">
                <a:ea typeface="Calibri" pitchFamily="34" charset="0"/>
                <a:cs typeface="Times New Roman" pitchFamily="18" charset="0"/>
              </a:rPr>
              <a:t>Line and arrows</a:t>
            </a:r>
            <a:r>
              <a:rPr lang="hu-HU" sz="3600" b="1" dirty="0" smtClean="0">
                <a:ea typeface="Calibri" pitchFamily="34" charset="0"/>
                <a:cs typeface="Times New Roman" pitchFamily="18" charset="0"/>
              </a:rPr>
              <a:t> (vonal és nyilak)</a:t>
            </a:r>
            <a:endParaRPr lang="hu-HU" sz="3600" b="1" dirty="0"/>
          </a:p>
        </p:txBody>
      </p:sp>
      <p:pic>
        <p:nvPicPr>
          <p:cNvPr id="4" name="Tartalom helye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6160317" cy="3600400"/>
          </a:xfrm>
        </p:spPr>
      </p:pic>
      <p:sp>
        <p:nvSpPr>
          <p:cNvPr id="3" name="Szövegdoboz 2"/>
          <p:cNvSpPr txBox="1"/>
          <p:nvPr/>
        </p:nvSpPr>
        <p:spPr>
          <a:xfrm>
            <a:off x="1115616" y="1628800"/>
            <a:ext cx="678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 funkcióval a képbe vonalak és nyilak illeszthetők be</a:t>
            </a:r>
            <a:endParaRPr lang="hu-H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>
                <a:cs typeface="Times New Roman" pitchFamily="18" charset="0"/>
              </a:rPr>
              <a:t>Kör (</a:t>
            </a:r>
            <a:r>
              <a:rPr lang="en-US" sz="3600" b="1" dirty="0" err="1" smtClean="0">
                <a:cs typeface="Times New Roman" pitchFamily="18" charset="0"/>
              </a:rPr>
              <a:t>Ci</a:t>
            </a:r>
            <a:r>
              <a:rPr lang="hu-HU" sz="3600" b="1" dirty="0" smtClean="0">
                <a:cs typeface="Times New Roman" pitchFamily="18" charset="0"/>
              </a:rPr>
              <a:t>r</a:t>
            </a:r>
            <a:r>
              <a:rPr lang="en-US" sz="3600" b="1" dirty="0" err="1" smtClean="0">
                <a:cs typeface="Times New Roman" pitchFamily="18" charset="0"/>
              </a:rPr>
              <a:t>cle</a:t>
            </a:r>
            <a:r>
              <a:rPr lang="hu-HU" sz="3600" b="1" dirty="0" smtClean="0">
                <a:cs typeface="Times New Roman" pitchFamily="18" charset="0"/>
              </a:rPr>
              <a:t>) </a:t>
            </a:r>
            <a:endParaRPr lang="hu-HU" sz="3600" dirty="0"/>
          </a:p>
        </p:txBody>
      </p:sp>
      <p:pic>
        <p:nvPicPr>
          <p:cNvPr id="4" name="Tartalom helye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421128" cy="3903731"/>
          </a:xfrm>
        </p:spPr>
      </p:pic>
      <p:sp>
        <p:nvSpPr>
          <p:cNvPr id="5" name="Szövegdoboz 4"/>
          <p:cNvSpPr txBox="1"/>
          <p:nvPr/>
        </p:nvSpPr>
        <p:spPr>
          <a:xfrm>
            <a:off x="1763688" y="1467211"/>
            <a:ext cx="5382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 funkcióval a képbe körök illeszthetők be</a:t>
            </a:r>
            <a:endParaRPr lang="hu-H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>
                <a:cs typeface="Times New Roman" pitchFamily="18" charset="0"/>
              </a:rPr>
              <a:t>Szögmérő (</a:t>
            </a:r>
            <a:r>
              <a:rPr lang="en-US" sz="3600" b="1" dirty="0" smtClean="0">
                <a:cs typeface="Times New Roman" pitchFamily="18" charset="0"/>
              </a:rPr>
              <a:t>Angle</a:t>
            </a:r>
            <a:r>
              <a:rPr lang="en-US" sz="3600" b="1" dirty="0" smtClean="0"/>
              <a:t> </a:t>
            </a:r>
            <a:r>
              <a:rPr lang="hu-HU" sz="3600" b="1" dirty="0" smtClean="0"/>
              <a:t>)</a:t>
            </a:r>
            <a:endParaRPr lang="hu-HU" sz="3600" b="1" dirty="0"/>
          </a:p>
        </p:txBody>
      </p:sp>
      <p:pic>
        <p:nvPicPr>
          <p:cNvPr id="4" name="Tartalom helye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0182" y="1628801"/>
            <a:ext cx="5706274" cy="3888432"/>
          </a:xfrm>
        </p:spPr>
      </p:pic>
      <p:sp>
        <p:nvSpPr>
          <p:cNvPr id="5" name="Téglalap 4"/>
          <p:cNvSpPr/>
          <p:nvPr/>
        </p:nvSpPr>
        <p:spPr>
          <a:xfrm>
            <a:off x="467544" y="1700808"/>
            <a:ext cx="2448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400" dirty="0" smtClean="0">
                <a:latin typeface="+mj-lt"/>
                <a:cs typeface="Times New Roman" pitchFamily="18" charset="0"/>
              </a:rPr>
              <a:t>A szögmérő funkcióval a képben szög mérhető a szögmérő végpontok megfelelő mozgatásával</a:t>
            </a:r>
            <a:endParaRPr lang="en-US" altLang="hu-HU" sz="2400" dirty="0">
              <a:latin typeface="+mj-lt"/>
              <a:cs typeface="Times New Roman" pitchFamily="18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979712" y="3224302"/>
            <a:ext cx="2088232" cy="15728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>
                <a:cs typeface="Times New Roman" pitchFamily="18" charset="0"/>
              </a:rPr>
              <a:t>Szín és vastagság beállítása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420888"/>
            <a:ext cx="231460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altLang="hu-HU" sz="2400" dirty="0" smtClean="0">
                <a:latin typeface="+mj-lt"/>
                <a:cs typeface="Times New Roman" pitchFamily="18" charset="0"/>
              </a:rPr>
              <a:t>A rajzfunkciók ikon bekapcsolásával a rajzok megjelenítése változtatható meg.</a:t>
            </a:r>
            <a:endParaRPr lang="en-JM" altLang="hu-HU" sz="2400" dirty="0" smtClean="0">
              <a:latin typeface="+mj-lt"/>
              <a:cs typeface="Times New Roman" pitchFamily="18" charset="0"/>
            </a:endParaRPr>
          </a:p>
          <a:p>
            <a:endParaRPr lang="hu-HU" sz="2400" dirty="0"/>
          </a:p>
        </p:txBody>
      </p:sp>
      <p:pic>
        <p:nvPicPr>
          <p:cNvPr id="4" name="Kép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628800"/>
            <a:ext cx="5760640" cy="3438468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2555776" y="4005064"/>
            <a:ext cx="2592288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Két felvétel egyidejű megtekintése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277071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hu-HU" dirty="0" smtClean="0"/>
              <a:t> A két megjelenítési ablak funkció bekapcsolásával egymás mellett két felvétel is megtekinthető</a:t>
            </a:r>
            <a:br>
              <a:rPr lang="hu-HU" dirty="0" smtClean="0"/>
            </a:br>
            <a:endParaRPr lang="hu-HU" dirty="0" smtClean="0"/>
          </a:p>
          <a:p>
            <a:pPr marL="0" indent="0"/>
            <a:endParaRPr lang="hu-HU" dirty="0"/>
          </a:p>
          <a:p>
            <a:pPr marL="0" indent="0"/>
            <a:endParaRPr lang="hu-HU" dirty="0" smtClean="0"/>
          </a:p>
          <a:p>
            <a:pPr marL="0" indent="0"/>
            <a:endParaRPr lang="hu-HU" dirty="0" smtClean="0"/>
          </a:p>
          <a:p>
            <a:pPr marL="0" indent="0"/>
            <a:r>
              <a:rPr lang="hu-HU" dirty="0" smtClean="0"/>
              <a:t> A munkatartomány külön-külön kijelölése után és a szinkronizáló gomb megnyomása után az alsó lejátszási parancsokkal a két felvétel együttesen megtekinthető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2760" y="2132855"/>
            <a:ext cx="5146939" cy="3608503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>
            <a:off x="3275856" y="4799917"/>
            <a:ext cx="1656184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93" y="3243723"/>
            <a:ext cx="22669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Egyenes összekötő nyíllal 7"/>
          <p:cNvCxnSpPr/>
          <p:nvPr/>
        </p:nvCxnSpPr>
        <p:spPr>
          <a:xfrm flipH="1">
            <a:off x="1801968" y="2708920"/>
            <a:ext cx="249752" cy="7681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3600" b="1" dirty="0" smtClean="0"/>
              <a:t>Referenciahossz beállítása</a:t>
            </a:r>
            <a:br>
              <a:rPr lang="hu-HU" sz="3600" b="1" dirty="0" smtClean="0"/>
            </a:br>
            <a:r>
              <a:rPr lang="hu-HU" sz="3600" b="1" dirty="0" smtClean="0"/>
              <a:t>Távolság mérése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4061048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hu-HU" sz="2900" dirty="0" smtClean="0"/>
              <a:t> Vonal (line) behúzása után a vonalon a jobb egérgombbal a </a:t>
            </a:r>
            <a:r>
              <a:rPr lang="hu-HU" sz="2900" b="1" dirty="0" err="1" smtClean="0"/>
              <a:t>calibrate</a:t>
            </a:r>
            <a:r>
              <a:rPr lang="hu-HU" sz="2900" b="1" dirty="0" smtClean="0"/>
              <a:t> </a:t>
            </a:r>
            <a:r>
              <a:rPr lang="hu-HU" sz="2900" b="1" dirty="0" err="1" smtClean="0"/>
              <a:t>measure</a:t>
            </a:r>
            <a:r>
              <a:rPr lang="hu-HU" sz="2900" dirty="0" smtClean="0"/>
              <a:t> kiválasztásával referenciahossz adható meg. </a:t>
            </a:r>
            <a:br>
              <a:rPr lang="hu-HU" sz="2900" dirty="0" smtClean="0"/>
            </a:br>
            <a:endParaRPr lang="hu-HU" sz="2900" dirty="0" smtClean="0"/>
          </a:p>
          <a:p>
            <a:pPr marL="0" indent="0"/>
            <a:r>
              <a:rPr lang="hu-HU" sz="2900" dirty="0" smtClean="0"/>
              <a:t> Ezután a felvételen minden bejelölt hossz a kép síkjában ezen hosszhoz lesz viszonyítva (a vonalon a jobb egérgomb megnyomása után a </a:t>
            </a:r>
            <a:r>
              <a:rPr lang="hu-HU" sz="2900" b="1" dirty="0" smtClean="0"/>
              <a:t>display </a:t>
            </a:r>
            <a:r>
              <a:rPr lang="hu-HU" sz="2900" b="1" dirty="0" err="1" smtClean="0"/>
              <a:t>measure</a:t>
            </a:r>
            <a:r>
              <a:rPr lang="hu-HU" sz="2900" b="1" dirty="0" smtClean="0"/>
              <a:t> </a:t>
            </a:r>
            <a:r>
              <a:rPr lang="hu-HU" sz="2900" dirty="0" smtClean="0"/>
              <a:t>funkcióval jeleníthető meg), a kijelölt pont mozgási sebessége ebből lesz meghatározva </a:t>
            </a:r>
          </a:p>
          <a:p>
            <a:pPr marL="0" indent="0"/>
            <a:endParaRPr lang="hu-HU" dirty="0"/>
          </a:p>
        </p:txBody>
      </p:sp>
      <p:pic>
        <p:nvPicPr>
          <p:cNvPr id="4" name="Kép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5652" y="1657295"/>
            <a:ext cx="5500031" cy="4003953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V="1">
            <a:off x="2051720" y="2420888"/>
            <a:ext cx="2376264" cy="22322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843808" y="2276872"/>
            <a:ext cx="1800200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Pontok követés (</a:t>
            </a:r>
            <a:r>
              <a:rPr lang="hu-HU" sz="3600" b="1" dirty="0" err="1" smtClean="0"/>
              <a:t>track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path</a:t>
            </a:r>
            <a:r>
              <a:rPr lang="hu-HU" sz="3600" b="1" dirty="0" smtClean="0"/>
              <a:t>)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2386608" cy="34849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smtClean="0"/>
              <a:t>A háttérből jól kivehetően megkülönböztethető (</a:t>
            </a:r>
            <a:r>
              <a:rPr lang="hu-HU" dirty="0" err="1" smtClean="0"/>
              <a:t>pl</a:t>
            </a:r>
            <a:r>
              <a:rPr lang="hu-HU" dirty="0" smtClean="0"/>
              <a:t> marker) pont a kéz funkcióval kijelölve majd a jobb egérgomb megnyomása után a </a:t>
            </a:r>
            <a:r>
              <a:rPr lang="hu-HU" b="1" dirty="0" err="1" smtClean="0"/>
              <a:t>track</a:t>
            </a:r>
            <a:r>
              <a:rPr lang="hu-HU" b="1" dirty="0" smtClean="0"/>
              <a:t> </a:t>
            </a:r>
            <a:r>
              <a:rPr lang="hu-HU" b="1" dirty="0" err="1" smtClean="0"/>
              <a:t>path</a:t>
            </a:r>
            <a:r>
              <a:rPr lang="hu-HU" b="1" dirty="0" smtClean="0"/>
              <a:t> </a:t>
            </a:r>
            <a:r>
              <a:rPr lang="hu-HU" dirty="0" smtClean="0"/>
              <a:t>funkció választásával a program automatikusan követi</a:t>
            </a:r>
          </a:p>
          <a:p>
            <a:endParaRPr lang="hu-HU" dirty="0"/>
          </a:p>
        </p:txBody>
      </p:sp>
      <p:pic>
        <p:nvPicPr>
          <p:cNvPr id="4" name="Kép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8684" y="1556793"/>
            <a:ext cx="5736999" cy="4176463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2483768" y="3789040"/>
            <a:ext cx="3672408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altLang="hu-HU" sz="3600" b="1" dirty="0" smtClean="0">
                <a:cs typeface="Arial" pitchFamily="34" charset="0"/>
              </a:rPr>
              <a:t>Mire használható a </a:t>
            </a:r>
            <a:r>
              <a:rPr lang="hu-HU" altLang="hu-HU" sz="3600" b="1" dirty="0" err="1" smtClean="0">
                <a:cs typeface="Arial" pitchFamily="34" charset="0"/>
              </a:rPr>
              <a:t>Kinovea</a:t>
            </a:r>
            <a:r>
              <a:rPr lang="hu-HU" altLang="hu-HU" sz="3600" b="1" dirty="0" smtClean="0">
                <a:cs typeface="Arial" pitchFamily="34" charset="0"/>
              </a:rPr>
              <a:t> szoftver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hu-HU" altLang="hu-HU" dirty="0">
                <a:latin typeface="+mj-lt"/>
                <a:cs typeface="Arial" pitchFamily="34" charset="0"/>
              </a:rPr>
              <a:t>F</a:t>
            </a:r>
            <a:r>
              <a:rPr lang="hu-HU" altLang="hu-HU" dirty="0" smtClean="0">
                <a:latin typeface="+mj-lt"/>
                <a:cs typeface="Arial" pitchFamily="34" charset="0"/>
              </a:rPr>
              <a:t>ilmfelvételek </a:t>
            </a:r>
            <a:r>
              <a:rPr lang="hu-HU" altLang="hu-HU" dirty="0">
                <a:latin typeface="+mj-lt"/>
                <a:cs typeface="Arial" pitchFamily="34" charset="0"/>
              </a:rPr>
              <a:t>alapján2 dimenziós síkban </a:t>
            </a:r>
            <a:r>
              <a:rPr lang="hu-HU" altLang="hu-HU" dirty="0" smtClean="0">
                <a:latin typeface="+mj-lt"/>
                <a:cs typeface="Arial" pitchFamily="34" charset="0"/>
              </a:rPr>
              <a:t>történő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altLang="hu-HU" dirty="0">
                <a:latin typeface="+mj-lt"/>
                <a:cs typeface="Arial" pitchFamily="34" charset="0"/>
              </a:rPr>
              <a:t>m</a:t>
            </a:r>
            <a:r>
              <a:rPr lang="hu-HU" altLang="hu-HU" dirty="0" smtClean="0">
                <a:latin typeface="+mj-lt"/>
                <a:cs typeface="Arial" pitchFamily="34" charset="0"/>
              </a:rPr>
              <a:t>ozgások megfigyelésére</a:t>
            </a:r>
            <a:endParaRPr lang="en-US" altLang="hu-HU" dirty="0" smtClean="0"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altLang="hu-HU" dirty="0" smtClean="0">
                <a:latin typeface="+mj-lt"/>
                <a:cs typeface="Arial" pitchFamily="34" charset="0"/>
              </a:rPr>
              <a:t>2 mozgás összehasonlítására</a:t>
            </a:r>
            <a:endParaRPr lang="en-US" altLang="hu-HU" dirty="0" smtClean="0"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altLang="hu-HU" dirty="0">
                <a:latin typeface="+mj-lt"/>
                <a:cs typeface="Arial" pitchFamily="34" charset="0"/>
              </a:rPr>
              <a:t>m</a:t>
            </a:r>
            <a:r>
              <a:rPr lang="hu-HU" altLang="hu-HU" dirty="0" smtClean="0">
                <a:latin typeface="+mj-lt"/>
                <a:cs typeface="Arial" pitchFamily="34" charset="0"/>
              </a:rPr>
              <a:t>érések kivitelezésére (szögváltozás, hossz, sebesség) a felvett mozgásokban</a:t>
            </a:r>
            <a:endParaRPr lang="en-US" altLang="hu-HU" dirty="0" smtClean="0">
              <a:latin typeface="+mj-lt"/>
              <a:cs typeface="Arial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3600" b="1" dirty="0" smtClean="0"/>
              <a:t>Mozgás hosszának, mozgási sebesség meghatározása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2314600" cy="38450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b="1" dirty="0" err="1" smtClean="0"/>
              <a:t>track</a:t>
            </a:r>
            <a:r>
              <a:rPr lang="hu-HU" b="1" dirty="0" smtClean="0"/>
              <a:t> </a:t>
            </a:r>
            <a:r>
              <a:rPr lang="hu-HU" b="1" dirty="0" err="1" smtClean="0"/>
              <a:t>path</a:t>
            </a:r>
            <a:r>
              <a:rPr lang="hu-HU" b="1" dirty="0" smtClean="0"/>
              <a:t> </a:t>
            </a:r>
            <a:r>
              <a:rPr lang="hu-HU" dirty="0" smtClean="0"/>
              <a:t>funkció bekapcsolása után a kiválasztott pontban a jobb egérgombbal megnyíló menüből a </a:t>
            </a:r>
            <a:r>
              <a:rPr lang="hu-HU" b="1" dirty="0" err="1" smtClean="0"/>
              <a:t>configuration</a:t>
            </a:r>
            <a:r>
              <a:rPr lang="hu-HU" b="1" dirty="0" smtClean="0"/>
              <a:t> </a:t>
            </a:r>
            <a:r>
              <a:rPr lang="hu-HU" dirty="0" smtClean="0"/>
              <a:t>kijelölése után kiválasztható, hogy a kijelölt pont által megtett út vagy a pillanatnyi sebessége kerüljön megjelenítésre.</a:t>
            </a:r>
          </a:p>
          <a:p>
            <a:endParaRPr lang="hu-HU" dirty="0"/>
          </a:p>
        </p:txBody>
      </p:sp>
      <p:pic>
        <p:nvPicPr>
          <p:cNvPr id="4" name="Kép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2216" y="1628800"/>
            <a:ext cx="5790519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Munka elmentése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900807"/>
          </a:xfrm>
        </p:spPr>
        <p:txBody>
          <a:bodyPr>
            <a:normAutofit/>
          </a:bodyPr>
          <a:lstStyle/>
          <a:p>
            <a:r>
              <a:rPr lang="hu-HU" altLang="hu-HU" sz="2400" dirty="0" smtClean="0">
                <a:latin typeface="+mj-lt"/>
                <a:cs typeface="Times New Roman" pitchFamily="18" charset="0"/>
              </a:rPr>
              <a:t>A </a:t>
            </a:r>
            <a:r>
              <a:rPr lang="en-US" altLang="hu-HU" sz="2400" dirty="0" smtClean="0">
                <a:latin typeface="+mj-lt"/>
                <a:cs typeface="Times New Roman" pitchFamily="18" charset="0"/>
              </a:rPr>
              <a:t> file men</a:t>
            </a:r>
            <a:r>
              <a:rPr lang="hu-HU" altLang="hu-HU" sz="2400" dirty="0" err="1" smtClean="0">
                <a:latin typeface="+mj-lt"/>
                <a:cs typeface="Times New Roman" pitchFamily="18" charset="0"/>
              </a:rPr>
              <a:t>üben</a:t>
            </a:r>
            <a:r>
              <a:rPr lang="hu-HU" altLang="hu-HU" sz="2400" dirty="0" smtClean="0">
                <a:latin typeface="+mj-lt"/>
                <a:cs typeface="Times New Roman" pitchFamily="18" charset="0"/>
              </a:rPr>
              <a:t> kiválasztható melyik könyvtárba történjen a munka mentése.</a:t>
            </a:r>
          </a:p>
          <a:p>
            <a:r>
              <a:rPr lang="hu-HU" sz="2400" dirty="0" smtClean="0"/>
              <a:t>A filmfelvétel vagy az egyes képek is külön menthetők a jobb oldalon alul található ikonok segítségével.</a:t>
            </a:r>
          </a:p>
          <a:p>
            <a:endParaRPr lang="en-US" altLang="hu-HU" dirty="0" smtClean="0">
              <a:latin typeface="+mj-lt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4" name="Kép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861048"/>
            <a:ext cx="5657850" cy="146685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6228184" y="3068960"/>
            <a:ext cx="0" cy="18722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Köszönjük a figyelmet</a:t>
            </a:r>
            <a:endParaRPr lang="hu-H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altLang="hu-HU" sz="3600" b="1" dirty="0" smtClean="0">
                <a:cs typeface="Arial" pitchFamily="34" charset="0"/>
              </a:rPr>
              <a:t>Felvétel megtekintése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2736304" cy="36724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hu-HU" sz="2000" dirty="0" smtClean="0">
                <a:latin typeface="+mj-lt"/>
                <a:cs typeface="Arial" pitchFamily="34" charset="0"/>
              </a:rPr>
              <a:t> A bal felső sarokban </a:t>
            </a:r>
            <a:br>
              <a:rPr lang="hu-HU" sz="2000" dirty="0" smtClean="0">
                <a:latin typeface="+mj-lt"/>
                <a:cs typeface="Arial" pitchFamily="34" charset="0"/>
              </a:rPr>
            </a:br>
            <a:r>
              <a:rPr lang="hu-HU" sz="2000" dirty="0" smtClean="0">
                <a:latin typeface="+mj-lt"/>
                <a:cs typeface="Arial" pitchFamily="34" charset="0"/>
              </a:rPr>
              <a:t>az </a:t>
            </a:r>
            <a:r>
              <a:rPr lang="hu-HU" sz="2000" dirty="0" err="1" smtClean="0">
                <a:latin typeface="+mj-lt"/>
                <a:cs typeface="Arial" pitchFamily="34" charset="0"/>
              </a:rPr>
              <a:t>explorer</a:t>
            </a:r>
            <a:r>
              <a:rPr lang="hu-HU" sz="2000" dirty="0" smtClean="0">
                <a:latin typeface="+mj-lt"/>
                <a:cs typeface="Arial" pitchFamily="34" charset="0"/>
              </a:rPr>
              <a:t> ablakban választhatjuk ki az elemzendő file-okat a mappastruktúránkból.</a:t>
            </a:r>
            <a:br>
              <a:rPr lang="hu-HU" sz="2000" dirty="0" smtClean="0">
                <a:latin typeface="+mj-lt"/>
                <a:cs typeface="Arial" pitchFamily="34" charset="0"/>
              </a:rPr>
            </a:br>
            <a:endParaRPr lang="en-US" sz="2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hu-HU" sz="2000" dirty="0" smtClean="0">
                <a:latin typeface="+mj-lt"/>
                <a:cs typeface="Arial" pitchFamily="34" charset="0"/>
              </a:rPr>
              <a:t> A bal alsó ablakban megjelennek a video </a:t>
            </a:r>
            <a:br>
              <a:rPr lang="hu-HU" sz="2000" dirty="0" smtClean="0">
                <a:latin typeface="+mj-lt"/>
                <a:cs typeface="Arial" pitchFamily="34" charset="0"/>
              </a:rPr>
            </a:br>
            <a:r>
              <a:rPr lang="hu-HU" sz="2000" dirty="0" smtClean="0">
                <a:latin typeface="+mj-lt"/>
                <a:cs typeface="Arial" pitchFamily="34" charset="0"/>
              </a:rPr>
              <a:t>file-ok</a:t>
            </a:r>
            <a:br>
              <a:rPr lang="hu-HU" sz="2000" dirty="0" smtClean="0">
                <a:latin typeface="+mj-lt"/>
                <a:cs typeface="Arial" pitchFamily="34" charset="0"/>
              </a:rPr>
            </a:br>
            <a:endParaRPr lang="hu-HU" sz="2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hu-HU" sz="2000" dirty="0" smtClean="0">
                <a:latin typeface="+mj-lt"/>
                <a:cs typeface="Arial" pitchFamily="34" charset="0"/>
              </a:rPr>
              <a:t> A jobb egérrel kétszer kattintva a video első kockája megjelenik a főmenüben.</a:t>
            </a:r>
            <a:endParaRPr lang="en-US" sz="2000" dirty="0" smtClean="0">
              <a:latin typeface="+mj-lt"/>
              <a:cs typeface="Arial" pitchFamily="34" charset="0"/>
            </a:endParaRPr>
          </a:p>
        </p:txBody>
      </p:sp>
      <p:pic>
        <p:nvPicPr>
          <p:cNvPr id="4" name="Kép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0471" y="1593272"/>
            <a:ext cx="5375985" cy="3851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800" dirty="0" smtClean="0">
                <a:latin typeface="+mj-lt"/>
                <a:cs typeface="Arial" pitchFamily="34" charset="0"/>
              </a:rPr>
              <a:t>A lejátszási parancsokkal lehet a felvételt elindítani, megállítani, kockánként előre-hátra léptetni</a:t>
            </a:r>
            <a:r>
              <a:rPr lang="en-US" altLang="hu-HU" sz="2800" dirty="0" smtClean="0">
                <a:latin typeface="+mj-lt"/>
                <a:cs typeface="Arial" pitchFamily="34" charset="0"/>
              </a:rPr>
              <a:t>.</a:t>
            </a:r>
            <a:endParaRPr lang="hu-HU" altLang="hu-HU" sz="28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hu-HU" altLang="hu-HU" sz="28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altLang="hu-HU" sz="2800" dirty="0" smtClean="0">
              <a:latin typeface="+mj-lt"/>
              <a:cs typeface="Arial" pitchFamily="34" charset="0"/>
            </a:endParaRPr>
          </a:p>
          <a:p>
            <a:endParaRPr lang="hu-HU" dirty="0"/>
          </a:p>
        </p:txBody>
      </p:sp>
      <p:pic>
        <p:nvPicPr>
          <p:cNvPr id="5" name="Kép 4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4639015" cy="20295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03" y="1542492"/>
            <a:ext cx="3384376" cy="406104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Állítsa meg a felvételt a munkatartomány első kockájánál, majd nyomja meg a zöld </a:t>
            </a:r>
            <a:r>
              <a:rPr lang="hu-HU" dirty="0" err="1" smtClean="0"/>
              <a:t>working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ikon bal oldali gombját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Folytassa a felvételt, majd a munkatartomány végén nyomja meg a </a:t>
            </a:r>
            <a:r>
              <a:rPr lang="hu-HU" dirty="0"/>
              <a:t>zöld </a:t>
            </a:r>
            <a:r>
              <a:rPr lang="hu-HU" dirty="0" err="1"/>
              <a:t>working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 ikon </a:t>
            </a:r>
            <a:r>
              <a:rPr lang="hu-HU" dirty="0" smtClean="0"/>
              <a:t>jobb </a:t>
            </a:r>
            <a:r>
              <a:rPr lang="hu-HU" dirty="0"/>
              <a:t>oldali gombját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továbbiakban a teljes felvételből kiválasztott munkatartományban lehet dolgozni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cs typeface="Times New Roman" pitchFamily="18" charset="0"/>
              </a:rPr>
              <a:t>A munkatartomány (</a:t>
            </a:r>
            <a:r>
              <a:rPr lang="hu-HU" sz="4000" b="1" dirty="0" err="1" smtClean="0">
                <a:cs typeface="Times New Roman" pitchFamily="18" charset="0"/>
              </a:rPr>
              <a:t>working</a:t>
            </a:r>
            <a:r>
              <a:rPr lang="hu-HU" sz="4000" b="1" dirty="0" smtClean="0">
                <a:cs typeface="Times New Roman" pitchFamily="18" charset="0"/>
              </a:rPr>
              <a:t> </a:t>
            </a:r>
            <a:r>
              <a:rPr lang="hu-HU" sz="4000" b="1" dirty="0" err="1" smtClean="0">
                <a:cs typeface="Times New Roman" pitchFamily="18" charset="0"/>
              </a:rPr>
              <a:t>zone</a:t>
            </a:r>
            <a:r>
              <a:rPr lang="hu-HU" sz="4000" b="1" dirty="0" smtClean="0">
                <a:cs typeface="Times New Roman" pitchFamily="18" charset="0"/>
              </a:rPr>
              <a:t>) kijelölése a teljes felvételből</a:t>
            </a:r>
            <a:endParaRPr lang="en-US" sz="4000" b="1" dirty="0" smtClean="0">
              <a:cs typeface="Times New Roman" pitchFamily="18" charset="0"/>
            </a:endParaRPr>
          </a:p>
        </p:txBody>
      </p:sp>
      <p:pic>
        <p:nvPicPr>
          <p:cNvPr id="6" name="Picture 2" descr="http://www.kinovea.org/help/en/107-tool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00751"/>
            <a:ext cx="5544616" cy="235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gyenes összekötő nyíllal 7"/>
          <p:cNvCxnSpPr/>
          <p:nvPr/>
        </p:nvCxnSpPr>
        <p:spPr>
          <a:xfrm>
            <a:off x="3347864" y="2492896"/>
            <a:ext cx="864096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3203848" y="3429000"/>
            <a:ext cx="1368152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 smtClean="0">
                <a:latin typeface="+mn-lt"/>
                <a:cs typeface="Times New Roman" pitchFamily="18" charset="0"/>
              </a:rPr>
              <a:t>A felvétel méretének növelése</a:t>
            </a:r>
            <a:endParaRPr lang="en-US" sz="36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hu-HU" sz="2400" dirty="0" smtClean="0"/>
              <a:t>A számítógép érintőfelületének két ujjal történő széthúzásával a méret növelhető</a:t>
            </a:r>
            <a:endParaRPr lang="en-US" sz="2400" dirty="0" smtClean="0"/>
          </a:p>
          <a:p>
            <a:pPr>
              <a:lnSpc>
                <a:spcPct val="110000"/>
              </a:lnSpc>
              <a:defRPr/>
            </a:pPr>
            <a:r>
              <a:rPr lang="hu-HU" sz="2400" dirty="0" smtClean="0"/>
              <a:t>A felvétel szélét kijelölve a felvétel mérete növelhető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pPr>
              <a:lnSpc>
                <a:spcPct val="110000"/>
              </a:lnSpc>
              <a:defRPr/>
            </a:pPr>
            <a:endParaRPr lang="en-US" sz="2400" dirty="0" smtClean="0"/>
          </a:p>
          <a:p>
            <a:pPr>
              <a:lnSpc>
                <a:spcPct val="110000"/>
              </a:lnSpc>
              <a:defRPr/>
            </a:pPr>
            <a:r>
              <a:rPr lang="hu-HU" sz="2400" dirty="0" smtClean="0"/>
              <a:t>A nagyító gombot kijelölve a felvétel egy része kinagyítható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pPr>
              <a:lnSpc>
                <a:spcPct val="110000"/>
              </a:lnSpc>
              <a:defRPr/>
            </a:pPr>
            <a:endParaRPr lang="en-US" sz="2800" dirty="0" smtClean="0"/>
          </a:p>
        </p:txBody>
      </p:sp>
      <p:pic>
        <p:nvPicPr>
          <p:cNvPr id="6" name="Kép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696078" cy="576064"/>
          </a:xfrm>
          <a:prstGeom prst="rect">
            <a:avLst/>
          </a:prstGeom>
        </p:spPr>
      </p:pic>
      <p:pic>
        <p:nvPicPr>
          <p:cNvPr id="7" name="Kép 6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933056"/>
            <a:ext cx="648072" cy="536335"/>
          </a:xfrm>
          <a:prstGeom prst="rect">
            <a:avLst/>
          </a:prstGeom>
        </p:spPr>
      </p:pic>
      <p:pic>
        <p:nvPicPr>
          <p:cNvPr id="8" name="Kép 7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77072"/>
            <a:ext cx="3581400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dirty="0" smtClean="0">
                <a:latin typeface="+mj-lt"/>
                <a:cs typeface="Times New Roman" pitchFamily="18" charset="0"/>
              </a:rPr>
              <a:t>A kijelölő sávval beállítható a felvétel lejátszási sebessége</a:t>
            </a:r>
            <a:r>
              <a:rPr lang="en-US" altLang="hu-HU" dirty="0" smtClean="0">
                <a:latin typeface="+mj-lt"/>
                <a:cs typeface="Times New Roman" pitchFamily="18" charset="0"/>
              </a:rPr>
              <a:t>.</a:t>
            </a:r>
          </a:p>
          <a:p>
            <a:endParaRPr lang="hu-H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 smtClean="0">
                <a:cs typeface="Times New Roman" pitchFamily="18" charset="0"/>
              </a:rPr>
              <a:t>A felvétel sebességének megváltoztatása</a:t>
            </a:r>
            <a:endParaRPr lang="en-US" sz="3600" b="1" dirty="0" smtClean="0">
              <a:cs typeface="Times New Roman" pitchFamily="18" charset="0"/>
            </a:endParaRPr>
          </a:p>
        </p:txBody>
      </p:sp>
      <p:pic>
        <p:nvPicPr>
          <p:cNvPr id="6" name="Kép 5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9494" y="3127622"/>
            <a:ext cx="5132786" cy="22455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cs typeface="Times New Roman" pitchFamily="18" charset="0"/>
              </a:rPr>
              <a:t>Felvétel hátrafelé </a:t>
            </a:r>
            <a:r>
              <a:rPr lang="hu-HU" sz="3600" b="1" dirty="0" smtClean="0">
                <a:cs typeface="Times New Roman" pitchFamily="18" charset="0"/>
              </a:rPr>
              <a:t>lejátszása </a:t>
            </a:r>
            <a:br>
              <a:rPr lang="hu-HU" sz="3600" b="1" dirty="0" smtClean="0">
                <a:cs typeface="Times New Roman" pitchFamily="18" charset="0"/>
              </a:rPr>
            </a:br>
            <a:r>
              <a:rPr lang="hu-HU" sz="3600" b="1" dirty="0" smtClean="0">
                <a:cs typeface="Times New Roman" pitchFamily="18" charset="0"/>
              </a:rPr>
              <a:t>(csak az </a:t>
            </a:r>
            <a:r>
              <a:rPr lang="hu-HU" sz="3600" b="1" dirty="0" err="1" smtClean="0">
                <a:cs typeface="Times New Roman" pitchFamily="18" charset="0"/>
              </a:rPr>
              <a:t>exp</a:t>
            </a:r>
            <a:r>
              <a:rPr lang="hu-HU" sz="3600" b="1" dirty="0" smtClean="0">
                <a:cs typeface="Times New Roman" pitchFamily="18" charset="0"/>
              </a:rPr>
              <a:t>. </a:t>
            </a:r>
            <a:r>
              <a:rPr lang="hu-HU" sz="3600" b="1" dirty="0" smtClean="0">
                <a:cs typeface="Times New Roman" pitchFamily="18" charset="0"/>
              </a:rPr>
              <a:t>v</a:t>
            </a:r>
            <a:r>
              <a:rPr lang="hu-HU" sz="3600" b="1" dirty="0" smtClean="0">
                <a:cs typeface="Times New Roman" pitchFamily="18" charset="0"/>
              </a:rPr>
              <a:t>áltozatban)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sz="2800" dirty="0" smtClean="0">
                <a:latin typeface="+mj-lt"/>
                <a:cs typeface="Times New Roman" pitchFamily="18" charset="0"/>
              </a:rPr>
              <a:t>Amennyiben szükséges </a:t>
            </a:r>
            <a:r>
              <a:rPr lang="hu-HU" altLang="hu-HU" sz="2800" dirty="0" smtClean="0">
                <a:latin typeface="+mj-lt"/>
                <a:cs typeface="Times New Roman" pitchFamily="18" charset="0"/>
              </a:rPr>
              <a:t>az </a:t>
            </a:r>
            <a:r>
              <a:rPr lang="hu-HU" altLang="hu-HU" sz="2800" dirty="0" err="1" smtClean="0">
                <a:latin typeface="+mj-lt"/>
                <a:cs typeface="Times New Roman" pitchFamily="18" charset="0"/>
              </a:rPr>
              <a:t>exp</a:t>
            </a:r>
            <a:r>
              <a:rPr lang="hu-HU" altLang="hu-HU" sz="2800" dirty="0" smtClean="0">
                <a:latin typeface="+mj-lt"/>
                <a:cs typeface="Times New Roman" pitchFamily="18" charset="0"/>
              </a:rPr>
              <a:t>. </a:t>
            </a:r>
            <a:r>
              <a:rPr lang="hu-HU" altLang="hu-HU" sz="2800" dirty="0" smtClean="0">
                <a:latin typeface="+mj-lt"/>
                <a:cs typeface="Times New Roman" pitchFamily="18" charset="0"/>
              </a:rPr>
              <a:t>v</a:t>
            </a:r>
            <a:r>
              <a:rPr lang="hu-HU" altLang="hu-HU" sz="2800" dirty="0" smtClean="0">
                <a:latin typeface="+mj-lt"/>
                <a:cs typeface="Times New Roman" pitchFamily="18" charset="0"/>
              </a:rPr>
              <a:t>erzióban  a </a:t>
            </a:r>
            <a:r>
              <a:rPr lang="hu-HU" altLang="hu-HU" sz="2800" dirty="0" err="1" smtClean="0">
                <a:latin typeface="+mj-lt"/>
                <a:cs typeface="Times New Roman" pitchFamily="18" charset="0"/>
              </a:rPr>
              <a:t>reverse</a:t>
            </a:r>
            <a:r>
              <a:rPr lang="hu-HU" altLang="hu-HU" sz="2800" dirty="0" smtClean="0">
                <a:latin typeface="+mj-lt"/>
                <a:cs typeface="Times New Roman" pitchFamily="18" charset="0"/>
              </a:rPr>
              <a:t> </a:t>
            </a:r>
            <a:r>
              <a:rPr lang="hu-HU" altLang="hu-HU" sz="2800" dirty="0" smtClean="0">
                <a:latin typeface="+mj-lt"/>
                <a:cs typeface="Times New Roman" pitchFamily="18" charset="0"/>
              </a:rPr>
              <a:t>funkció bekapcsolásával a felvétel lejátszása megfordítható</a:t>
            </a:r>
            <a:r>
              <a:rPr lang="en-US" altLang="hu-HU" sz="2800" dirty="0" smtClean="0">
                <a:latin typeface="+mj-lt"/>
                <a:cs typeface="Times New Roman" pitchFamily="18" charset="0"/>
              </a:rPr>
              <a:t>.</a:t>
            </a:r>
            <a:endParaRPr lang="hu-HU" altLang="hu-HU" sz="28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hu-HU" altLang="hu-HU" sz="2800" dirty="0" smtClean="0">
              <a:latin typeface="+mj-lt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578773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5220072" y="2060848"/>
            <a:ext cx="288032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>
                <a:cs typeface="Times New Roman" pitchFamily="18" charset="0"/>
              </a:rPr>
              <a:t>Kép tükrözése</a:t>
            </a:r>
            <a:endParaRPr lang="hu-HU" sz="3600" dirty="0"/>
          </a:p>
        </p:txBody>
      </p:sp>
      <p:pic>
        <p:nvPicPr>
          <p:cNvPr id="4" name="Tartalom helye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556792"/>
            <a:ext cx="5728392" cy="4104456"/>
          </a:xfrm>
        </p:spPr>
      </p:pic>
      <p:sp>
        <p:nvSpPr>
          <p:cNvPr id="5" name="Téglalap 4"/>
          <p:cNvSpPr/>
          <p:nvPr/>
        </p:nvSpPr>
        <p:spPr>
          <a:xfrm>
            <a:off x="467544" y="1484784"/>
            <a:ext cx="2376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 smtClean="0"/>
              <a:t>Amennyiben szükséges a kép a függőleges tengelyre tükrözhető a tükrözés funkció bekapcsolásával</a:t>
            </a:r>
            <a:endParaRPr lang="en-US" sz="2400" dirty="0" smtClean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2339752" y="2204864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471</Words>
  <Application>Microsoft Office PowerPoint</Application>
  <PresentationFormat>Diavetítés a képernyőre (4:3 oldalarány)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A KINOVEA mozgáselemző rendszer használata</vt:lpstr>
      <vt:lpstr>Mire használható a Kinovea szoftver</vt:lpstr>
      <vt:lpstr>Felvétel megtekintése</vt:lpstr>
      <vt:lpstr>4. dia</vt:lpstr>
      <vt:lpstr>A munkatartomány (working zone) kijelölése a teljes felvételből</vt:lpstr>
      <vt:lpstr>A felvétel méretének növelése</vt:lpstr>
      <vt:lpstr>A felvétel sebességének megváltoztatása</vt:lpstr>
      <vt:lpstr>Felvétel hátrafelé lejátszása  (csak az exp. változatban)</vt:lpstr>
      <vt:lpstr>Kép tükrözése</vt:lpstr>
      <vt:lpstr>Rácsfunkció bekapcsolása</vt:lpstr>
      <vt:lpstr>Megjegyzés beillesztése a képekhez</vt:lpstr>
      <vt:lpstr>Rajzfunkció bekapcsolása (pencil)</vt:lpstr>
      <vt:lpstr>Line and arrows (vonal és nyilak)</vt:lpstr>
      <vt:lpstr>Kör (Circle) </vt:lpstr>
      <vt:lpstr>Szögmérő (Angle )</vt:lpstr>
      <vt:lpstr>Szín és vastagság beállítása</vt:lpstr>
      <vt:lpstr>Két felvétel egyidejű megtekintése</vt:lpstr>
      <vt:lpstr>Referenciahossz beállítása Távolság mérése</vt:lpstr>
      <vt:lpstr>Pontok követés (track path)</vt:lpstr>
      <vt:lpstr>Mozgás hosszának, mozgási sebesség meghatározása</vt:lpstr>
      <vt:lpstr>Munka elmentése</vt:lpstr>
      <vt:lpstr>Köszönjük a figyelmet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Biomechanika</cp:lastModifiedBy>
  <cp:revision>61</cp:revision>
  <dcterms:created xsi:type="dcterms:W3CDTF">2015-08-18T11:06:56Z</dcterms:created>
  <dcterms:modified xsi:type="dcterms:W3CDTF">2017-02-06T11:55:30Z</dcterms:modified>
</cp:coreProperties>
</file>