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8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290" r:id="rId14"/>
    <p:sldId id="289" r:id="rId15"/>
    <p:sldId id="291" r:id="rId16"/>
    <p:sldId id="292" r:id="rId17"/>
    <p:sldId id="293" r:id="rId18"/>
    <p:sldId id="294" r:id="rId19"/>
    <p:sldId id="296" r:id="rId20"/>
    <p:sldId id="295" r:id="rId21"/>
    <p:sldId id="297" r:id="rId22"/>
    <p:sldId id="298" r:id="rId23"/>
    <p:sldId id="299" r:id="rId24"/>
    <p:sldId id="302" r:id="rId25"/>
    <p:sldId id="300" r:id="rId26"/>
    <p:sldId id="304" r:id="rId27"/>
    <p:sldId id="301" r:id="rId28"/>
    <p:sldId id="305" r:id="rId29"/>
    <p:sldId id="306" r:id="rId30"/>
    <p:sldId id="303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20" r:id="rId44"/>
    <p:sldId id="319" r:id="rId45"/>
    <p:sldId id="322" r:id="rId46"/>
    <p:sldId id="321" r:id="rId47"/>
    <p:sldId id="323" r:id="rId48"/>
    <p:sldId id="324" r:id="rId49"/>
    <p:sldId id="325" r:id="rId5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/>
    <p:restoredTop sz="94655"/>
  </p:normalViewPr>
  <p:slideViewPr>
    <p:cSldViewPr>
      <p:cViewPr>
        <p:scale>
          <a:sx n="90" d="100"/>
          <a:sy n="90" d="100"/>
        </p:scale>
        <p:origin x="-76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4CB9-D4FE-0644-B793-63AF83129223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0175C-03BA-E744-B556-F0814ECC05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330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0175C-03BA-E744-B556-F0814ECC0582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2267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91880" y="2924944"/>
            <a:ext cx="5252120" cy="1224136"/>
          </a:xfrm>
        </p:spPr>
        <p:txBody>
          <a:bodyPr>
            <a:noAutofit/>
          </a:bodyPr>
          <a:lstStyle/>
          <a:p>
            <a:pPr algn="r"/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Az APAS 3D-s mozgáselemző rendszer használata</a:t>
            </a:r>
            <a:endParaRPr lang="hu-HU" sz="3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077072"/>
            <a:ext cx="4240560" cy="720080"/>
          </a:xfrm>
        </p:spPr>
        <p:txBody>
          <a:bodyPr>
            <a:normAutofit/>
          </a:bodyPr>
          <a:lstStyle/>
          <a:p>
            <a:pPr algn="r"/>
            <a:r>
              <a:rPr lang="hu-HU" sz="16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Gréger</a:t>
            </a:r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Zsolt - </a:t>
            </a:r>
            <a:r>
              <a:rPr lang="hu-HU" sz="16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Dr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hu-HU" sz="16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Kopper</a:t>
            </a:r>
            <a:r>
              <a:rPr lang="hu-H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Bence </a:t>
            </a:r>
            <a:endParaRPr lang="hu-HU" sz="16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r"/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7901"/>
            <a:ext cx="8229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hu-HU" sz="4000" b="1" dirty="0"/>
              <a:t>2</a:t>
            </a:r>
            <a:r>
              <a:rPr lang="hu-HU" sz="4000" b="1" dirty="0" smtClean="0"/>
              <a:t>. </a:t>
            </a:r>
            <a:r>
              <a:rPr lang="hu-HU" sz="4000" b="1" dirty="0" err="1"/>
              <a:t>Grabbelés</a:t>
            </a:r>
            <a:r>
              <a:rPr lang="hu-HU" sz="4000" b="1" dirty="0"/>
              <a:t> </a:t>
            </a:r>
            <a:r>
              <a:rPr lang="hu-HU" sz="2200" b="1" dirty="0"/>
              <a:t/>
            </a:r>
            <a:br>
              <a:rPr lang="hu-HU" sz="2200" b="1" dirty="0"/>
            </a:br>
            <a:r>
              <a:rPr lang="hu-HU" sz="2200" b="1" dirty="0" smtClean="0"/>
              <a:t>kameráról </a:t>
            </a:r>
            <a:r>
              <a:rPr lang="hu-HU" sz="2200" b="1" dirty="0"/>
              <a:t>a </a:t>
            </a:r>
            <a:r>
              <a:rPr lang="hu-HU" sz="2200" b="1" dirty="0" smtClean="0"/>
              <a:t>computerre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14525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1101774"/>
            <a:ext cx="381642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1. Mappastruktúra kialakítása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u-HU" altLang="x-none" sz="2400" dirty="0"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altLang="x-none" sz="2400" dirty="0">
                <a:latin typeface="+mj-lt"/>
              </a:rPr>
              <a:t>K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ialakítjuk 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feladathoz tartozó mappastruktúrát. </a:t>
            </a:r>
            <a:endParaRPr kumimoji="0" lang="hu-HU" altLang="x-non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u-HU" altLang="x-none" sz="2400" dirty="0"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Ennek 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pontos megléte azért szükséges, mert ez alapján történik majd az elvégzett munka kiértékelése.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49" name="Picture 1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69454"/>
            <a:ext cx="4461126" cy="4327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83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692696"/>
            <a:ext cx="29523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2. </a:t>
            </a:r>
            <a:r>
              <a:rPr lang="hu-HU" altLang="x-none" sz="2400" b="1" dirty="0" smtClean="0">
                <a:latin typeface="+mj-lt"/>
              </a:rPr>
              <a:t>Video másolása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kamerával felvett anyagot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számítógépre </a:t>
            </a:r>
            <a:r>
              <a:rPr lang="x-none" altLang="x-none" sz="2000" dirty="0"/>
              <a:t>kell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vinnünk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Ez </a:t>
            </a:r>
            <a:r>
              <a:rPr kumimoji="0" lang="x-none" altLang="x-non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win dv </a:t>
            </a:r>
            <a:r>
              <a:rPr kumimoji="0" lang="x-none" altLang="x-non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programmal történik. </a:t>
            </a: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97" y="756611"/>
            <a:ext cx="5528103" cy="309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63284" y="4005064"/>
            <a:ext cx="752919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kamerát a számítógéppel egy úgynevezett firewire kábelen keresztül kötjük össze. </a:t>
            </a:r>
            <a:r>
              <a:rPr kumimoji="0" lang="x-none" altLang="x-non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capt. file </a:t>
            </a:r>
            <a:r>
              <a:rPr kumimoji="0" lang="x-none" altLang="x-non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mezőben kiválasztjuk a file mentési útvonalát (név/nyers), illetve elnevezzük a menteni kívánt videót. A 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capture gomb </a:t>
            </a:r>
            <a:r>
              <a:rPr kumimoji="0" lang="x-none" altLang="x-non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megnyomásával tudjuk elindítani a mentést és szintén a capture gomb megnyomásával fejezzük be.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„nyers” mappába kell bekerülnie a jobb és baloldali referenciarács videónak, illetve a jobb és baloldali mozgás videónak. (elnevezések: jobbracs, balracs, jobb, bal)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3158697" y="3717032"/>
            <a:ext cx="1269287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6588224" y="3645024"/>
            <a:ext cx="79208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56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7901"/>
            <a:ext cx="8229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b="1" dirty="0" smtClean="0"/>
              <a:t>3. </a:t>
            </a:r>
            <a:r>
              <a:rPr lang="hu-HU" sz="4000" b="1" dirty="0"/>
              <a:t>Szinkronizálás, </a:t>
            </a:r>
            <a:r>
              <a:rPr lang="hu-HU" sz="4000" b="1" dirty="0" err="1" smtClean="0"/>
              <a:t>Trimmelés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14934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0872" y="4696545"/>
            <a:ext cx="8229600" cy="9647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Itt vágjuk </a:t>
            </a:r>
            <a:r>
              <a:rPr lang="hu-HU" dirty="0"/>
              <a:t>megfelelő méretűre a filmünket. Itt tudjuk megnézni képkockánként, hogy melyik mozgást akarjuk majd elemezni.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27784" y="27665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099" name="Picture 3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20688"/>
            <a:ext cx="4102100" cy="353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0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592" y="926250"/>
            <a:ext cx="2952328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/>
              <a:t>1. Megnyitás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b="1" dirty="0"/>
              <a:t>„File”</a:t>
            </a:r>
            <a:r>
              <a:rPr lang="hu-HU" sz="2000" dirty="0"/>
              <a:t> menüpontban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az </a:t>
            </a:r>
            <a:r>
              <a:rPr lang="hu-HU" sz="2000" b="1" dirty="0"/>
              <a:t>„</a:t>
            </a:r>
            <a:r>
              <a:rPr lang="hu-HU" sz="2000" b="1" dirty="0" err="1"/>
              <a:t>OpenAVI</a:t>
            </a:r>
            <a:r>
              <a:rPr lang="hu-HU" sz="2000" b="1" dirty="0"/>
              <a:t>”</a:t>
            </a:r>
            <a:r>
              <a:rPr lang="hu-HU" sz="2000" dirty="0"/>
              <a:t> fülre kattintva tudjuk megnyitni az elemzendő mozgást tartalmazó filmet.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Betöltjük </a:t>
            </a:r>
            <a:r>
              <a:rPr lang="hu-HU" sz="2000" dirty="0"/>
              <a:t>a „nyers” mappából a jobb és bal videót.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672" y="404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5121" name="Picture 1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5079504" cy="277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7824" y="3490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2627784" y="599010"/>
            <a:ext cx="1224136" cy="154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74715"/>
            <a:ext cx="5796136" cy="3040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405" y="476672"/>
            <a:ext cx="8229600" cy="28664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1" dirty="0" smtClean="0"/>
              <a:t>2. Szinkronizálás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hu-HU" sz="2000" dirty="0" smtClean="0"/>
              <a:t>A </a:t>
            </a:r>
            <a:r>
              <a:rPr lang="hu-HU" sz="2000" dirty="0"/>
              <a:t>felső videó szekvencián megkeressük a „</a:t>
            </a:r>
            <a:r>
              <a:rPr lang="hu-HU" sz="2000" dirty="0" err="1"/>
              <a:t>trigger</a:t>
            </a:r>
            <a:r>
              <a:rPr lang="hu-HU" sz="2000" dirty="0"/>
              <a:t>” pontot, ami esetünkben, a taps. A </a:t>
            </a:r>
            <a:r>
              <a:rPr lang="hu-HU" sz="2000" dirty="0" err="1"/>
              <a:t>trigger</a:t>
            </a:r>
            <a:r>
              <a:rPr lang="hu-HU" sz="2000" dirty="0"/>
              <a:t> vagy szinkronizáló pont az lesz amelyik mindkét felvételen jól látszik. Általában vagy az a képkocka kell amikor éppen összeér a két kéz, vagy amikor éppen szétválik.  </a:t>
            </a:r>
          </a:p>
          <a:p>
            <a:pPr marL="0" indent="0" algn="just">
              <a:buNone/>
            </a:pPr>
            <a:r>
              <a:rPr lang="hu-HU" sz="2000" dirty="0"/>
              <a:t>Kiválasztjuk a képkockát majd rányomunk a „szinkronjelre</a:t>
            </a:r>
            <a:r>
              <a:rPr lang="hu-HU" sz="2000" dirty="0" smtClean="0"/>
              <a:t>” („</a:t>
            </a:r>
            <a:r>
              <a:rPr lang="hu-HU" sz="2000" b="1" dirty="0" err="1"/>
              <a:t>sync</a:t>
            </a:r>
            <a:r>
              <a:rPr lang="hu-HU" sz="2000" b="1" dirty="0"/>
              <a:t>”, napocska </a:t>
            </a:r>
            <a:r>
              <a:rPr lang="hu-HU" sz="2000" b="1" dirty="0" smtClean="0"/>
              <a:t>ikon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7969533" cy="134818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331640" y="5517232"/>
            <a:ext cx="731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Ezután elvégezzük ugyanezt a műveletet az alsó videó szekvencián is.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3851920" y="2996952"/>
            <a:ext cx="367240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97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b="1" dirty="0" smtClean="0"/>
              <a:t>3. Vágás</a:t>
            </a:r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r>
              <a:rPr lang="hu-HU" sz="2000" dirty="0" smtClean="0"/>
              <a:t>Miután </a:t>
            </a:r>
            <a:r>
              <a:rPr lang="hu-HU" sz="2000" dirty="0"/>
              <a:t>a két szinkron pont egymás alá kerül, a felsőre kattintunk majd a menüből kiválasztjuk a </a:t>
            </a:r>
            <a:r>
              <a:rPr lang="hu-HU" sz="2000" b="1" dirty="0" err="1" smtClean="0"/>
              <a:t>trim</a:t>
            </a:r>
            <a:r>
              <a:rPr lang="hu-HU" sz="2000" b="1" dirty="0" smtClean="0"/>
              <a:t> start</a:t>
            </a:r>
            <a:r>
              <a:rPr lang="hu-HU" sz="2000" dirty="0" smtClean="0"/>
              <a:t> </a:t>
            </a:r>
            <a:r>
              <a:rPr lang="hu-HU" sz="2000" dirty="0"/>
              <a:t>menüpontot. Ezzel a szinkron jel előtti képkockákat vágjuk le. Ekkor már mindkét videó szekvencia kezdőpontja a szinkron pont lesz</a:t>
            </a:r>
            <a:r>
              <a:rPr lang="hu-HU" sz="2000" dirty="0" smtClean="0"/>
              <a:t>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r>
              <a:rPr lang="hu-HU" sz="2000" dirty="0" smtClean="0"/>
              <a:t>Ezután </a:t>
            </a:r>
            <a:r>
              <a:rPr lang="hu-HU" sz="2000" dirty="0"/>
              <a:t>megkeressük az 5db mozgás végét és az utolsó képkockára kattintunk. A menüből a </a:t>
            </a:r>
            <a:r>
              <a:rPr lang="hu-HU" sz="2000" b="1" dirty="0" err="1"/>
              <a:t>trim</a:t>
            </a:r>
            <a:r>
              <a:rPr lang="hu-HU" sz="2000" b="1" dirty="0"/>
              <a:t> end </a:t>
            </a:r>
            <a:r>
              <a:rPr lang="hu-HU" sz="2000" dirty="0"/>
              <a:t>et választjuk. Ezzel mindkét filmünk kiinduló és végpontja megegyezik.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0922"/>
            <a:ext cx="8229600" cy="1392174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H="1">
            <a:off x="3059832" y="1988840"/>
            <a:ext cx="72008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771800" y="3789040"/>
            <a:ext cx="57606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28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u-HU" sz="2400" b="1" dirty="0" smtClean="0"/>
              <a:t>4. Mentés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E</a:t>
            </a:r>
            <a:r>
              <a:rPr lang="hu-HU" sz="2400" dirty="0" smtClean="0"/>
              <a:t>lmentjük </a:t>
            </a:r>
            <a:r>
              <a:rPr lang="hu-HU" sz="2400" dirty="0"/>
              <a:t>a </a:t>
            </a:r>
            <a:r>
              <a:rPr lang="hu-HU" sz="2400" dirty="0" err="1"/>
              <a:t>trimm</a:t>
            </a:r>
            <a:r>
              <a:rPr lang="hu-HU" sz="2400" dirty="0"/>
              <a:t>/munka könyvtárba a </a:t>
            </a:r>
            <a:r>
              <a:rPr lang="hu-HU" sz="2400" b="1" dirty="0"/>
              <a:t>„File”</a:t>
            </a:r>
            <a:r>
              <a:rPr lang="hu-HU" sz="2400" dirty="0"/>
              <a:t> menüpontban lévő </a:t>
            </a:r>
            <a:r>
              <a:rPr lang="hu-HU" sz="2400" b="1" dirty="0"/>
              <a:t>„</a:t>
            </a:r>
            <a:r>
              <a:rPr lang="hu-HU" sz="2400" b="1" dirty="0" err="1"/>
              <a:t>Save</a:t>
            </a:r>
            <a:r>
              <a:rPr lang="hu-HU" sz="2400" b="1" dirty="0"/>
              <a:t> </a:t>
            </a:r>
            <a:r>
              <a:rPr lang="hu-HU" sz="2400" b="1" dirty="0" err="1"/>
              <a:t>trimming</a:t>
            </a:r>
            <a:r>
              <a:rPr lang="hu-HU" sz="2400" b="1" dirty="0"/>
              <a:t>”</a:t>
            </a:r>
            <a:r>
              <a:rPr lang="hu-HU" sz="2400" dirty="0"/>
              <a:t> gombbal. </a:t>
            </a:r>
            <a:endParaRPr lang="hu-HU" sz="2400" dirty="0" smtClean="0"/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Ezután az 5 kísérletből kiválasztjuk a legjobbat. </a:t>
            </a:r>
            <a:r>
              <a:rPr lang="hu-HU" sz="2400" dirty="0" err="1"/>
              <a:t>Trimm</a:t>
            </a:r>
            <a:r>
              <a:rPr lang="hu-HU" sz="2400" dirty="0"/>
              <a:t> start és a </a:t>
            </a:r>
            <a:r>
              <a:rPr lang="hu-HU" sz="2400" dirty="0" err="1"/>
              <a:t>trimm</a:t>
            </a:r>
            <a:r>
              <a:rPr lang="hu-HU" sz="2400" dirty="0"/>
              <a:t> end gombbal ki tudjuk vágni az egy mozgást amit elemezni szeretnénk</a:t>
            </a:r>
            <a:r>
              <a:rPr lang="hu-HU" sz="2400" dirty="0" smtClean="0"/>
              <a:t>.</a:t>
            </a:r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Elmentjük a </a:t>
            </a:r>
            <a:r>
              <a:rPr lang="hu-HU" sz="2400" b="1" dirty="0" err="1"/>
              <a:t>trimm</a:t>
            </a:r>
            <a:r>
              <a:rPr lang="hu-HU" sz="2400" dirty="0"/>
              <a:t> </a:t>
            </a:r>
            <a:r>
              <a:rPr lang="hu-HU" sz="2400" dirty="0" smtClean="0"/>
              <a:t>mappába. </a:t>
            </a:r>
            <a:endParaRPr lang="hu-HU" sz="2200" dirty="0"/>
          </a:p>
        </p:txBody>
      </p:sp>
      <p:sp>
        <p:nvSpPr>
          <p:cNvPr id="5" name="Téglalap 4"/>
          <p:cNvSpPr/>
          <p:nvPr/>
        </p:nvSpPr>
        <p:spPr>
          <a:xfrm>
            <a:off x="1619672" y="5373216"/>
            <a:ext cx="7005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Ezzel megtörtént a </a:t>
            </a:r>
            <a:r>
              <a:rPr lang="hu-HU" sz="2400" b="1" dirty="0"/>
              <a:t>„</a:t>
            </a:r>
            <a:r>
              <a:rPr lang="hu-HU" sz="2400" b="1" dirty="0" err="1"/>
              <a:t>Trimmelés</a:t>
            </a:r>
            <a:r>
              <a:rPr lang="hu-HU" sz="2400" b="1" dirty="0"/>
              <a:t>”</a:t>
            </a:r>
            <a:r>
              <a:rPr lang="hu-HU" sz="2400" dirty="0"/>
              <a:t> és a film már csak a ténylegesen elemezni kívánt képkockákat tartalmazza.</a:t>
            </a:r>
          </a:p>
        </p:txBody>
      </p:sp>
    </p:spTree>
    <p:extLst>
      <p:ext uri="{BB962C8B-B14F-4D97-AF65-F5344CB8AC3E}">
        <p14:creationId xmlns="" xmlns:p14="http://schemas.microsoft.com/office/powerpoint/2010/main" val="240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7901"/>
            <a:ext cx="8229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b="1" dirty="0" smtClean="0"/>
              <a:t>4. Digitalizálás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19270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altLang="hu-HU" sz="3600" b="1" dirty="0" smtClean="0">
                <a:cs typeface="Arial" pitchFamily="34" charset="0"/>
              </a:rPr>
              <a:t>Bevezető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3D mozgáselemzés több, de minimum 2 videó kamera által felvett mozgás, melynek  digitalizálásával megkapjuk a  mozgást leíró különböző </a:t>
            </a:r>
            <a:r>
              <a:rPr lang="hu-HU" dirty="0" err="1"/>
              <a:t>biomechanikai</a:t>
            </a:r>
            <a:r>
              <a:rPr lang="hu-HU" dirty="0"/>
              <a:t> paramétereket.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Ilyen paraméterek</a:t>
            </a:r>
            <a:r>
              <a:rPr lang="hu-HU" b="1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pPr lvl="0"/>
            <a:r>
              <a:rPr lang="hu-HU" dirty="0"/>
              <a:t>a vizsgált test összes pontjának ill. a tömegközéppont 3D térbeli helyzete,</a:t>
            </a:r>
          </a:p>
          <a:p>
            <a:pPr lvl="0"/>
            <a:r>
              <a:rPr lang="hu-HU" dirty="0"/>
              <a:t> sebessége,</a:t>
            </a:r>
          </a:p>
          <a:p>
            <a:pPr lvl="0"/>
            <a:r>
              <a:rPr lang="hu-HU" dirty="0"/>
              <a:t> gyorsulása,</a:t>
            </a:r>
          </a:p>
          <a:p>
            <a:pPr lvl="0"/>
            <a:r>
              <a:rPr lang="hu-HU" dirty="0"/>
              <a:t> gyorsulás változása,</a:t>
            </a:r>
          </a:p>
          <a:p>
            <a:pPr lvl="0"/>
            <a:r>
              <a:rPr lang="hu-HU" dirty="0"/>
              <a:t> </a:t>
            </a:r>
            <a:r>
              <a:rPr lang="hu-HU" dirty="0" err="1"/>
              <a:t>izületi</a:t>
            </a:r>
            <a:r>
              <a:rPr lang="hu-HU" dirty="0"/>
              <a:t>-, talajhoz, vagy sportszerekhez viszonyított szögek,</a:t>
            </a:r>
          </a:p>
          <a:p>
            <a:pPr lvl="0"/>
            <a:r>
              <a:rPr lang="hu-HU" dirty="0"/>
              <a:t> szögsebességek,</a:t>
            </a:r>
          </a:p>
          <a:p>
            <a:pPr lvl="0"/>
            <a:r>
              <a:rPr lang="hu-HU" dirty="0"/>
              <a:t> szöggyorsulások, szöggyorsulás változások</a:t>
            </a:r>
          </a:p>
          <a:p>
            <a:pPr lvl="0"/>
            <a:r>
              <a:rPr lang="hu-HU" dirty="0"/>
              <a:t> erő</a:t>
            </a:r>
            <a:r>
              <a:rPr lang="hu-HU" dirty="0" smtClean="0"/>
              <a:t>,</a:t>
            </a:r>
          </a:p>
          <a:p>
            <a:r>
              <a:rPr lang="hu-HU" dirty="0"/>
              <a:t> teljesítmény </a:t>
            </a:r>
            <a:r>
              <a:rPr lang="hu-HU" dirty="0" smtClean="0"/>
              <a:t>értékek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9751" y="836712"/>
            <a:ext cx="10828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6145" name="Picture 1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852068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17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472608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2400" b="1" dirty="0" smtClean="0"/>
              <a:t>Konfigurációs file létrehozása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hu-H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 smtClean="0"/>
              <a:t>Először egy új projektet kell létrehoznunk.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000" dirty="0"/>
          </a:p>
          <a:p>
            <a:pPr algn="just">
              <a:spcBef>
                <a:spcPts val="0"/>
              </a:spcBef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17" y="1988840"/>
            <a:ext cx="5889035" cy="4305516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934177" y="1721677"/>
            <a:ext cx="86409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0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3" y="404664"/>
            <a:ext cx="82230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x-none" sz="2400" dirty="0" smtClean="0">
                <a:latin typeface="+mj-lt"/>
              </a:rPr>
              <a:t>A</a:t>
            </a: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file/new project gombra </a:t>
            </a:r>
            <a:r>
              <a:rPr kumimoji="0" lang="hu-HU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kattintunk.</a:t>
            </a: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x-none" sz="2400" dirty="0">
                <a:latin typeface="+mj-lt"/>
              </a:rPr>
              <a:t>E</a:t>
            </a:r>
            <a:r>
              <a:rPr kumimoji="0" lang="x-none" altLang="x-non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lőször </a:t>
            </a:r>
            <a:r>
              <a:rPr kumimoji="0" lang="x-none" altLang="x-none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mentési útvonalat és file nevét adjuk meg. (név/digit) (ékezetek, nagybetűk, írásjelek nélkül</a:t>
            </a:r>
            <a:r>
              <a:rPr kumimoji="0" lang="x-none" altLang="x-none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  <a:endParaRPr kumimoji="0" lang="x-none" alt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898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5024"/>
            <a:ext cx="5918821" cy="398336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75656" y="6115107"/>
            <a:ext cx="728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megnyitásra kattintva előjön a konfigurációs file ablaka.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3275856" y="4869160"/>
            <a:ext cx="3888432" cy="1245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97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7102" y="9087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8193" name="Picture 1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390"/>
            <a:ext cx="4838700" cy="344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70670" y="4005064"/>
            <a:ext cx="8021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Megadjuk a mozgás nevét (</a:t>
            </a:r>
            <a:r>
              <a:rPr lang="hu-HU" sz="2000" b="1" dirty="0" err="1"/>
              <a:t>title</a:t>
            </a:r>
            <a:r>
              <a:rPr lang="hu-HU" sz="2000" dirty="0"/>
              <a:t>). </a:t>
            </a:r>
            <a:endParaRPr lang="hu-HU" sz="2000" dirty="0" smtClean="0"/>
          </a:p>
          <a:p>
            <a:pPr algn="just"/>
            <a:r>
              <a:rPr lang="hu-HU" sz="2000" dirty="0" smtClean="0"/>
              <a:t>Beírjuk</a:t>
            </a:r>
            <a:r>
              <a:rPr lang="hu-HU" sz="2000" dirty="0"/>
              <a:t>, hogy hány markert használtunk a vizsgálati </a:t>
            </a:r>
            <a:r>
              <a:rPr lang="hu-HU" sz="2000" dirty="0" smtClean="0"/>
              <a:t>személyen </a:t>
            </a:r>
            <a:r>
              <a:rPr lang="hu-HU" sz="2000" dirty="0"/>
              <a:t>(</a:t>
            </a:r>
            <a:r>
              <a:rPr lang="hu-HU" sz="2000" b="1" dirty="0"/>
              <a:t>#</a:t>
            </a:r>
            <a:r>
              <a:rPr lang="hu-HU" sz="2000" b="1" dirty="0" err="1"/>
              <a:t>Points</a:t>
            </a:r>
            <a:r>
              <a:rPr lang="hu-HU" sz="2000" dirty="0"/>
              <a:t>). </a:t>
            </a:r>
            <a:endParaRPr lang="hu-HU" sz="2000" dirty="0" smtClean="0"/>
          </a:p>
          <a:p>
            <a:pPr algn="just"/>
            <a:r>
              <a:rPr lang="hu-HU" sz="2000" dirty="0" smtClean="0"/>
              <a:t>Kitöltjük </a:t>
            </a:r>
            <a:r>
              <a:rPr lang="hu-HU" sz="2000" dirty="0"/>
              <a:t>a kontrol pontokat, ami jelen esetünkben a referenciarács </a:t>
            </a:r>
            <a:r>
              <a:rPr lang="hu-HU" sz="2000" dirty="0" smtClean="0"/>
              <a:t>sarkait </a:t>
            </a:r>
            <a:r>
              <a:rPr lang="hu-HU" sz="2000" dirty="0"/>
              <a:t>jelenti, tehát összesen 8db lesz (</a:t>
            </a:r>
            <a:r>
              <a:rPr lang="hu-HU" sz="2000" b="1" dirty="0"/>
              <a:t>#</a:t>
            </a:r>
            <a:r>
              <a:rPr lang="hu-HU" sz="2000" b="1" dirty="0" err="1"/>
              <a:t>Control</a:t>
            </a:r>
            <a:r>
              <a:rPr lang="hu-HU" sz="2000" dirty="0"/>
              <a:t>).</a:t>
            </a:r>
            <a:r>
              <a:rPr lang="hu-HU" sz="2000" b="1" dirty="0"/>
              <a:t> </a:t>
            </a:r>
            <a:endParaRPr lang="hu-HU" sz="2000" b="1" dirty="0" smtClean="0"/>
          </a:p>
          <a:p>
            <a:pPr algn="just"/>
            <a:r>
              <a:rPr lang="hu-HU" sz="2000" dirty="0" smtClean="0"/>
              <a:t>Megadjuk </a:t>
            </a:r>
            <a:r>
              <a:rPr lang="hu-HU" sz="2000" dirty="0"/>
              <a:t>a vizsgálati személy testmagasságát </a:t>
            </a:r>
            <a:r>
              <a:rPr lang="hu-HU" sz="2000" dirty="0" smtClean="0"/>
              <a:t>(</a:t>
            </a:r>
            <a:r>
              <a:rPr lang="hu-HU" sz="2000" b="1" dirty="0" err="1"/>
              <a:t>Height</a:t>
            </a:r>
            <a:r>
              <a:rPr lang="hu-HU" sz="2000" dirty="0"/>
              <a:t>) és testsúlyát </a:t>
            </a:r>
            <a:r>
              <a:rPr lang="hu-HU" sz="2000" dirty="0" smtClean="0"/>
              <a:t>(</a:t>
            </a:r>
            <a:r>
              <a:rPr lang="hu-HU" sz="2000" b="1" dirty="0" err="1"/>
              <a:t>W</a:t>
            </a:r>
            <a:r>
              <a:rPr lang="hu-HU" sz="2000" b="1" dirty="0" err="1" smtClean="0"/>
              <a:t>eight</a:t>
            </a:r>
            <a:r>
              <a:rPr lang="hu-HU" sz="2000" dirty="0"/>
              <a:t>). 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3995936" y="1844824"/>
            <a:ext cx="72008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4788024" y="2060848"/>
            <a:ext cx="3024336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4788024" y="2060848"/>
            <a:ext cx="576064" cy="295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53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96470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/>
              <a:t>Ezután a jobb oldalon rákattintunk a </a:t>
            </a:r>
            <a:r>
              <a:rPr lang="hu-HU" b="1" dirty="0" err="1"/>
              <a:t>Point</a:t>
            </a:r>
            <a:r>
              <a:rPr lang="hu-HU" b="1" dirty="0"/>
              <a:t> </a:t>
            </a:r>
            <a:r>
              <a:rPr lang="hu-HU" b="1" dirty="0" err="1"/>
              <a:t>ID’s</a:t>
            </a:r>
            <a:r>
              <a:rPr lang="hu-HU" b="1" dirty="0"/>
              <a:t> </a:t>
            </a:r>
            <a:r>
              <a:rPr lang="hu-HU" dirty="0"/>
              <a:t>menüpontra.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6588224" cy="4261404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6228184" y="1247056"/>
            <a:ext cx="432048" cy="275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93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5842528" cy="36749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914" y="4437112"/>
            <a:ext cx="74165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Itt adjuk meg, hogy melyik oldalon és hol helyeztük el a markereket. Fontos hogy a számozás a földhöz legközelebb eső markernél kezdődjön.(pl</a:t>
            </a:r>
            <a:r>
              <a:rPr lang="hu-HU" sz="2000" dirty="0" smtClean="0"/>
              <a:t>. karhajlításnál a csukló az első, aztán a könyök, végül a váll. </a:t>
            </a:r>
            <a:r>
              <a:rPr lang="hu-HU" sz="2000" dirty="0"/>
              <a:t>Az ok </a:t>
            </a:r>
            <a:r>
              <a:rPr lang="hu-HU" sz="2000" dirty="0" err="1"/>
              <a:t>ra</a:t>
            </a:r>
            <a:r>
              <a:rPr lang="hu-HU" sz="2000" dirty="0"/>
              <a:t> nyomva visszatérünk a kiinduló panelhez.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7667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96470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/>
              <a:t>Ezután a jobb oldalon rákattintunk a </a:t>
            </a:r>
            <a:r>
              <a:rPr lang="hu-HU" b="1" dirty="0" err="1" smtClean="0"/>
              <a:t>Segments</a:t>
            </a:r>
            <a:r>
              <a:rPr lang="hu-HU" b="1" dirty="0" smtClean="0"/>
              <a:t> </a:t>
            </a:r>
            <a:r>
              <a:rPr lang="hu-HU" dirty="0" smtClean="0"/>
              <a:t>menüpontra</a:t>
            </a:r>
            <a:r>
              <a:rPr lang="hu-HU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37379"/>
            <a:ext cx="6084168" cy="393537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6444208" y="1247056"/>
            <a:ext cx="216024" cy="2974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60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1550"/>
            <a:ext cx="5832648" cy="402076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259632" y="4437112"/>
            <a:ext cx="76328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spcBef>
                <a:spcPts val="260"/>
              </a:spcBef>
              <a:spcAft>
                <a:spcPts val="260"/>
              </a:spcAft>
            </a:pPr>
            <a:r>
              <a:rPr lang="hu-HU" sz="2000" dirty="0" smtClean="0">
                <a:latin typeface="+mj-lt"/>
                <a:ea typeface="Times New Roman" charset="0"/>
                <a:cs typeface="Times New Roman" charset="0"/>
              </a:rPr>
              <a:t>A </a:t>
            </a:r>
            <a:r>
              <a:rPr lang="hu-HU" sz="2000" b="1" dirty="0" err="1" smtClean="0">
                <a:latin typeface="+mj-lt"/>
                <a:ea typeface="Times New Roman" charset="0"/>
                <a:cs typeface="Times New Roman" charset="0"/>
              </a:rPr>
              <a:t>Joint</a:t>
            </a:r>
            <a:r>
              <a:rPr lang="hu-HU" sz="2000" b="1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 smtClean="0">
                <a:latin typeface="+mj-lt"/>
                <a:ea typeface="Times New Roman" charset="0"/>
                <a:cs typeface="Times New Roman" charset="0"/>
              </a:rPr>
              <a:t>Name</a:t>
            </a:r>
            <a:r>
              <a:rPr lang="hu-HU" sz="2000" b="1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hu-HU" sz="2000" dirty="0" smtClean="0">
                <a:latin typeface="+mj-lt"/>
                <a:ea typeface="Times New Roman" charset="0"/>
                <a:cs typeface="Times New Roman" charset="0"/>
              </a:rPr>
              <a:t>ablakban látjuk az első </a:t>
            </a: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markerpontot. A panel alján jobb oldalt a </a:t>
            </a:r>
            <a:r>
              <a:rPr lang="hu-HU" sz="2000" b="1" dirty="0" err="1">
                <a:latin typeface="+mj-lt"/>
                <a:ea typeface="Times New Roman" charset="0"/>
                <a:cs typeface="Times New Roman" charset="0"/>
              </a:rPr>
              <a:t>Next</a:t>
            </a:r>
            <a:r>
              <a:rPr lang="hu-HU" sz="2000" b="1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hu-HU" sz="2000" b="1" dirty="0" err="1">
                <a:latin typeface="+mj-lt"/>
                <a:ea typeface="Times New Roman" charset="0"/>
                <a:cs typeface="Times New Roman" charset="0"/>
              </a:rPr>
              <a:t>Point</a:t>
            </a:r>
            <a:r>
              <a:rPr lang="hu-HU" sz="2000" b="1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gombra kell kattintanunk, ezzel az első pontot összekötöttük a második ponttal. Még egyszer rányomunk a </a:t>
            </a:r>
            <a:r>
              <a:rPr lang="hu-HU" sz="2000" dirty="0" err="1">
                <a:latin typeface="+mj-lt"/>
                <a:ea typeface="Times New Roman" charset="0"/>
                <a:cs typeface="Times New Roman" charset="0"/>
              </a:rPr>
              <a:t>nextre</a:t>
            </a: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, hogy a második pontot is </a:t>
            </a:r>
            <a:r>
              <a:rPr lang="hu-HU" sz="2000" dirty="0" smtClean="0">
                <a:latin typeface="+mj-lt"/>
                <a:ea typeface="Times New Roman" charset="0"/>
                <a:cs typeface="Times New Roman" charset="0"/>
              </a:rPr>
              <a:t>össze kösse </a:t>
            </a: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a harmadikkal.</a:t>
            </a:r>
          </a:p>
          <a:p>
            <a:pPr marR="33020" algn="just">
              <a:spcBef>
                <a:spcPts val="260"/>
              </a:spcBef>
              <a:spcAft>
                <a:spcPts val="260"/>
              </a:spcAft>
            </a:pP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Az ok gomb megnyomása után visszatérünk az eredeti panelhez. </a:t>
            </a:r>
            <a:endParaRPr lang="hu-HU" sz="20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123728" y="1052736"/>
            <a:ext cx="2232248" cy="345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3491880" y="3429000"/>
            <a:ext cx="3024336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7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964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Rákattintunk </a:t>
            </a:r>
            <a:r>
              <a:rPr lang="hu-HU" dirty="0"/>
              <a:t>a </a:t>
            </a:r>
            <a:r>
              <a:rPr lang="hu-HU" b="1" dirty="0" err="1" smtClean="0"/>
              <a:t>Connect</a:t>
            </a:r>
            <a:r>
              <a:rPr lang="hu-HU" b="1" dirty="0" smtClean="0"/>
              <a:t> </a:t>
            </a:r>
            <a:r>
              <a:rPr lang="hu-HU" dirty="0" smtClean="0"/>
              <a:t>menüpontra</a:t>
            </a:r>
            <a:r>
              <a:rPr lang="hu-HU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6228184" cy="4028523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3923928" y="1124744"/>
            <a:ext cx="2944416" cy="295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021333" y="5782175"/>
            <a:ext cx="674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+mj-lt"/>
                <a:ea typeface="Times New Roman" charset="0"/>
                <a:cs typeface="Times New Roman" charset="0"/>
              </a:rPr>
              <a:t>Ezzel megtörténik </a:t>
            </a:r>
            <a:r>
              <a:rPr lang="hu-HU" sz="2800" dirty="0">
                <a:latin typeface="+mj-lt"/>
                <a:ea typeface="Times New Roman" charset="0"/>
                <a:cs typeface="Times New Roman" charset="0"/>
              </a:rPr>
              <a:t>a szegmensek összekötése</a:t>
            </a:r>
            <a:r>
              <a:rPr lang="hu-HU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261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964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Végül a </a:t>
            </a:r>
            <a:r>
              <a:rPr lang="hu-HU" sz="2400" b="1" dirty="0" err="1"/>
              <a:t>ControlXYZs</a:t>
            </a:r>
            <a:r>
              <a:rPr lang="hu-HU" sz="2400" dirty="0"/>
              <a:t> gombra </a:t>
            </a:r>
            <a:r>
              <a:rPr lang="hu-HU" sz="2400" dirty="0" smtClean="0"/>
              <a:t>kattintunk, ahol a referenciarács adatait kell megadnunk.</a:t>
            </a:r>
            <a:endParaRPr lang="hu-HU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57" y="1700808"/>
            <a:ext cx="6135415" cy="3968518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3059832" y="980728"/>
            <a:ext cx="4032448" cy="374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1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3600" b="1" dirty="0" smtClean="0"/>
              <a:t>A mozgásvizsgálat főbb alkalmazási területei: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2770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2600" dirty="0"/>
              <a:t>Sportkutatások (edzéstervek)</a:t>
            </a:r>
          </a:p>
          <a:p>
            <a:pPr lvl="0"/>
            <a:r>
              <a:rPr lang="hu-HU" sz="2600" dirty="0"/>
              <a:t>Mozgással kapcsolatos orvosi kutatások, rehabilitáció</a:t>
            </a:r>
          </a:p>
          <a:p>
            <a:pPr lvl="0"/>
            <a:r>
              <a:rPr lang="hu-HU" sz="2600" dirty="0"/>
              <a:t>Munkaalkalmassági vizsgálatok</a:t>
            </a:r>
          </a:p>
          <a:p>
            <a:pPr lvl="0"/>
            <a:r>
              <a:rPr lang="hu-HU" sz="2600" dirty="0"/>
              <a:t>Ergonómiai vizsgálatok</a:t>
            </a:r>
          </a:p>
          <a:p>
            <a:pPr lvl="0"/>
            <a:r>
              <a:rPr lang="hu-HU" sz="2600" dirty="0"/>
              <a:t>Ipari alkalmazások (edzőcipő-vizsgálatok stb.)</a:t>
            </a:r>
          </a:p>
          <a:p>
            <a:pPr lvl="0"/>
            <a:r>
              <a:rPr lang="hu-HU" sz="2600" dirty="0"/>
              <a:t>Biológiai vizsgálatok (állatok mozgása)</a:t>
            </a:r>
          </a:p>
          <a:p>
            <a:pPr lvl="0"/>
            <a:r>
              <a:rPr lang="hu-HU" sz="2600" dirty="0"/>
              <a:t>Törvényszéki vizsgálatok</a:t>
            </a:r>
          </a:p>
          <a:p>
            <a:pPr lvl="0"/>
            <a:r>
              <a:rPr lang="hu-HU" sz="2600" dirty="0"/>
              <a:t>Űrkutatás, anyagtesztek, űrhajósképzés</a:t>
            </a:r>
          </a:p>
          <a:p>
            <a:pPr lvl="0"/>
            <a:r>
              <a:rPr lang="hu-HU" sz="2600" dirty="0"/>
              <a:t>Művészek képzése, mozgások ábrázolása (festészet, szobrászat, film, animáció stb.)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610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475656" y="57332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spcBef>
                <a:spcPts val="260"/>
              </a:spcBef>
              <a:spcAft>
                <a:spcPts val="260"/>
              </a:spcAft>
            </a:pP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Ebbe az ablakba kell beírnunk a referenciarács koordinátáit.</a:t>
            </a:r>
            <a:endParaRPr lang="hu-HU" sz="24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5170016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0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ra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8464" cy="5591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5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41" name="Picture 1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1"/>
            <a:ext cx="5400600" cy="4906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403648" y="5325015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Az </a:t>
            </a:r>
            <a:r>
              <a:rPr lang="hu-HU" sz="2400" b="1" dirty="0">
                <a:latin typeface="+mj-lt"/>
                <a:ea typeface="Times New Roman" charset="0"/>
                <a:cs typeface="Times New Roman" charset="0"/>
              </a:rPr>
              <a:t>ok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gombra </a:t>
            </a:r>
            <a:r>
              <a:rPr lang="hu-HU" sz="2400" dirty="0" smtClean="0">
                <a:latin typeface="+mj-lt"/>
                <a:ea typeface="Times New Roman" charset="0"/>
                <a:cs typeface="Times New Roman" charset="0"/>
              </a:rPr>
              <a:t>kattintunk. A korábbi panel jelenik meg, ahol szintén az ok gombra kattintunk. Ezzel elkészült 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a konfigurációs file-</a:t>
            </a:r>
            <a:r>
              <a:rPr lang="hu-HU" sz="2400" dirty="0" err="1">
                <a:latin typeface="+mj-lt"/>
                <a:ea typeface="Times New Roman" charset="0"/>
                <a:cs typeface="Times New Roman" charset="0"/>
              </a:rPr>
              <a:t>unk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.</a:t>
            </a:r>
            <a:r>
              <a:rPr lang="hu-HU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708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95" y="1368152"/>
            <a:ext cx="4903669" cy="486916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23528" y="260648"/>
            <a:ext cx="86409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dirty="0">
                <a:latin typeface="Arial" charset="0"/>
                <a:ea typeface="Times New Roman" charset="0"/>
                <a:cs typeface="Times New Roman" charset="0"/>
              </a:rPr>
              <a:t>A </a:t>
            </a:r>
            <a:r>
              <a:rPr lang="hu-HU" b="1" dirty="0" err="1">
                <a:latin typeface="Arial" charset="0"/>
                <a:ea typeface="Times New Roman" charset="0"/>
                <a:cs typeface="Times New Roman" charset="0"/>
              </a:rPr>
              <a:t>Select</a:t>
            </a:r>
            <a:r>
              <a:rPr lang="hu-HU" dirty="0">
                <a:latin typeface="Arial" charset="0"/>
                <a:ea typeface="Times New Roman" charset="0"/>
                <a:cs typeface="Times New Roman" charset="0"/>
              </a:rPr>
              <a:t> gomb megnyomásával tudjuk megadni </a:t>
            </a:r>
            <a:r>
              <a:rPr lang="hu-HU" dirty="0" smtClean="0">
                <a:latin typeface="Arial" charset="0"/>
                <a:ea typeface="Times New Roman" charset="0"/>
                <a:cs typeface="Times New Roman" charset="0"/>
              </a:rPr>
              <a:t>az elemezni kívánt </a:t>
            </a:r>
            <a:r>
              <a:rPr lang="hu-HU" dirty="0" err="1" smtClean="0">
                <a:latin typeface="Arial" charset="0"/>
                <a:ea typeface="Times New Roman" charset="0"/>
                <a:cs typeface="Times New Roman" charset="0"/>
              </a:rPr>
              <a:t>videok</a:t>
            </a:r>
            <a:r>
              <a:rPr lang="hu-HU" dirty="0" smtClean="0">
                <a:latin typeface="Arial" charset="0"/>
                <a:ea typeface="Times New Roman" charset="0"/>
                <a:cs typeface="Times New Roman" charset="0"/>
              </a:rPr>
              <a:t> útvonalát (</a:t>
            </a:r>
            <a:r>
              <a:rPr lang="hu-HU" dirty="0" err="1" smtClean="0">
                <a:latin typeface="Arial" charset="0"/>
                <a:ea typeface="Times New Roman" charset="0"/>
                <a:cs typeface="Times New Roman" charset="0"/>
              </a:rPr>
              <a:t>trimm</a:t>
            </a:r>
            <a:r>
              <a:rPr lang="hu-HU" dirty="0" smtClean="0">
                <a:latin typeface="Arial" charset="0"/>
                <a:ea typeface="Times New Roman" charset="0"/>
                <a:cs typeface="Times New Roman" charset="0"/>
              </a:rPr>
              <a:t>). </a:t>
            </a:r>
            <a:r>
              <a:rPr lang="hu-HU" dirty="0">
                <a:latin typeface="Arial" charset="0"/>
                <a:ea typeface="Times New Roman" charset="0"/>
                <a:cs typeface="Times New Roman" charset="0"/>
              </a:rPr>
              <a:t>Felül a 2 es számra kattintunk, ezzel állítjuk be, hogy </a:t>
            </a:r>
            <a:r>
              <a:rPr lang="hu-HU" dirty="0" smtClean="0">
                <a:latin typeface="Arial" charset="0"/>
                <a:ea typeface="Times New Roman" charset="0"/>
                <a:cs typeface="Times New Roman" charset="0"/>
              </a:rPr>
              <a:t>a 2 </a:t>
            </a:r>
            <a:r>
              <a:rPr lang="hu-HU" dirty="0">
                <a:latin typeface="Arial" charset="0"/>
                <a:ea typeface="Times New Roman" charset="0"/>
                <a:cs typeface="Times New Roman" charset="0"/>
              </a:rPr>
              <a:t>nézetet egyszerre tudjunk digitalizálni.</a:t>
            </a: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dirty="0">
                <a:latin typeface="Arial" charset="0"/>
                <a:ea typeface="Times New Roman" charset="0"/>
                <a:cs typeface="Times New Roman" charset="0"/>
              </a:rPr>
              <a:t> </a:t>
            </a:r>
            <a:endParaRPr lang="hu-HU" dirty="0">
              <a:effectLst/>
              <a:latin typeface="Arial" charset="0"/>
              <a:ea typeface="Times New Roman" charset="0"/>
              <a:cs typeface="Times New Roman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1259632" y="836712"/>
            <a:ext cx="252028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259632" y="476672"/>
            <a:ext cx="4680520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259632" y="476672"/>
            <a:ext cx="4536504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3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24936" cy="4609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2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5908237" cy="4525963"/>
          </a:xfrm>
        </p:spPr>
      </p:pic>
      <p:sp>
        <p:nvSpPr>
          <p:cNvPr id="5" name="Téglalap 4"/>
          <p:cNvSpPr/>
          <p:nvPr/>
        </p:nvSpPr>
        <p:spPr>
          <a:xfrm>
            <a:off x="179512" y="1268760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Ezután a </a:t>
            </a:r>
            <a:r>
              <a:rPr lang="hu-HU" sz="2400" b="1" dirty="0" err="1">
                <a:latin typeface="+mj-lt"/>
                <a:ea typeface="Times New Roman" charset="0"/>
                <a:cs typeface="Times New Roman" charset="0"/>
              </a:rPr>
              <a:t>control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menüpontban rányomunk a </a:t>
            </a:r>
            <a:r>
              <a:rPr lang="hu-HU" sz="2400" b="1" dirty="0" err="1">
                <a:latin typeface="+mj-lt"/>
                <a:ea typeface="Times New Roman" charset="0"/>
                <a:cs typeface="Times New Roman" charset="0"/>
              </a:rPr>
              <a:t>view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menüpontra.</a:t>
            </a:r>
            <a:r>
              <a:rPr lang="hu-HU" sz="2400" dirty="0">
                <a:latin typeface="+mj-lt"/>
              </a:rPr>
              <a:t> 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123728" y="1628800"/>
            <a:ext cx="223224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27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852310" cy="436510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95536" y="69269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Utána a </a:t>
            </a:r>
            <a:r>
              <a:rPr lang="hu-HU" sz="2400" b="1" dirty="0" err="1">
                <a:latin typeface="+mj-lt"/>
                <a:ea typeface="Times New Roman" charset="0"/>
                <a:cs typeface="Times New Roman" charset="0"/>
              </a:rPr>
              <a:t>control</a:t>
            </a:r>
            <a:r>
              <a:rPr lang="hu-HU" sz="2400" b="1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hu-HU" sz="2400" b="1" dirty="0" err="1">
                <a:latin typeface="+mj-lt"/>
                <a:ea typeface="Times New Roman" charset="0"/>
                <a:cs typeface="Times New Roman" charset="0"/>
              </a:rPr>
              <a:t>open</a:t>
            </a:r>
            <a:r>
              <a:rPr lang="hu-HU" sz="2400" b="1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hu-HU" sz="2400" b="1" dirty="0" err="1">
                <a:latin typeface="+mj-lt"/>
                <a:ea typeface="Times New Roman" charset="0"/>
                <a:cs typeface="Times New Roman" charset="0"/>
              </a:rPr>
              <a:t>avi</a:t>
            </a:r>
            <a:r>
              <a:rPr lang="hu-HU" sz="2400" b="1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menüpontjában kiválasztjuk a kalibrációs rácsról készült megfelelő oldali felvételeket</a:t>
            </a:r>
            <a:r>
              <a:rPr lang="hu-HU" sz="2400" dirty="0" smtClean="0">
                <a:latin typeface="+mj-lt"/>
                <a:ea typeface="Times New Roman" charset="0"/>
                <a:cs typeface="Times New Roman" charset="0"/>
              </a:rPr>
              <a:t>. </a:t>
            </a:r>
            <a:r>
              <a:rPr lang="en-US" sz="2400" dirty="0" smtClean="0">
                <a:latin typeface="+mj-lt"/>
                <a:ea typeface="Times New Roman" charset="0"/>
                <a:cs typeface="Times New Roman" charset="0"/>
              </a:rPr>
              <a:t>P</a:t>
            </a:r>
            <a:r>
              <a:rPr lang="hu-HU" sz="2400" dirty="0" smtClean="0">
                <a:latin typeface="+mj-lt"/>
                <a:ea typeface="Times New Roman" charset="0"/>
                <a:cs typeface="Times New Roman" charset="0"/>
              </a:rPr>
              <a:t>l: </a:t>
            </a:r>
            <a:r>
              <a:rPr lang="en-US" sz="2400" dirty="0" smtClean="0">
                <a:latin typeface="+mj-lt"/>
                <a:ea typeface="Times New Roman" charset="0"/>
                <a:cs typeface="Times New Roman" charset="0"/>
              </a:rPr>
              <a:t>n</a:t>
            </a:r>
            <a:r>
              <a:rPr lang="hu-HU" sz="2400" dirty="0" err="1">
                <a:latin typeface="+mj-lt"/>
                <a:ea typeface="Times New Roman" charset="0"/>
                <a:cs typeface="Times New Roman" charset="0"/>
              </a:rPr>
              <a:t>e</a:t>
            </a:r>
            <a:r>
              <a:rPr lang="hu-HU" sz="2400" dirty="0" err="1" smtClean="0">
                <a:latin typeface="+mj-lt"/>
                <a:ea typeface="Times New Roman" charset="0"/>
                <a:cs typeface="Times New Roman" charset="0"/>
              </a:rPr>
              <a:t>v</a:t>
            </a:r>
            <a:r>
              <a:rPr lang="hu-HU" sz="2400" dirty="0" smtClean="0">
                <a:latin typeface="+mj-lt"/>
                <a:ea typeface="Times New Roman" charset="0"/>
                <a:cs typeface="Times New Roman" charset="0"/>
              </a:rPr>
              <a:t>/nyers/</a:t>
            </a:r>
            <a:r>
              <a:rPr lang="hu-HU" sz="2400" dirty="0" err="1" smtClean="0">
                <a:latin typeface="+mj-lt"/>
                <a:ea typeface="Times New Roman" charset="0"/>
                <a:cs typeface="Times New Roman" charset="0"/>
              </a:rPr>
              <a:t>balracs.avi</a:t>
            </a:r>
            <a:endParaRPr lang="hu-HU" sz="24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8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824536" cy="2630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1520" y="721434"/>
            <a:ext cx="30243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000" dirty="0" smtClean="0">
                <a:latin typeface="+mj-lt"/>
              </a:rPr>
              <a:t>Kiválasztjuk </a:t>
            </a:r>
            <a:r>
              <a:rPr lang="hu-HU" sz="2000" dirty="0">
                <a:latin typeface="+mj-lt"/>
              </a:rPr>
              <a:t>a képek közül a legjobbat és </a:t>
            </a:r>
            <a:r>
              <a:rPr lang="hu-HU" sz="2000" dirty="0" err="1">
                <a:latin typeface="+mj-lt"/>
              </a:rPr>
              <a:t>leokézzuk</a:t>
            </a:r>
            <a:r>
              <a:rPr lang="hu-HU" sz="2000" dirty="0">
                <a:latin typeface="+mj-lt"/>
              </a:rPr>
              <a:t>. Majd a </a:t>
            </a:r>
            <a:r>
              <a:rPr lang="hu-HU" sz="2000" b="1" dirty="0" err="1">
                <a:latin typeface="+mj-lt"/>
              </a:rPr>
              <a:t>control</a:t>
            </a:r>
            <a:r>
              <a:rPr lang="hu-HU" sz="2000" dirty="0">
                <a:latin typeface="+mj-lt"/>
              </a:rPr>
              <a:t> menüben rányomunk a </a:t>
            </a:r>
            <a:r>
              <a:rPr lang="hu-HU" sz="2000" b="1" dirty="0" err="1">
                <a:latin typeface="+mj-lt"/>
              </a:rPr>
              <a:t>digitalize</a:t>
            </a:r>
            <a:r>
              <a:rPr lang="hu-HU" sz="2000" dirty="0">
                <a:latin typeface="+mj-lt"/>
              </a:rPr>
              <a:t> menüpontra. </a:t>
            </a:r>
            <a:endParaRPr lang="hu-HU" sz="2000" dirty="0">
              <a:latin typeface="+mj-lt"/>
              <a:ea typeface="Times New Roman" charset="0"/>
              <a:cs typeface="Times New Roman" charset="0"/>
            </a:endParaRP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endParaRPr lang="hu-HU" sz="2000" dirty="0">
              <a:effectLst/>
              <a:latin typeface="+mj-lt"/>
              <a:ea typeface="Times New Roman" charset="0"/>
              <a:cs typeface="Times New Roman" charset="0"/>
            </a:endParaRP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endParaRPr lang="hu-HU" sz="2000" dirty="0">
              <a:latin typeface="+mj-lt"/>
            </a:endParaRP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000" dirty="0" smtClean="0">
                <a:latin typeface="+mj-lt"/>
              </a:rPr>
              <a:t>Ezután </a:t>
            </a:r>
            <a:r>
              <a:rPr lang="hu-HU" sz="2000" dirty="0">
                <a:latin typeface="+mj-lt"/>
              </a:rPr>
              <a:t>a fix pontot, majd sorban a kalibrációs rács 8 sarkát kijelöljük. Figyelni kell, hogy </a:t>
            </a:r>
            <a:r>
              <a:rPr lang="hu-HU" sz="2000" dirty="0" smtClean="0">
                <a:latin typeface="+mj-lt"/>
              </a:rPr>
              <a:t>a pontok </a:t>
            </a:r>
            <a:r>
              <a:rPr lang="hu-HU" sz="2000" dirty="0">
                <a:latin typeface="+mj-lt"/>
              </a:rPr>
              <a:t>felvétele megegyezzen a korábban megadott kalibrációs rács pontjainak sorrendjével. </a:t>
            </a:r>
            <a:endParaRPr lang="hu-HU" sz="20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2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1267" name="Picture 3" descr="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553365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403648" y="5707558"/>
            <a:ext cx="741682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1900" dirty="0">
                <a:latin typeface="+mj-lt"/>
                <a:ea typeface="Times New Roman" charset="0"/>
                <a:cs typeface="Times New Roman" charset="0"/>
              </a:rPr>
              <a:t>Ugyanezt megcsináljuk a másik oldalon is. Ha végeztünk, megnyomjuk a </a:t>
            </a:r>
            <a:r>
              <a:rPr lang="hu-HU" sz="1900" b="1" dirty="0" err="1">
                <a:latin typeface="+mj-lt"/>
                <a:ea typeface="Times New Roman" charset="0"/>
                <a:cs typeface="Times New Roman" charset="0"/>
              </a:rPr>
              <a:t>control</a:t>
            </a:r>
            <a:r>
              <a:rPr lang="hu-HU" sz="1900" dirty="0">
                <a:latin typeface="+mj-lt"/>
                <a:ea typeface="Times New Roman" charset="0"/>
                <a:cs typeface="Times New Roman" charset="0"/>
              </a:rPr>
              <a:t> menüben a </a:t>
            </a:r>
            <a:r>
              <a:rPr lang="hu-HU" sz="1900" b="1" dirty="0" err="1">
                <a:latin typeface="+mj-lt"/>
                <a:ea typeface="Times New Roman" charset="0"/>
                <a:cs typeface="Times New Roman" charset="0"/>
              </a:rPr>
              <a:t>finish</a:t>
            </a:r>
            <a:r>
              <a:rPr lang="hu-HU" sz="1900" dirty="0">
                <a:latin typeface="+mj-lt"/>
                <a:ea typeface="Times New Roman" charset="0"/>
                <a:cs typeface="Times New Roman" charset="0"/>
              </a:rPr>
              <a:t> gombot.</a:t>
            </a:r>
          </a:p>
          <a:p>
            <a:r>
              <a:rPr lang="hu-HU" sz="1900" dirty="0">
                <a:latin typeface="+mj-lt"/>
                <a:ea typeface="Times New Roman" charset="0"/>
                <a:cs typeface="Times New Roman" charset="0"/>
              </a:rPr>
              <a:t>Kezdődhet a </a:t>
            </a:r>
            <a:r>
              <a:rPr lang="hu-HU" sz="1900" dirty="0" smtClean="0">
                <a:latin typeface="+mj-lt"/>
                <a:ea typeface="Times New Roman" charset="0"/>
                <a:cs typeface="Times New Roman" charset="0"/>
              </a:rPr>
              <a:t>pontok digitalizálása.</a:t>
            </a:r>
            <a:r>
              <a:rPr lang="hu-HU" sz="1900" dirty="0" smtClean="0">
                <a:latin typeface="+mj-lt"/>
              </a:rPr>
              <a:t> </a:t>
            </a:r>
            <a:endParaRPr lang="hu-HU" sz="1900" dirty="0">
              <a:latin typeface="+mj-lt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2699792" y="548680"/>
            <a:ext cx="1584176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2843808" y="4653136"/>
            <a:ext cx="100811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5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44126" y="3356992"/>
            <a:ext cx="86764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spcBef>
                <a:spcPts val="260"/>
              </a:spcBef>
              <a:spcAft>
                <a:spcPts val="260"/>
              </a:spcAft>
            </a:pPr>
            <a:r>
              <a:rPr lang="hu-HU" dirty="0">
                <a:latin typeface="+mj-lt"/>
                <a:ea typeface="Times New Roman" charset="0"/>
                <a:cs typeface="Times New Roman" charset="0"/>
              </a:rPr>
              <a:t>A program piros négyzetben kijelöli a fix pont helyét. </a:t>
            </a:r>
            <a:r>
              <a:rPr lang="hu-HU" dirty="0" smtClean="0">
                <a:latin typeface="+mj-lt"/>
                <a:ea typeface="Times New Roman" charset="0"/>
                <a:cs typeface="Times New Roman" charset="0"/>
              </a:rPr>
              <a:t>Az egérrel kijelöljük a marker közepét, majd sorrendben a többi markert is bejelöljük abban </a:t>
            </a:r>
            <a:r>
              <a:rPr lang="hu-HU" dirty="0">
                <a:latin typeface="+mj-lt"/>
                <a:ea typeface="Times New Roman" charset="0"/>
                <a:cs typeface="Times New Roman" charset="0"/>
              </a:rPr>
              <a:t>a sorrendben ahogyan azt a konfigurációs file elkészítésénél megadtuk.</a:t>
            </a:r>
          </a:p>
          <a:p>
            <a:pPr marR="33020" algn="just">
              <a:spcBef>
                <a:spcPts val="260"/>
              </a:spcBef>
              <a:spcAft>
                <a:spcPts val="260"/>
              </a:spcAft>
            </a:pPr>
            <a:r>
              <a:rPr lang="hu-HU" dirty="0">
                <a:latin typeface="+mj-lt"/>
                <a:ea typeface="Times New Roman" charset="0"/>
                <a:cs typeface="Times New Roman" charset="0"/>
              </a:rPr>
              <a:t>Ezt a program alul jelzi is. Ha mindkét nézet egy-egy képével készen vagyunk akkor a felső menüsorban levő nyíllal tudunk a következő képpárra lépni</a:t>
            </a:r>
            <a:r>
              <a:rPr lang="hu-HU" dirty="0" smtClean="0">
                <a:latin typeface="+mj-lt"/>
                <a:ea typeface="Times New Roman" charset="0"/>
                <a:cs typeface="Times New Roman" charset="0"/>
              </a:rPr>
              <a:t>.</a:t>
            </a:r>
            <a:endParaRPr lang="hu-HU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331640" y="4869160"/>
            <a:ext cx="77048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dirty="0">
                <a:ea typeface="Times New Roman" charset="0"/>
                <a:cs typeface="Times New Roman" charset="0"/>
              </a:rPr>
              <a:t>Ezt a </a:t>
            </a:r>
            <a:r>
              <a:rPr lang="hu-HU" dirty="0" err="1">
                <a:ea typeface="Times New Roman" charset="0"/>
                <a:cs typeface="Times New Roman" charset="0"/>
              </a:rPr>
              <a:t>trimmelt</a:t>
            </a:r>
            <a:r>
              <a:rPr lang="hu-HU" dirty="0">
                <a:ea typeface="Times New Roman" charset="0"/>
                <a:cs typeface="Times New Roman" charset="0"/>
              </a:rPr>
              <a:t> felvétel összes képkocka párjánál el kell végeznünk. Ha rossz helyre tettük </a:t>
            </a:r>
            <a:r>
              <a:rPr lang="hu-HU" dirty="0" smtClean="0">
                <a:ea typeface="Times New Roman" charset="0"/>
                <a:cs typeface="Times New Roman" charset="0"/>
              </a:rPr>
              <a:t>a jelölést</a:t>
            </a:r>
            <a:r>
              <a:rPr lang="hu-HU" dirty="0">
                <a:ea typeface="Times New Roman" charset="0"/>
                <a:cs typeface="Times New Roman" charset="0"/>
              </a:rPr>
              <a:t>, a felső menüsorban található radír ikonnal lehet törölni. Célszerű a lehető legpontosabban dolgozni mert ez nagy mértékben meghatározza a felvétellel történő későbbi munkát</a:t>
            </a:r>
            <a:r>
              <a:rPr lang="hu-HU" dirty="0" smtClean="0">
                <a:ea typeface="Times New Roman" charset="0"/>
                <a:cs typeface="Times New Roman" charset="0"/>
              </a:rPr>
              <a:t>.</a:t>
            </a: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dirty="0"/>
              <a:t>Amikor az összes képkocka digitalizálása megtörtént a programot bezárjuk, ezzel automatikusan mentésre került a munkánk.</a:t>
            </a:r>
            <a:r>
              <a:rPr lang="hu-HU" b="1" dirty="0"/>
              <a:t/>
            </a:r>
            <a:br>
              <a:rPr lang="hu-HU" b="1" dirty="0"/>
            </a:br>
            <a:endParaRPr lang="hu-HU" dirty="0">
              <a:ea typeface="Times New Roman" charset="0"/>
              <a:cs typeface="Times New Roman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478"/>
            <a:ext cx="7740250" cy="3044498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H="1" flipV="1">
            <a:off x="2483768" y="2348880"/>
            <a:ext cx="1512168" cy="1100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1979712" y="404664"/>
            <a:ext cx="3960440" cy="432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89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7901"/>
            <a:ext cx="8229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b="1" dirty="0"/>
              <a:t>5</a:t>
            </a:r>
            <a:r>
              <a:rPr lang="hu-HU" sz="4000" b="1" dirty="0" smtClean="0"/>
              <a:t>. </a:t>
            </a:r>
            <a:r>
              <a:rPr lang="hu-HU" sz="4000" b="1" dirty="0" err="1" smtClean="0"/>
              <a:t>Transform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14593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/>
              <a:t>A mozgáselemzés végrehajtásának lépései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00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Felvétel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Grabbelés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Trimmelés</a:t>
            </a:r>
            <a:r>
              <a:rPr lang="hu-HU" dirty="0" smtClean="0"/>
              <a:t> (vágás, szinkronizálás)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Digitalizálás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Transform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Filter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View</a:t>
            </a: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155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44" y="548680"/>
            <a:ext cx="4686920" cy="4043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331640" y="5157192"/>
            <a:ext cx="7812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A </a:t>
            </a:r>
            <a:r>
              <a:rPr lang="hu-HU" sz="2400" dirty="0" err="1">
                <a:latin typeface="+mj-lt"/>
                <a:ea typeface="Times New Roman" charset="0"/>
                <a:cs typeface="Times New Roman" charset="0"/>
              </a:rPr>
              <a:t>transform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menü megnyitása után a felnyíló ablakban a file/</a:t>
            </a:r>
            <a:r>
              <a:rPr lang="hu-HU" sz="2400" dirty="0" err="1">
                <a:latin typeface="+mj-lt"/>
                <a:ea typeface="Times New Roman" charset="0"/>
                <a:cs typeface="Times New Roman" charset="0"/>
              </a:rPr>
              <a:t>open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kiválasztása után, megnyitjuk a </a:t>
            </a:r>
            <a:r>
              <a:rPr lang="hu-HU" sz="2400" dirty="0" err="1">
                <a:latin typeface="+mj-lt"/>
                <a:ea typeface="Times New Roman" charset="0"/>
                <a:cs typeface="Times New Roman" charset="0"/>
              </a:rPr>
              <a:t>digit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mappában levő </a:t>
            </a:r>
            <a:r>
              <a:rPr lang="hu-HU" sz="2400" dirty="0" smtClean="0">
                <a:latin typeface="+mj-lt"/>
                <a:ea typeface="Times New Roman" charset="0"/>
                <a:cs typeface="Times New Roman" charset="0"/>
              </a:rPr>
              <a:t>file-unkat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.</a:t>
            </a:r>
            <a:endParaRPr lang="hu-HU" sz="24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9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97136"/>
            <a:ext cx="5943600" cy="195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559024" y="3212976"/>
            <a:ext cx="8117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a </a:t>
            </a:r>
            <a:r>
              <a:rPr lang="hu-HU" sz="2000" dirty="0" err="1">
                <a:latin typeface="+mj-lt"/>
                <a:ea typeface="Times New Roman" charset="0"/>
                <a:cs typeface="Times New Roman" charset="0"/>
              </a:rPr>
              <a:t>Sel</a:t>
            </a: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 oszlopban mindkét mezőre rákattintva a </a:t>
            </a:r>
            <a:r>
              <a:rPr lang="hu-HU" sz="2000" dirty="0" err="1">
                <a:latin typeface="+mj-lt"/>
                <a:ea typeface="Times New Roman" charset="0"/>
                <a:cs typeface="Times New Roman" charset="0"/>
              </a:rPr>
              <a:t>yes</a:t>
            </a: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 feliratnak kell megjelenni.</a:t>
            </a: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Ezután a fölső menüsorban a zölden világító 3D ikonra kell kattintanunk.</a:t>
            </a: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000" dirty="0">
                <a:latin typeface="+mj-lt"/>
                <a:ea typeface="Times New Roman" charset="0"/>
                <a:cs typeface="Times New Roman" charset="0"/>
              </a:rPr>
              <a:t>A megjelenő ablakokban az ok gomb választásával a program a 3D transzformációt automatikusan elvégzi.</a:t>
            </a:r>
            <a:endParaRPr lang="hu-HU" sz="20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1187624" y="2492896"/>
            <a:ext cx="230425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26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2" y="332656"/>
            <a:ext cx="8197254" cy="4483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403648" y="544522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Amennyiben ezzel is kész vagyunk, bezárhatjuk az ablakot.</a:t>
            </a:r>
            <a:endParaRPr lang="hu-HU" sz="24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1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7901"/>
            <a:ext cx="8229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b="1" dirty="0" smtClean="0"/>
              <a:t>6. Filter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3156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79"/>
            <a:ext cx="4320480" cy="3722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259632" y="465313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Mivel a digitalizálás sohasem tökéletes, ezért  nyers adatok szűrése és simítása szükséges. A filter modult megnyitva a file/</a:t>
            </a:r>
            <a:r>
              <a:rPr lang="hu-HU" sz="2400" dirty="0" err="1">
                <a:latin typeface="+mj-lt"/>
                <a:ea typeface="Times New Roman" charset="0"/>
                <a:cs typeface="Times New Roman" charset="0"/>
              </a:rPr>
              <a:t>open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menüpontra kattintunk. A </a:t>
            </a:r>
            <a:r>
              <a:rPr lang="hu-HU" sz="2400" dirty="0" err="1">
                <a:latin typeface="+mj-lt"/>
                <a:ea typeface="Times New Roman" charset="0"/>
                <a:cs typeface="Times New Roman" charset="0"/>
              </a:rPr>
              <a:t>digit</a:t>
            </a:r>
            <a:r>
              <a:rPr lang="hu-HU" sz="2400" dirty="0">
                <a:latin typeface="+mj-lt"/>
                <a:ea typeface="Times New Roman" charset="0"/>
                <a:cs typeface="Times New Roman" charset="0"/>
              </a:rPr>
              <a:t> alkönyvtárból nyitjuk meg a munkánkat.</a:t>
            </a:r>
            <a:endParaRPr lang="hu-HU" sz="2400" dirty="0">
              <a:effectLst/>
              <a:latin typeface="+mj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0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04409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259633" y="5013176"/>
            <a:ext cx="7560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300" dirty="0" smtClean="0">
                <a:latin typeface="+mj-lt"/>
                <a:ea typeface="Times New Roman" charset="0"/>
                <a:cs typeface="Times New Roman" charset="0"/>
              </a:rPr>
              <a:t>Megnyomjuk a felső menüsorban található zöld </a:t>
            </a:r>
            <a:r>
              <a:rPr lang="hu-HU" sz="2300" b="1" dirty="0" smtClean="0">
                <a:latin typeface="+mj-lt"/>
                <a:ea typeface="Times New Roman" charset="0"/>
                <a:cs typeface="Times New Roman" charset="0"/>
              </a:rPr>
              <a:t>Go</a:t>
            </a:r>
            <a:r>
              <a:rPr lang="hu-HU" sz="2300" dirty="0" smtClean="0">
                <a:latin typeface="+mj-lt"/>
                <a:ea typeface="Times New Roman" charset="0"/>
                <a:cs typeface="Times New Roman" charset="0"/>
              </a:rPr>
              <a:t> gombot.</a:t>
            </a: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sz="2300" dirty="0" smtClean="0">
                <a:latin typeface="+mj-lt"/>
                <a:ea typeface="Times New Roman" charset="0"/>
                <a:cs typeface="Times New Roman" charset="0"/>
              </a:rPr>
              <a:t>Utána a programot bezárjuk.</a:t>
            </a:r>
          </a:p>
          <a:p>
            <a:pPr marR="33020">
              <a:spcBef>
                <a:spcPts val="260"/>
              </a:spcBef>
              <a:spcAft>
                <a:spcPts val="260"/>
              </a:spcAft>
            </a:pPr>
            <a:r>
              <a:rPr lang="hu-HU" dirty="0">
                <a:latin typeface="Arial" charset="0"/>
                <a:ea typeface="Times New Roman" charset="0"/>
                <a:cs typeface="Times New Roman" charset="0"/>
              </a:rPr>
              <a:t> </a:t>
            </a:r>
            <a:endParaRPr lang="hu-HU" dirty="0">
              <a:effectLst/>
              <a:latin typeface="Arial" charset="0"/>
              <a:ea typeface="Times New Roman" charset="0"/>
              <a:cs typeface="Times New Roman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2051720" y="620688"/>
            <a:ext cx="4968552" cy="439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22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7901"/>
            <a:ext cx="8229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b="1" dirty="0" smtClean="0"/>
              <a:t>7. </a:t>
            </a:r>
            <a:r>
              <a:rPr lang="hu-HU" sz="4000" b="1" dirty="0" err="1" smtClean="0"/>
              <a:t>View</a:t>
            </a:r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775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680520" cy="4030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7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9454" y="678447"/>
            <a:ext cx="815700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program megnyitása után a </a:t>
            </a: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Display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menü </a:t>
            </a: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New stick 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gombját nyomjuk meg.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433" name="Picture 1" descr="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7" y="2127919"/>
            <a:ext cx="8163359" cy="2093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03648" y="4653136"/>
            <a:ext cx="76328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Kiválasztjuk a digit mappánkból a filet, majd a zöld play gombbal, megnézhetjük a munkánk 3 dimenziós reprezentációját.</a:t>
            </a:r>
            <a:r>
              <a:rPr kumimoji="0" lang="x-none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x-none" altLang="x-none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delay beállítással érdemes lassítani a mozgást.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1187624" y="1052736"/>
            <a:ext cx="345638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4355976" y="3789040"/>
            <a:ext cx="324036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8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b="1" dirty="0" smtClean="0"/>
              <a:t>vége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196354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7901"/>
            <a:ext cx="8229600" cy="10390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b="1" dirty="0" smtClean="0"/>
              <a:t>1. Felvétel</a:t>
            </a:r>
            <a:endParaRPr lang="hu-H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414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2808312"/>
          </a:xfrm>
        </p:spPr>
        <p:txBody>
          <a:bodyPr>
            <a:normAutofit fontScale="77500" lnSpcReduction="20000"/>
          </a:bodyPr>
          <a:lstStyle/>
          <a:p>
            <a:pPr marL="514350" lvl="0" indent="-514350" algn="just">
              <a:buAutoNum type="arabicPeriod"/>
            </a:pPr>
            <a:r>
              <a:rPr lang="hu-HU" sz="3100" b="1" dirty="0" smtClean="0"/>
              <a:t>Mozgás </a:t>
            </a:r>
            <a:r>
              <a:rPr lang="hu-HU" sz="3100" b="1" dirty="0"/>
              <a:t>megtervezése, markerezés </a:t>
            </a:r>
          </a:p>
          <a:p>
            <a:pPr marL="514350" lvl="0" indent="-514350" algn="just">
              <a:buAutoNum type="arabicPeriod"/>
            </a:pPr>
            <a:endParaRPr lang="hu-HU" b="1" dirty="0" smtClean="0"/>
          </a:p>
          <a:p>
            <a:pPr marL="0" lvl="0" indent="0" algn="just">
              <a:buNone/>
            </a:pPr>
            <a:r>
              <a:rPr lang="hu-HU" dirty="0" smtClean="0"/>
              <a:t>Az </a:t>
            </a:r>
            <a:r>
              <a:rPr lang="hu-HU" dirty="0"/>
              <a:t>adatgyűjtés előtt megtervezzük a mozgást, és felhelyezzük a reflektív markereket. A markerek felhelyezése történhet anatómiai pontokra vagy funkcionális testpontokra. A mozgást úgy kell beállítani, hogy a referencia vagy kalibrációs rács által meghatározott térrészletben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36" y="2708920"/>
            <a:ext cx="3427448" cy="3573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39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08721"/>
            <a:ext cx="3190064" cy="4680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b="1" dirty="0" smtClean="0"/>
              <a:t>2. </a:t>
            </a:r>
            <a:r>
              <a:rPr lang="hu-HU" sz="2800" b="1" dirty="0"/>
              <a:t>Referencia (kalibrációs) rács, fix pont elhelyezése </a:t>
            </a:r>
            <a:endParaRPr lang="hu-HU" sz="2800" b="1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b="1" dirty="0"/>
              <a:t>fixpontot</a:t>
            </a:r>
            <a:r>
              <a:rPr lang="hu-HU" sz="2800" dirty="0"/>
              <a:t> a referenciarácson belül úgy kell elhelyezni, hogy később a mozgás végrehajtása közben az összes kameraképben látható legyen.</a:t>
            </a:r>
          </a:p>
          <a:p>
            <a:endParaRPr lang="hu-H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39752" y="32622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Picture 1" descr="rács_2_0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47" r="6547"/>
          <a:stretch/>
        </p:blipFill>
        <p:spPr bwMode="auto">
          <a:xfrm>
            <a:off x="3647264" y="980728"/>
            <a:ext cx="5173208" cy="468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cxnSp>
        <p:nvCxnSpPr>
          <p:cNvPr id="9" name="Egyenes összekötő nyíllal 8"/>
          <p:cNvCxnSpPr/>
          <p:nvPr/>
        </p:nvCxnSpPr>
        <p:spPr>
          <a:xfrm>
            <a:off x="2339752" y="2852936"/>
            <a:ext cx="4176464" cy="1756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90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548681"/>
            <a:ext cx="8229600" cy="28083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b="1" dirty="0"/>
              <a:t>3. Kamerák beállítása, világítás beállítása</a:t>
            </a:r>
            <a:r>
              <a:rPr lang="hu-HU" dirty="0"/>
              <a:t> </a:t>
            </a: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A kamerákat és a világítást úgy kell beállítani, hogy a felvételen az összes marker végig látható maradjon</a:t>
            </a:r>
            <a:r>
              <a:rPr lang="hu-HU" dirty="0" smtClean="0"/>
              <a:t>. Fontos</a:t>
            </a:r>
            <a:r>
              <a:rPr lang="hu-HU" dirty="0"/>
              <a:t>, hogy a markereket a vizsgálati személy se takarja.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34" y="3068960"/>
            <a:ext cx="6524709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1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400" b="1" dirty="0"/>
              <a:t>4. </a:t>
            </a:r>
            <a:r>
              <a:rPr lang="hu-HU" sz="3400" b="1" dirty="0" smtClean="0"/>
              <a:t>Adatgyűjtés - filmfelvétel</a:t>
            </a:r>
          </a:p>
          <a:p>
            <a:pPr marL="0" indent="0" algn="just">
              <a:buNone/>
            </a:pPr>
            <a:endParaRPr lang="hu-HU" b="1" dirty="0"/>
          </a:p>
          <a:p>
            <a:pPr marL="0" indent="0" algn="just">
              <a:buNone/>
            </a:pPr>
            <a:r>
              <a:rPr lang="hu-HU" dirty="0" smtClean="0"/>
              <a:t>Először </a:t>
            </a:r>
            <a:r>
              <a:rPr lang="hu-HU" dirty="0"/>
              <a:t>a referencia rácsot vesszük fel a kontrol ponttal (fix pont), amit a referencia rács alkotta térben helyezünk el.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rácsot kivéve következik az előre meghatározott mozgás. A mozgást egy </a:t>
            </a:r>
            <a:r>
              <a:rPr lang="hu-HU" dirty="0" err="1"/>
              <a:t>trigger</a:t>
            </a:r>
            <a:r>
              <a:rPr lang="hu-HU" dirty="0"/>
              <a:t> jelre (pl. taps) kell elkezdeni, amit mindkét kamerából </a:t>
            </a:r>
            <a:r>
              <a:rPr lang="hu-HU" dirty="0" smtClean="0"/>
              <a:t>jól lehet látni, </a:t>
            </a:r>
            <a:r>
              <a:rPr lang="hu-HU" dirty="0"/>
              <a:t>mivel később ehhez a ponthoz tudjuk szinkronizálni a két kamera felvételét. </a:t>
            </a:r>
            <a:endParaRPr lang="hu-HU" dirty="0" smtClean="0"/>
          </a:p>
          <a:p>
            <a:pPr marL="0" indent="0" algn="just">
              <a:buNone/>
            </a:pPr>
            <a:r>
              <a:rPr lang="hu-HU" b="1" dirty="0" smtClean="0">
                <a:solidFill>
                  <a:srgbClr val="FF0000"/>
                </a:solidFill>
              </a:rPr>
              <a:t>Fontos</a:t>
            </a:r>
            <a:r>
              <a:rPr lang="hu-HU" b="1" dirty="0">
                <a:solidFill>
                  <a:srgbClr val="FF0000"/>
                </a:solidFill>
              </a:rPr>
              <a:t>, hogy miután a kamerákat elindítottuk már nem mozdítjuk, nem állítjuk </a:t>
            </a:r>
            <a:r>
              <a:rPr lang="hu-HU" b="1" dirty="0" smtClean="0">
                <a:solidFill>
                  <a:srgbClr val="FF0000"/>
                </a:solidFill>
              </a:rPr>
              <a:t>le, </a:t>
            </a:r>
            <a:r>
              <a:rPr lang="hu-HU" dirty="0" smtClean="0"/>
              <a:t>csak </a:t>
            </a:r>
            <a:r>
              <a:rPr lang="hu-HU" dirty="0"/>
              <a:t>a teljes felvétel végén. Mindkét kamerából </a:t>
            </a:r>
            <a:r>
              <a:rPr lang="hu-HU" dirty="0" err="1"/>
              <a:t>látszódnia</a:t>
            </a:r>
            <a:r>
              <a:rPr lang="hu-HU" dirty="0"/>
              <a:t> kell minden pillanatban az összes markernek.</a:t>
            </a:r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kamerák elhelyezkedését, az orientációt, a vizsgált személy és a felvevő eszköz távolságát a mozgás optimális láthatóságának függvényében alakítjuk ki.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768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1477</Words>
  <Application>Microsoft Office PowerPoint</Application>
  <PresentationFormat>Diavetítés a képernyőre (4:3 oldalarány)</PresentationFormat>
  <Paragraphs>144</Paragraphs>
  <Slides>49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0" baseType="lpstr">
      <vt:lpstr>Office-téma</vt:lpstr>
      <vt:lpstr>Az APAS 3D-s mozgáselemző rendszer használata</vt:lpstr>
      <vt:lpstr>Bevezető</vt:lpstr>
      <vt:lpstr>A mozgásvizsgálat főbb alkalmazási területei: </vt:lpstr>
      <vt:lpstr>A mozgáselemzés végrehajtásának lépései </vt:lpstr>
      <vt:lpstr>1. Felvétel</vt:lpstr>
      <vt:lpstr>6. dia</vt:lpstr>
      <vt:lpstr>7. dia</vt:lpstr>
      <vt:lpstr>8. dia</vt:lpstr>
      <vt:lpstr>9. dia</vt:lpstr>
      <vt:lpstr>2. Grabbelés  kameráról a computerre</vt:lpstr>
      <vt:lpstr>11. dia</vt:lpstr>
      <vt:lpstr>12. dia</vt:lpstr>
      <vt:lpstr>3. Szinkronizálás, Trimmelés</vt:lpstr>
      <vt:lpstr>14. dia</vt:lpstr>
      <vt:lpstr>15. dia</vt:lpstr>
      <vt:lpstr>16. dia</vt:lpstr>
      <vt:lpstr>17. dia</vt:lpstr>
      <vt:lpstr>18. dia</vt:lpstr>
      <vt:lpstr>4. Digitalizálás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5. Transform</vt:lpstr>
      <vt:lpstr>40. dia</vt:lpstr>
      <vt:lpstr>41. dia</vt:lpstr>
      <vt:lpstr>42. dia</vt:lpstr>
      <vt:lpstr>6. Filter</vt:lpstr>
      <vt:lpstr>44. dia</vt:lpstr>
      <vt:lpstr>45. dia</vt:lpstr>
      <vt:lpstr>7. View</vt:lpstr>
      <vt:lpstr>47. dia</vt:lpstr>
      <vt:lpstr>48. dia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Biomechanika</cp:lastModifiedBy>
  <cp:revision>101</cp:revision>
  <dcterms:created xsi:type="dcterms:W3CDTF">2015-08-18T11:06:56Z</dcterms:created>
  <dcterms:modified xsi:type="dcterms:W3CDTF">2017-02-21T09:13:03Z</dcterms:modified>
</cp:coreProperties>
</file>