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4C82D-39DB-CF46-8A0F-95DD27EF836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868F5-0D38-7D40-A6EC-FBFBC46C6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2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2016.09.27.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23928" y="3933056"/>
            <a:ext cx="4820072" cy="360041"/>
          </a:xfrm>
        </p:spPr>
        <p:txBody>
          <a:bodyPr>
            <a:no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Mozgástan, mozgásfejlődés, neurobiológia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581128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Katona Péter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Generátorpotenciálok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EPSP-hez hasonló, nem tovaterjedő potenciál</a:t>
            </a:r>
          </a:p>
          <a:p>
            <a:r>
              <a:rPr lang="hu-HU" dirty="0" smtClean="0"/>
              <a:t>Határérték: ~10 mV</a:t>
            </a:r>
          </a:p>
          <a:p>
            <a:r>
              <a:rPr lang="hu-HU" dirty="0" smtClean="0"/>
              <a:t>Erősődő inger: repetitív kisülések</a:t>
            </a:r>
          </a:p>
          <a:p>
            <a:r>
              <a:rPr lang="hu-HU" dirty="0" smtClean="0"/>
              <a:t>Forrása: velőtlen idegvégződés</a:t>
            </a:r>
          </a:p>
          <a:p>
            <a:r>
              <a:rPr lang="hu-HU" dirty="0" smtClean="0"/>
              <a:t>Depolarizálja  az első Ranvier-befűződést</a:t>
            </a:r>
          </a:p>
          <a:p>
            <a:pPr lvl="1"/>
            <a:r>
              <a:rPr lang="hu-HU" dirty="0" smtClean="0"/>
              <a:t>Akciós potenciál </a:t>
            </a:r>
            <a:r>
              <a:rPr lang="hu-HU" dirty="0" smtClean="0">
                <a:sym typeface="Wingdings" panose="05000000000000000000" pitchFamily="2" charset="2"/>
              </a:rPr>
              <a:t> frekvenciája arányos az alkalmazzott inger nagyságával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806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ingerület ionális alapjai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teljesen tisztázott</a:t>
            </a:r>
          </a:p>
          <a:p>
            <a:r>
              <a:rPr lang="hu-HU" dirty="0" smtClean="0"/>
              <a:t>Feltételezhető:</a:t>
            </a:r>
          </a:p>
          <a:p>
            <a:pPr lvl="1"/>
            <a:r>
              <a:rPr lang="hu-HU" dirty="0" smtClean="0"/>
              <a:t>Inger </a:t>
            </a:r>
            <a:r>
              <a:rPr lang="hu-HU" dirty="0" smtClean="0">
                <a:sym typeface="Wingdings" panose="05000000000000000000" pitchFamily="2" charset="2"/>
              </a:rPr>
              <a:t> Na</a:t>
            </a:r>
            <a:r>
              <a:rPr lang="hu-HU" baseline="30000" dirty="0" smtClean="0">
                <a:sym typeface="Wingdings" panose="05000000000000000000" pitchFamily="2" charset="2"/>
              </a:rPr>
              <a:t>+</a:t>
            </a:r>
            <a:r>
              <a:rPr lang="hu-HU" dirty="0" smtClean="0">
                <a:sym typeface="Wingdings" panose="05000000000000000000" pitchFamily="2" charset="2"/>
              </a:rPr>
              <a:t> -csatornák fokozott nyílása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Na</a:t>
            </a:r>
            <a:r>
              <a:rPr lang="hu-HU" baseline="30000" dirty="0">
                <a:sym typeface="Wingdings" panose="05000000000000000000" pitchFamily="2" charset="2"/>
              </a:rPr>
              <a:t>+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-beáramlás  generátorpotenciál</a:t>
            </a:r>
          </a:p>
        </p:txBody>
      </p:sp>
    </p:spTree>
    <p:extLst>
      <p:ext uri="{BB962C8B-B14F-4D97-AF65-F5344CB8AC3E}">
        <p14:creationId xmlns:p14="http://schemas.microsoft.com/office/powerpoint/2010/main" val="204163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Adaptáció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Állandó erősségű inger: egy idő után csökken az akciós potenciálok frekvenciája</a:t>
            </a:r>
          </a:p>
          <a:p>
            <a:r>
              <a:rPr lang="hu-HU" dirty="0" smtClean="0"/>
              <a:t>Egyes érzékszervekben különbözö</a:t>
            </a:r>
          </a:p>
          <a:p>
            <a:pPr lvl="1"/>
            <a:r>
              <a:rPr lang="hu-HU" dirty="0" smtClean="0"/>
              <a:t>Fázisos receptorok (gyors adaptáció)</a:t>
            </a:r>
          </a:p>
          <a:p>
            <a:pPr lvl="2"/>
            <a:r>
              <a:rPr lang="hu-HU" dirty="0" smtClean="0"/>
              <a:t>pl.: tapintás (Pacini-test </a:t>
            </a:r>
            <a:r>
              <a:rPr lang="hu-HU" dirty="0" smtClean="0">
                <a:sym typeface="Wingdings" panose="05000000000000000000" pitchFamily="2" charset="2"/>
              </a:rPr>
              <a:t>felépítés, akkomodáció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Tónusos (lassú és korlátozott adaptáció)</a:t>
            </a:r>
          </a:p>
          <a:p>
            <a:pPr lvl="2"/>
            <a:r>
              <a:rPr lang="hu-HU" dirty="0"/>
              <a:t>p</a:t>
            </a:r>
            <a:r>
              <a:rPr lang="hu-HU" dirty="0" smtClean="0"/>
              <a:t>l.:  hideg, fájdalom</a:t>
            </a:r>
          </a:p>
          <a:p>
            <a:pPr lvl="2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98458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szenzoros információk „kódolása”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Különböző receptorok idegének akciós potenciálja azonos</a:t>
            </a:r>
          </a:p>
          <a:p>
            <a:r>
              <a:rPr lang="hu-HU" dirty="0" smtClean="0"/>
              <a:t>Specifikus idegenrgiák elve:</a:t>
            </a:r>
          </a:p>
          <a:p>
            <a:pPr lvl="1"/>
            <a:r>
              <a:rPr lang="hu-HU" dirty="0" smtClean="0"/>
              <a:t>Érzet jellege </a:t>
            </a:r>
            <a:r>
              <a:rPr lang="hu-HU" dirty="0" smtClean="0">
                <a:sym typeface="Wingdings" panose="05000000000000000000" pitchFamily="2" charset="2"/>
              </a:rPr>
              <a:t> aktivált agyrész határozza meg</a:t>
            </a:r>
            <a:endParaRPr lang="hu-HU" dirty="0">
              <a:sym typeface="Wingdings" panose="05000000000000000000" pitchFamily="2" charset="2"/>
            </a:endParaRP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A kiváltott érzet egy idegpályán a receptornak megfelelő függetlenül a forrástól és az ingerlés módjától</a:t>
            </a:r>
          </a:p>
        </p:txBody>
      </p:sp>
    </p:spTree>
    <p:extLst>
      <p:ext uri="{BB962C8B-B14F-4D97-AF65-F5344CB8AC3E}">
        <p14:creationId xmlns:p14="http://schemas.microsoft.com/office/powerpoint/2010/main" val="263565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Projekciós törvény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érzőpálya ingerlésének helyétől függetlenül a keletkezett érzett a receptor helyére vonatkoztatjuk</a:t>
            </a:r>
          </a:p>
          <a:p>
            <a:r>
              <a:rPr lang="hu-HU" dirty="0" smtClean="0"/>
              <a:t>Fantom végtagok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734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Ingererősség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receptorban gerjesztett akciós potenciálok frekvenciája</a:t>
            </a:r>
          </a:p>
          <a:p>
            <a:r>
              <a:rPr lang="hu-HU" dirty="0" smtClean="0"/>
              <a:t>Aktivált receptorok száma</a:t>
            </a:r>
          </a:p>
          <a:p>
            <a:r>
              <a:rPr lang="hu-HU" dirty="0" smtClean="0"/>
              <a:t>Bármely érzőmodalitás esetén az érzet és az inger nagysága közötti kapcsolatot elsősorban a perifiriás receptor sajátságai határozzák meg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423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Érzőegység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Egyetlen szenzoros axon (1) + perifériás elágazódásai (n)</a:t>
            </a:r>
          </a:p>
          <a:p>
            <a:r>
              <a:rPr lang="hu-HU" dirty="0" smtClean="0"/>
              <a:t>Receptív mező: az a terület, amelynek az ingerlése az adott egységben választ eredményez</a:t>
            </a:r>
          </a:p>
          <a:p>
            <a:pPr lvl="1"/>
            <a:r>
              <a:rPr lang="hu-HU" dirty="0" smtClean="0"/>
              <a:t>Átfedés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082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Érzetintenzitás növekedés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Inger erősségének növekedésével nagy területen terjed szét </a:t>
            </a:r>
            <a:r>
              <a:rPr lang="hu-HU" dirty="0" smtClean="0">
                <a:sym typeface="Wingdings" panose="05000000000000000000" pitchFamily="2" charset="2"/>
              </a:rPr>
              <a:t> környező területek receptorainak aktiválása (recruitment)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Erősebb ingerek aktiválják a nagyobb küszöbű receptorokat is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Aktivált receptorok azonos érzőegységen  impulzusfrekvencia nő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Átfedések  egyre több egység tüzel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Az agyban az érzetintenzitás növekedik</a:t>
            </a: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2411760" y="4869160"/>
            <a:ext cx="3384376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22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ingerület keletkézese az érzékszervekben</a:t>
            </a:r>
            <a:endParaRPr lang="hu-HU" dirty="0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66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Érzőreceptorok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Külső és belső környezet információi</a:t>
            </a:r>
          </a:p>
          <a:p>
            <a:r>
              <a:rPr lang="hu-HU" dirty="0" smtClean="0"/>
              <a:t>Jelátalakítók</a:t>
            </a:r>
          </a:p>
          <a:p>
            <a:pPr lvl="1"/>
            <a:r>
              <a:rPr lang="hu-HU" dirty="0" smtClean="0"/>
              <a:t>Különböző energiék átalakítása akciós potenciállá</a:t>
            </a:r>
          </a:p>
          <a:p>
            <a:r>
              <a:rPr lang="hu-HU" dirty="0" smtClean="0"/>
              <a:t>Receptorok</a:t>
            </a:r>
          </a:p>
          <a:p>
            <a:r>
              <a:rPr lang="hu-HU" dirty="0" smtClean="0"/>
              <a:t>Ingerületképződés módja</a:t>
            </a:r>
          </a:p>
          <a:p>
            <a:r>
              <a:rPr lang="hu-HU" dirty="0" smtClean="0"/>
              <a:t>Érzékelés általános elve</a:t>
            </a:r>
            <a:r>
              <a:rPr lang="hu-HU" dirty="0"/>
              <a:t>i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98585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Receptorok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Érzőreceptor lehet</a:t>
            </a:r>
          </a:p>
          <a:p>
            <a:pPr lvl="1"/>
            <a:r>
              <a:rPr lang="hu-HU" dirty="0" smtClean="0"/>
              <a:t>Idegsejt egyik része</a:t>
            </a:r>
          </a:p>
          <a:p>
            <a:pPr lvl="1"/>
            <a:r>
              <a:rPr lang="hu-HU" dirty="0" smtClean="0"/>
              <a:t>Speciális sejt</a:t>
            </a:r>
          </a:p>
          <a:p>
            <a:r>
              <a:rPr lang="hu-HU" dirty="0" smtClean="0"/>
              <a:t>Érzékszerv</a:t>
            </a:r>
          </a:p>
          <a:p>
            <a:pPr lvl="1"/>
            <a:r>
              <a:rPr lang="hu-HU" dirty="0" smtClean="0"/>
              <a:t>Idegsejt + nem idegi eredetű sejt</a:t>
            </a:r>
          </a:p>
          <a:p>
            <a:r>
              <a:rPr lang="hu-HU" dirty="0" smtClean="0"/>
              <a:t>Átalakított energiaformák:</a:t>
            </a:r>
          </a:p>
          <a:p>
            <a:pPr lvl="1"/>
            <a:r>
              <a:rPr lang="hu-HU" dirty="0" smtClean="0"/>
              <a:t>Mechanikai</a:t>
            </a:r>
          </a:p>
          <a:p>
            <a:pPr lvl="1"/>
            <a:r>
              <a:rPr lang="hu-HU" dirty="0" smtClean="0"/>
              <a:t>Hő</a:t>
            </a:r>
          </a:p>
          <a:p>
            <a:pPr lvl="1"/>
            <a:r>
              <a:rPr lang="hu-HU" dirty="0" smtClean="0"/>
              <a:t>Elektromágneses</a:t>
            </a:r>
          </a:p>
          <a:p>
            <a:pPr lvl="1"/>
            <a:r>
              <a:rPr lang="hu-HU" dirty="0" smtClean="0"/>
              <a:t>Kémiai</a:t>
            </a:r>
          </a:p>
        </p:txBody>
      </p:sp>
    </p:spTree>
    <p:extLst>
      <p:ext uri="{BB962C8B-B14F-4D97-AF65-F5344CB8AC3E}">
        <p14:creationId xmlns:p14="http://schemas.microsoft.com/office/powerpoint/2010/main" val="208647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Érzékszerv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Receptorai valamely sajátos energiaformára nézve jóval kisebb ingerküszöbűek</a:t>
            </a:r>
          </a:p>
          <a:p>
            <a:pPr>
              <a:buFont typeface="Wingdings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 adekvát inger</a:t>
            </a:r>
          </a:p>
          <a:p>
            <a:r>
              <a:rPr lang="hu-HU" dirty="0" smtClean="0"/>
              <a:t>Az adekvát ingerzől eltérő energiaformákra is válaszolnak </a:t>
            </a:r>
            <a:r>
              <a:rPr lang="hu-HU" dirty="0" smtClean="0">
                <a:sym typeface="Wingdings" panose="05000000000000000000" pitchFamily="2" charset="2"/>
              </a:rPr>
              <a:t> magasabb ingerküszöb</a:t>
            </a:r>
          </a:p>
        </p:txBody>
      </p:sp>
    </p:spTree>
    <p:extLst>
      <p:ext uri="{BB962C8B-B14F-4D97-AF65-F5344CB8AC3E}">
        <p14:creationId xmlns:p14="http://schemas.microsoft.com/office/powerpoint/2010/main" val="146203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Érzésmodalitások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96751"/>
          </a:xfrm>
        </p:spPr>
        <p:txBody>
          <a:bodyPr/>
          <a:lstStyle/>
          <a:p>
            <a:r>
              <a:rPr lang="hu-HU" dirty="0" smtClean="0"/>
              <a:t>Legalább 11-féle tudatos érzék (?5 érzék?)</a:t>
            </a:r>
          </a:p>
          <a:p>
            <a:r>
              <a:rPr lang="hu-HU" dirty="0"/>
              <a:t>Egyéb nem tudasuló </a:t>
            </a:r>
            <a:r>
              <a:rPr lang="hu-HU" dirty="0" smtClean="0"/>
              <a:t>információ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61076"/>
            <a:ext cx="6048672" cy="499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88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Érzékszervek csoportosítása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Hagyományos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Szaglás</a:t>
            </a:r>
          </a:p>
          <a:p>
            <a:r>
              <a:rPr lang="hu-HU" dirty="0" smtClean="0"/>
              <a:t>Látás</a:t>
            </a:r>
          </a:p>
          <a:p>
            <a:r>
              <a:rPr lang="hu-HU" dirty="0" smtClean="0"/>
              <a:t>Hallás</a:t>
            </a:r>
          </a:p>
          <a:p>
            <a:r>
              <a:rPr lang="hu-HU" dirty="0" smtClean="0"/>
              <a:t>Lineáris és szöggyorsulás</a:t>
            </a:r>
          </a:p>
          <a:p>
            <a:r>
              <a:rPr lang="hu-HU" dirty="0" smtClean="0"/>
              <a:t>Ízlelés</a:t>
            </a:r>
          </a:p>
          <a:p>
            <a:r>
              <a:rPr lang="hu-HU" dirty="0" smtClean="0"/>
              <a:t>Felületi érzékelés</a:t>
            </a:r>
          </a:p>
          <a:p>
            <a:r>
              <a:rPr lang="hu-HU" dirty="0" smtClean="0"/>
              <a:t>Zsigeri érzékelés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Más </a:t>
            </a:r>
            <a:r>
              <a:rPr lang="hu-HU" dirty="0" smtClean="0"/>
              <a:t>felosztás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Telerecptorok</a:t>
            </a:r>
          </a:p>
          <a:p>
            <a:r>
              <a:rPr lang="hu-HU" dirty="0" smtClean="0"/>
              <a:t>Exteroceptorok</a:t>
            </a:r>
          </a:p>
          <a:p>
            <a:r>
              <a:rPr lang="hu-HU" dirty="0" smtClean="0"/>
              <a:t>Interoceptorok</a:t>
            </a:r>
          </a:p>
          <a:p>
            <a:r>
              <a:rPr lang="hu-HU" dirty="0" smtClean="0"/>
              <a:t>Proprioceptorok</a:t>
            </a:r>
          </a:p>
          <a:p>
            <a:pPr marL="0" indent="0">
              <a:buNone/>
            </a:pPr>
            <a:r>
              <a:rPr lang="hu-HU" dirty="0" smtClean="0"/>
              <a:t>¯¯¯</a:t>
            </a:r>
            <a:endParaRPr lang="hu-HU" dirty="0"/>
          </a:p>
          <a:p>
            <a:r>
              <a:rPr lang="hu-HU" dirty="0" smtClean="0"/>
              <a:t>Nociceptorok</a:t>
            </a:r>
          </a:p>
          <a:p>
            <a:pPr marL="0" indent="0">
              <a:buNone/>
            </a:pPr>
            <a:r>
              <a:rPr lang="hu-HU" dirty="0" smtClean="0"/>
              <a:t>¯¯¯</a:t>
            </a:r>
          </a:p>
          <a:p>
            <a:r>
              <a:rPr lang="hu-HU" dirty="0" smtClean="0"/>
              <a:t>Kemorecptorok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871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6" grpId="0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bőr érzőreceptorai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4 bőrérzés:</a:t>
            </a:r>
          </a:p>
          <a:p>
            <a:pPr lvl="1"/>
            <a:r>
              <a:rPr lang="hu-HU" dirty="0" smtClean="0"/>
              <a:t>Tapintás-nyomás (utóbbi: fenntartott tapintás)</a:t>
            </a:r>
          </a:p>
          <a:p>
            <a:pPr lvl="1"/>
            <a:r>
              <a:rPr lang="hu-HU" dirty="0" smtClean="0"/>
              <a:t>Hideg</a:t>
            </a:r>
          </a:p>
          <a:p>
            <a:pPr lvl="1"/>
            <a:r>
              <a:rPr lang="hu-HU" dirty="0" smtClean="0"/>
              <a:t>Meleg</a:t>
            </a:r>
          </a:p>
          <a:p>
            <a:pPr lvl="1"/>
            <a:r>
              <a:rPr lang="hu-HU" dirty="0" smtClean="0"/>
              <a:t>Fájdalom</a:t>
            </a:r>
          </a:p>
          <a:p>
            <a:r>
              <a:rPr lang="hu-HU" dirty="0" smtClean="0"/>
              <a:t>3 féle receptor</a:t>
            </a:r>
          </a:p>
          <a:p>
            <a:pPr lvl="1"/>
            <a:r>
              <a:rPr lang="hu-HU" dirty="0" smtClean="0"/>
              <a:t>Csupasz idegvégződés</a:t>
            </a:r>
          </a:p>
          <a:p>
            <a:pPr lvl="1"/>
            <a:r>
              <a:rPr lang="hu-HU" dirty="0" smtClean="0"/>
              <a:t>Kiszélesedett végkészülékek</a:t>
            </a:r>
          </a:p>
          <a:p>
            <a:pPr lvl="1"/>
            <a:r>
              <a:rPr lang="hu-HU" dirty="0" smtClean="0"/>
              <a:t>Enkapszulált végződések</a:t>
            </a:r>
          </a:p>
          <a:p>
            <a:r>
              <a:rPr lang="hu-HU" u="sng" dirty="0" smtClean="0"/>
              <a:t>Élettani specificitás</a:t>
            </a:r>
            <a:r>
              <a:rPr lang="hu-HU" dirty="0" smtClean="0"/>
              <a:t>: bármely adott végződés egy, és csakis egyfajta felületi érzékelést szignalizál</a:t>
            </a:r>
          </a:p>
          <a:p>
            <a:pPr lvl="1"/>
            <a:endParaRPr lang="hu-HU" dirty="0"/>
          </a:p>
        </p:txBody>
      </p:sp>
      <p:sp>
        <p:nvSpPr>
          <p:cNvPr id="9" name="Keret 8"/>
          <p:cNvSpPr/>
          <p:nvPr/>
        </p:nvSpPr>
        <p:spPr>
          <a:xfrm>
            <a:off x="1187624" y="4005064"/>
            <a:ext cx="3168352" cy="50405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3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Anatómia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hu-HU" dirty="0" smtClean="0"/>
              <a:t>Összetett érzékszervek:</a:t>
            </a:r>
          </a:p>
          <a:p>
            <a:pPr lvl="1"/>
            <a:r>
              <a:rPr lang="hu-HU" dirty="0" smtClean="0"/>
              <a:t>Önálló receptorsejtek</a:t>
            </a:r>
          </a:p>
          <a:p>
            <a:r>
              <a:rPr lang="hu-HU" dirty="0" smtClean="0"/>
              <a:t>Bőr:</a:t>
            </a:r>
          </a:p>
          <a:p>
            <a:pPr lvl="1"/>
            <a:r>
              <a:rPr lang="hu-HU" dirty="0" smtClean="0"/>
              <a:t>Módosult érzőidegrost-végződések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0" y="251424"/>
            <a:ext cx="8676000" cy="555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81013"/>
            <a:ext cx="55435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0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417</Words>
  <Application>Microsoft Office PowerPoint</Application>
  <PresentationFormat>Diavetítés a képernyőre (4:3 oldalarány)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Mozgástan, mozgásfejlődés, neurobiológia</vt:lpstr>
      <vt:lpstr>Az ingerület keletkézese az érzékszervekben</vt:lpstr>
      <vt:lpstr>Érzőreceptorok</vt:lpstr>
      <vt:lpstr>Receptorok</vt:lpstr>
      <vt:lpstr>Érzékszerv</vt:lpstr>
      <vt:lpstr>Érzésmodalitások</vt:lpstr>
      <vt:lpstr>Érzékszervek csoportosítása</vt:lpstr>
      <vt:lpstr>A bőr érzőreceptorai</vt:lpstr>
      <vt:lpstr>Anatómia</vt:lpstr>
      <vt:lpstr>Generátorpotenciálok</vt:lpstr>
      <vt:lpstr>Az ingerület ionális alapjai</vt:lpstr>
      <vt:lpstr>Adaptáció</vt:lpstr>
      <vt:lpstr>A szenzoros információk „kódolása”</vt:lpstr>
      <vt:lpstr>Projekciós törvény</vt:lpstr>
      <vt:lpstr>Ingererősség</vt:lpstr>
      <vt:lpstr>Érzőegység</vt:lpstr>
      <vt:lpstr>Érzetintenzitás növekedés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Katona Péter</cp:lastModifiedBy>
  <cp:revision>47</cp:revision>
  <dcterms:created xsi:type="dcterms:W3CDTF">2015-08-18T11:06:56Z</dcterms:created>
  <dcterms:modified xsi:type="dcterms:W3CDTF">2016-09-27T14:12:00Z</dcterms:modified>
</cp:coreProperties>
</file>