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305" r:id="rId4"/>
    <p:sldId id="288" r:id="rId5"/>
    <p:sldId id="289" r:id="rId6"/>
    <p:sldId id="290" r:id="rId7"/>
    <p:sldId id="291" r:id="rId8"/>
    <p:sldId id="292" r:id="rId9"/>
    <p:sldId id="293" r:id="rId10"/>
    <p:sldId id="306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275856" y="3068961"/>
            <a:ext cx="5760640" cy="1008112"/>
          </a:xfrm>
        </p:spPr>
        <p:txBody>
          <a:bodyPr>
            <a:noAutofit/>
          </a:bodyPr>
          <a:lstStyle/>
          <a:p>
            <a:pPr algn="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Mozgástanulás és szabályozás</a:t>
            </a:r>
            <a:endParaRPr lang="hu-HU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563888" y="4149080"/>
            <a:ext cx="5256584" cy="720080"/>
          </a:xfrm>
        </p:spPr>
        <p:txBody>
          <a:bodyPr>
            <a:normAutofit/>
          </a:bodyPr>
          <a:lstStyle/>
          <a:p>
            <a:pPr algn="r"/>
            <a:r>
              <a:rPr lang="hu-HU" sz="18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Dr</a:t>
            </a:r>
            <a:r>
              <a:rPr lang="hu-HU" sz="18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hu-HU" sz="1800" b="1" i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Kopper</a:t>
            </a:r>
            <a:r>
              <a:rPr lang="hu-HU" sz="18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Bence, </a:t>
            </a:r>
            <a:r>
              <a:rPr lang="hu-HU" sz="18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Tóth Kata</a:t>
            </a:r>
            <a:endParaRPr lang="hu-HU" sz="1800" b="1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7655354" cy="5691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584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664" y="44624"/>
            <a:ext cx="5997352" cy="576064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u-HU" sz="3600" b="1" dirty="0" smtClean="0"/>
              <a:t>Középső zóna funkciói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692696"/>
            <a:ext cx="8856984" cy="6165304"/>
          </a:xfrm>
        </p:spPr>
        <p:txBody>
          <a:bodyPr>
            <a:noAutofit/>
          </a:bodyPr>
          <a:lstStyle/>
          <a:p>
            <a:r>
              <a:rPr lang="hu-HU" sz="1800" dirty="0"/>
              <a:t>E</a:t>
            </a:r>
            <a:r>
              <a:rPr lang="hu-HU" sz="1800" dirty="0" smtClean="0"/>
              <a:t>lsősorban a testtartás és a szemmozgások szabályozásában vesz részt</a:t>
            </a:r>
          </a:p>
          <a:p>
            <a:pPr marL="0" indent="0">
              <a:buNone/>
            </a:pPr>
            <a:endParaRPr lang="hu-HU" sz="1800" dirty="0" smtClean="0"/>
          </a:p>
          <a:p>
            <a:r>
              <a:rPr lang="hu-HU" sz="1800" b="1" u="sng" dirty="0" err="1" smtClean="0"/>
              <a:t>Afferens</a:t>
            </a:r>
            <a:r>
              <a:rPr lang="hu-HU" sz="1800" b="1" u="sng" dirty="0" smtClean="0"/>
              <a:t> kópiát </a:t>
            </a:r>
            <a:r>
              <a:rPr lang="hu-HU" sz="1800" dirty="0" smtClean="0"/>
              <a:t>(a szenzoros </a:t>
            </a:r>
            <a:r>
              <a:rPr lang="hu-HU" sz="1800" dirty="0" err="1" smtClean="0"/>
              <a:t>afferentáció</a:t>
            </a:r>
            <a:r>
              <a:rPr lang="hu-HU" sz="1800" dirty="0" smtClean="0"/>
              <a:t> egyidejű „másolatát”) </a:t>
            </a:r>
            <a:r>
              <a:rPr lang="hu-HU" sz="1800" b="1" u="sng" dirty="0" smtClean="0"/>
              <a:t>kap:</a:t>
            </a:r>
          </a:p>
          <a:p>
            <a:pPr lvl="1"/>
            <a:r>
              <a:rPr lang="hu-HU" sz="1800" dirty="0" smtClean="0"/>
              <a:t> </a:t>
            </a:r>
            <a:r>
              <a:rPr lang="hu-HU" sz="1800" dirty="0" err="1" smtClean="0"/>
              <a:t>spinális</a:t>
            </a:r>
            <a:r>
              <a:rPr lang="hu-HU" sz="1800" dirty="0" smtClean="0"/>
              <a:t> </a:t>
            </a:r>
          </a:p>
          <a:p>
            <a:pPr lvl="1"/>
            <a:r>
              <a:rPr lang="hu-HU" sz="1800" dirty="0" err="1" smtClean="0"/>
              <a:t>vestibularis</a:t>
            </a:r>
            <a:r>
              <a:rPr lang="hu-HU" sz="1800" dirty="0" smtClean="0"/>
              <a:t> </a:t>
            </a:r>
          </a:p>
          <a:p>
            <a:pPr lvl="1"/>
            <a:r>
              <a:rPr lang="hu-HU" sz="1800" dirty="0" smtClean="0"/>
              <a:t>és vizuális </a:t>
            </a:r>
            <a:r>
              <a:rPr lang="hu-HU" sz="1800" dirty="0" err="1" smtClean="0"/>
              <a:t>afferensek</a:t>
            </a:r>
            <a:r>
              <a:rPr lang="hu-HU" sz="1800" dirty="0" smtClean="0"/>
              <a:t> aktivitásáról</a:t>
            </a:r>
          </a:p>
          <a:p>
            <a:pPr marL="457200" lvl="1" indent="0">
              <a:buNone/>
            </a:pPr>
            <a:endParaRPr lang="hu-HU" sz="1800" dirty="0" smtClean="0"/>
          </a:p>
          <a:p>
            <a:r>
              <a:rPr lang="hu-HU" sz="1800" b="1" u="sng" dirty="0" err="1" smtClean="0"/>
              <a:t>Efferens</a:t>
            </a:r>
            <a:r>
              <a:rPr lang="hu-HU" sz="1800" b="1" u="sng" dirty="0" smtClean="0"/>
              <a:t> kópiát kap:</a:t>
            </a:r>
          </a:p>
          <a:p>
            <a:pPr lvl="1"/>
            <a:r>
              <a:rPr lang="hu-HU" sz="1800" dirty="0" smtClean="0"/>
              <a:t> a </a:t>
            </a:r>
            <a:r>
              <a:rPr lang="hu-HU" sz="1800" dirty="0" err="1" smtClean="0"/>
              <a:t>motorium</a:t>
            </a:r>
            <a:r>
              <a:rPr lang="hu-HU" sz="1800" dirty="0" smtClean="0"/>
              <a:t> </a:t>
            </a:r>
            <a:r>
              <a:rPr lang="hu-HU" sz="1800" dirty="0" err="1" smtClean="0"/>
              <a:t>vázizmzatot</a:t>
            </a:r>
            <a:r>
              <a:rPr lang="hu-HU" sz="1800" dirty="0" smtClean="0"/>
              <a:t> működtető jelzéseiről</a:t>
            </a:r>
          </a:p>
          <a:p>
            <a:pPr marL="457200" lvl="1" indent="0">
              <a:buNone/>
            </a:pPr>
            <a:endParaRPr lang="hu-HU" sz="1800" dirty="0" smtClean="0"/>
          </a:p>
          <a:p>
            <a:r>
              <a:rPr lang="hu-HU" sz="1800" b="1" u="sng" dirty="0" smtClean="0"/>
              <a:t>A középső zóna kimenete </a:t>
            </a:r>
            <a:r>
              <a:rPr lang="hu-HU" sz="1800" dirty="0" smtClean="0"/>
              <a:t>a </a:t>
            </a:r>
            <a:r>
              <a:rPr lang="hu-HU" sz="1800" b="1" i="1" dirty="0" err="1" smtClean="0"/>
              <a:t>nucleus</a:t>
            </a:r>
            <a:r>
              <a:rPr lang="hu-HU" sz="1800" b="1" i="1" dirty="0" smtClean="0"/>
              <a:t> </a:t>
            </a:r>
            <a:r>
              <a:rPr lang="hu-HU" sz="1800" b="1" i="1" dirty="0" err="1" smtClean="0"/>
              <a:t>fastigiin</a:t>
            </a:r>
            <a:r>
              <a:rPr lang="hu-HU" sz="1800" dirty="0" smtClean="0"/>
              <a:t>, </a:t>
            </a:r>
            <a:r>
              <a:rPr lang="hu-HU" sz="1800" dirty="0" err="1" smtClean="0"/>
              <a:t>a</a:t>
            </a:r>
            <a:r>
              <a:rPr lang="hu-HU" sz="1800" dirty="0" smtClean="0"/>
              <a:t> </a:t>
            </a:r>
            <a:r>
              <a:rPr lang="hu-HU" sz="1800" b="1" i="1" dirty="0" err="1" smtClean="0"/>
              <a:t>nucleus</a:t>
            </a:r>
            <a:r>
              <a:rPr lang="hu-HU" sz="1800" b="1" i="1" dirty="0" smtClean="0"/>
              <a:t> </a:t>
            </a:r>
            <a:r>
              <a:rPr lang="hu-HU" sz="1800" b="1" i="1" dirty="0" err="1" smtClean="0"/>
              <a:t>globosuson</a:t>
            </a:r>
            <a:r>
              <a:rPr lang="hu-HU" sz="1800" b="1" i="1" dirty="0" smtClean="0"/>
              <a:t> </a:t>
            </a:r>
            <a:r>
              <a:rPr lang="hu-HU" sz="1800" dirty="0" smtClean="0"/>
              <a:t>keresztül</a:t>
            </a:r>
          </a:p>
          <a:p>
            <a:pPr lvl="1"/>
            <a:r>
              <a:rPr lang="hu-HU" sz="1800" dirty="0" smtClean="0"/>
              <a:t>a gerincvelő és az agytörzs motoros központjaival, </a:t>
            </a:r>
          </a:p>
          <a:p>
            <a:pPr lvl="1"/>
            <a:r>
              <a:rPr lang="hu-HU" sz="1800" dirty="0" smtClean="0"/>
              <a:t>valamint a </a:t>
            </a:r>
            <a:r>
              <a:rPr lang="hu-HU" sz="1800" dirty="0" err="1" smtClean="0"/>
              <a:t>vestibularis</a:t>
            </a:r>
            <a:r>
              <a:rPr lang="hu-HU" sz="1800" dirty="0" smtClean="0"/>
              <a:t> magokkal (</a:t>
            </a:r>
            <a:r>
              <a:rPr lang="hu-HU" sz="1800" dirty="0" err="1" smtClean="0"/>
              <a:t>Dieters-mag</a:t>
            </a:r>
            <a:r>
              <a:rPr lang="hu-HU" sz="1800" dirty="0" smtClean="0"/>
              <a:t>) áll kapcsolatban</a:t>
            </a:r>
          </a:p>
          <a:p>
            <a:pPr marL="457200" lvl="1" indent="0">
              <a:buNone/>
            </a:pPr>
            <a:endParaRPr lang="hu-HU" sz="1800" dirty="0" smtClean="0"/>
          </a:p>
          <a:p>
            <a:r>
              <a:rPr lang="hu-HU" sz="1800" dirty="0" smtClean="0"/>
              <a:t>A kisagy </a:t>
            </a:r>
            <a:r>
              <a:rPr lang="hu-HU" sz="1800" b="1" i="1" dirty="0" smtClean="0"/>
              <a:t>középső zónájának sérülései </a:t>
            </a:r>
            <a:r>
              <a:rPr lang="hu-HU" sz="1800" dirty="0" smtClean="0"/>
              <a:t>egyensúly és </a:t>
            </a:r>
            <a:r>
              <a:rPr lang="hu-HU" sz="1800" dirty="0" err="1" smtClean="0"/>
              <a:t>szemmozgászavarokat</a:t>
            </a:r>
            <a:r>
              <a:rPr lang="hu-HU" sz="1800" dirty="0" smtClean="0"/>
              <a:t> (</a:t>
            </a:r>
            <a:r>
              <a:rPr lang="hu-HU" sz="1800" dirty="0" err="1" smtClean="0"/>
              <a:t>inganystagmus</a:t>
            </a:r>
            <a:r>
              <a:rPr lang="hu-HU" sz="1800" dirty="0" smtClean="0"/>
              <a:t>), valamint törzs- és </a:t>
            </a:r>
            <a:r>
              <a:rPr lang="hu-HU" sz="1800" dirty="0" err="1" smtClean="0"/>
              <a:t>járásataxiát</a:t>
            </a:r>
            <a:r>
              <a:rPr lang="hu-HU" sz="1800" dirty="0" smtClean="0"/>
              <a:t> (</a:t>
            </a:r>
            <a:r>
              <a:rPr lang="hu-HU" sz="1800" dirty="0" err="1" smtClean="0"/>
              <a:t>cerebellaris</a:t>
            </a:r>
            <a:r>
              <a:rPr lang="hu-HU" sz="1800" dirty="0" smtClean="0"/>
              <a:t> </a:t>
            </a:r>
            <a:r>
              <a:rPr lang="hu-HU" sz="1800" dirty="0" err="1" smtClean="0"/>
              <a:t>ataxia</a:t>
            </a:r>
            <a:r>
              <a:rPr lang="hu-HU" sz="1800" dirty="0" smtClean="0"/>
              <a:t>) okoznak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183870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82" y="183636"/>
            <a:ext cx="9152682" cy="5837652"/>
          </a:xfrm>
        </p:spPr>
      </p:pic>
    </p:spTree>
    <p:extLst>
      <p:ext uri="{BB962C8B-B14F-4D97-AF65-F5344CB8AC3E}">
        <p14:creationId xmlns:p14="http://schemas.microsoft.com/office/powerpoint/2010/main" val="61695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rtalom helye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10" y="44624"/>
            <a:ext cx="3784198" cy="6813376"/>
          </a:xfrm>
        </p:spPr>
      </p:pic>
      <p:pic>
        <p:nvPicPr>
          <p:cNvPr id="8" name="Tartalom helye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451" y="44624"/>
            <a:ext cx="3910051" cy="6813376"/>
          </a:xfrm>
        </p:spPr>
      </p:pic>
    </p:spTree>
    <p:extLst>
      <p:ext uri="{BB962C8B-B14F-4D97-AF65-F5344CB8AC3E}">
        <p14:creationId xmlns:p14="http://schemas.microsoft.com/office/powerpoint/2010/main" val="53685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25352" y="44624"/>
            <a:ext cx="5482952" cy="648072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u-HU" sz="4000" b="1" dirty="0" smtClean="0"/>
              <a:t>Laterális</a:t>
            </a:r>
            <a:r>
              <a:rPr lang="hu-HU" b="1" dirty="0" smtClean="0"/>
              <a:t> kisagy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400600"/>
          </a:xfrm>
        </p:spPr>
        <p:txBody>
          <a:bodyPr>
            <a:noAutofit/>
          </a:bodyPr>
          <a:lstStyle/>
          <a:p>
            <a:pPr algn="just"/>
            <a:r>
              <a:rPr lang="hu-HU" sz="1800" dirty="0" smtClean="0"/>
              <a:t>A laterális kisagy (</a:t>
            </a:r>
            <a:r>
              <a:rPr lang="hu-HU" sz="1800" dirty="0" err="1" smtClean="0"/>
              <a:t>hemisphaeriumok</a:t>
            </a:r>
            <a:r>
              <a:rPr lang="hu-HU" sz="1800" dirty="0" smtClean="0"/>
              <a:t>) elsősorban a </a:t>
            </a:r>
            <a:r>
              <a:rPr lang="hu-HU" sz="1800" b="1" i="1" dirty="0" smtClean="0"/>
              <a:t>mozgásprogramozás</a:t>
            </a:r>
            <a:r>
              <a:rPr lang="hu-HU" sz="1800" dirty="0" smtClean="0"/>
              <a:t>ban vesz részt</a:t>
            </a:r>
          </a:p>
          <a:p>
            <a:pPr algn="just"/>
            <a:r>
              <a:rPr lang="hu-HU" sz="1800" dirty="0" smtClean="0"/>
              <a:t>Funkcionális plaszticitása lehetővé teszi ezenkívül a </a:t>
            </a:r>
            <a:r>
              <a:rPr lang="hu-HU" sz="1800" b="1" i="1" dirty="0" smtClean="0"/>
              <a:t>motoros adaptáció</a:t>
            </a:r>
            <a:r>
              <a:rPr lang="hu-HU" sz="1800" dirty="0" smtClean="0"/>
              <a:t>t és a </a:t>
            </a:r>
            <a:r>
              <a:rPr lang="hu-HU" sz="1800" b="1" i="1" dirty="0" smtClean="0"/>
              <a:t>mozgásszekvenciák megtanulását</a:t>
            </a:r>
          </a:p>
          <a:p>
            <a:pPr algn="just"/>
            <a:r>
              <a:rPr lang="hu-HU" sz="1800" dirty="0" smtClean="0"/>
              <a:t>A kéreggel </a:t>
            </a:r>
            <a:r>
              <a:rPr lang="hu-HU" sz="1800" dirty="0" err="1" smtClean="0"/>
              <a:t>bidirekcionális</a:t>
            </a:r>
            <a:r>
              <a:rPr lang="hu-HU" sz="1800" dirty="0" smtClean="0"/>
              <a:t> (kétirányú) kapcsolatban áll</a:t>
            </a:r>
          </a:p>
          <a:p>
            <a:pPr algn="just"/>
            <a:r>
              <a:rPr lang="hu-HU" sz="1800" b="1" u="sng" dirty="0" err="1" smtClean="0"/>
              <a:t>Afferenseket</a:t>
            </a:r>
            <a:r>
              <a:rPr lang="hu-HU" sz="1800" b="1" u="sng" dirty="0" smtClean="0"/>
              <a:t>: </a:t>
            </a:r>
          </a:p>
          <a:p>
            <a:pPr lvl="1" algn="just"/>
            <a:r>
              <a:rPr lang="hu-HU" sz="1800" dirty="0" smtClean="0"/>
              <a:t>a hídmagok és a moharostok közvetítésével olyan kéregterületektől kap, amelyek főleg a mozgások „előkészítési fázisában” vesznek részt </a:t>
            </a:r>
          </a:p>
          <a:p>
            <a:pPr lvl="2" algn="just"/>
            <a:r>
              <a:rPr lang="hu-HU" sz="1800" dirty="0" err="1" smtClean="0"/>
              <a:t>Parietális</a:t>
            </a:r>
            <a:r>
              <a:rPr lang="hu-HU" sz="1800" dirty="0" smtClean="0"/>
              <a:t> kéreg</a:t>
            </a:r>
          </a:p>
          <a:p>
            <a:pPr lvl="2" algn="just"/>
            <a:r>
              <a:rPr lang="hu-HU" sz="1800" dirty="0" err="1"/>
              <a:t>P</a:t>
            </a:r>
            <a:r>
              <a:rPr lang="hu-HU" sz="1800" dirty="0" err="1" smtClean="0"/>
              <a:t>refrontális</a:t>
            </a:r>
            <a:r>
              <a:rPr lang="hu-HU" sz="1800" dirty="0" smtClean="0"/>
              <a:t> kéreg </a:t>
            </a:r>
          </a:p>
          <a:p>
            <a:pPr lvl="2" algn="just"/>
            <a:r>
              <a:rPr lang="hu-HU" sz="1800" dirty="0" err="1"/>
              <a:t>P</a:t>
            </a:r>
            <a:r>
              <a:rPr lang="hu-HU" sz="1800" dirty="0" err="1" smtClean="0"/>
              <a:t>remotoros</a:t>
            </a:r>
            <a:r>
              <a:rPr lang="hu-HU" sz="1800" dirty="0" smtClean="0"/>
              <a:t> kéreg</a:t>
            </a:r>
          </a:p>
          <a:p>
            <a:pPr lvl="2" algn="just"/>
            <a:r>
              <a:rPr lang="hu-HU" sz="1800" dirty="0"/>
              <a:t>A</a:t>
            </a:r>
            <a:r>
              <a:rPr lang="hu-HU" sz="1800" dirty="0" smtClean="0"/>
              <a:t>sszociációs kéreg</a:t>
            </a:r>
          </a:p>
          <a:p>
            <a:pPr lvl="2" algn="just"/>
            <a:r>
              <a:rPr lang="hu-HU" sz="1800" dirty="0" smtClean="0"/>
              <a:t>Szenzomotoros kéreg</a:t>
            </a:r>
          </a:p>
          <a:p>
            <a:pPr lvl="2" algn="just"/>
            <a:r>
              <a:rPr lang="hu-HU" sz="1800" dirty="0" smtClean="0"/>
              <a:t>Látókéreg</a:t>
            </a:r>
          </a:p>
          <a:p>
            <a:pPr lvl="1" algn="just"/>
            <a:r>
              <a:rPr lang="hu-HU" sz="1800" dirty="0" err="1" smtClean="0"/>
              <a:t>corticális</a:t>
            </a:r>
            <a:r>
              <a:rPr lang="hu-HU" sz="1800" dirty="0" smtClean="0"/>
              <a:t> és </a:t>
            </a:r>
            <a:r>
              <a:rPr lang="hu-HU" sz="1800" dirty="0" err="1" smtClean="0"/>
              <a:t>subcorticális</a:t>
            </a:r>
            <a:r>
              <a:rPr lang="hu-HU" sz="1800" dirty="0" smtClean="0"/>
              <a:t> motoros központoktól viszont az </a:t>
            </a:r>
            <a:r>
              <a:rPr lang="hu-HU" sz="1800" dirty="0" err="1" smtClean="0"/>
              <a:t>oliva</a:t>
            </a:r>
            <a:r>
              <a:rPr lang="hu-HU" sz="1800" dirty="0" smtClean="0"/>
              <a:t> </a:t>
            </a:r>
            <a:r>
              <a:rPr lang="hu-HU" sz="1800" dirty="0" err="1" smtClean="0"/>
              <a:t>inferiror</a:t>
            </a:r>
            <a:r>
              <a:rPr lang="hu-HU" sz="1800" dirty="0" smtClean="0"/>
              <a:t> és a kúszó rostok útján kap</a:t>
            </a:r>
          </a:p>
          <a:p>
            <a:pPr algn="just"/>
            <a:r>
              <a:rPr lang="hu-HU" sz="1800" b="1" u="sng" dirty="0" err="1" smtClean="0"/>
              <a:t>Efferensei</a:t>
            </a:r>
            <a:r>
              <a:rPr lang="hu-HU" sz="1800" dirty="0"/>
              <a:t> </a:t>
            </a:r>
            <a:r>
              <a:rPr lang="hu-HU" sz="1800" dirty="0" smtClean="0"/>
              <a:t>leginkább a motoros </a:t>
            </a:r>
            <a:r>
              <a:rPr lang="hu-HU" sz="1800" dirty="0" err="1" smtClean="0"/>
              <a:t>thalamuson</a:t>
            </a:r>
            <a:r>
              <a:rPr lang="hu-HU" sz="1800" dirty="0" smtClean="0"/>
              <a:t> keresztül futnak a motoros kéreghez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104835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627" y="0"/>
            <a:ext cx="3853589" cy="6774861"/>
          </a:xfrm>
        </p:spPr>
      </p:pic>
    </p:spTree>
    <p:extLst>
      <p:ext uri="{BB962C8B-B14F-4D97-AF65-F5344CB8AC3E}">
        <p14:creationId xmlns:p14="http://schemas.microsoft.com/office/powerpoint/2010/main" val="46729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346646"/>
            <a:ext cx="8229600" cy="778098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u-HU" b="1" dirty="0" smtClean="0"/>
              <a:t>A kisagyféltekék sérülései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 smtClean="0"/>
              <a:t>Elsősorban a célirányos mozgások kezdeményezésének, koordinálásának és befejezésének, valamint az ellentétes irányúra váltó mozgás (</a:t>
            </a:r>
            <a:r>
              <a:rPr lang="hu-HU" dirty="0" err="1" smtClean="0"/>
              <a:t>diadochokinesis</a:t>
            </a:r>
            <a:r>
              <a:rPr lang="hu-HU" dirty="0" smtClean="0"/>
              <a:t>) gyors „átprogramozásnak” zavarában nyilvánulnak meg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A mozgás céljának elérése előtt remegés (intenciós  </a:t>
            </a:r>
            <a:r>
              <a:rPr lang="hu-HU" dirty="0" err="1" smtClean="0"/>
              <a:t>tremor</a:t>
            </a:r>
            <a:r>
              <a:rPr lang="hu-HU" dirty="0" smtClean="0"/>
              <a:t>), „mellényúlás” (</a:t>
            </a:r>
            <a:r>
              <a:rPr lang="hu-HU" dirty="0" err="1" smtClean="0"/>
              <a:t>dysmetria</a:t>
            </a:r>
            <a:r>
              <a:rPr lang="hu-HU" dirty="0" smtClean="0"/>
              <a:t>), a mozgások kivitelezésekor </a:t>
            </a:r>
            <a:r>
              <a:rPr lang="hu-HU" dirty="0" err="1" smtClean="0"/>
              <a:t>adiadochokinesis</a:t>
            </a:r>
            <a:r>
              <a:rPr lang="hu-HU" dirty="0" smtClean="0"/>
              <a:t> lép fel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A beszéd pedig lassú, monoton és skandáló (</a:t>
            </a:r>
            <a:r>
              <a:rPr lang="hu-HU" dirty="0" err="1" smtClean="0"/>
              <a:t>dysarthia</a:t>
            </a:r>
            <a:r>
              <a:rPr lang="hu-HU" dirty="0" smtClean="0"/>
              <a:t>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9964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5554960" cy="706090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u-HU" b="1" dirty="0" err="1" smtClean="0"/>
              <a:t>Purkinje-sejtek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038600" cy="5040560"/>
          </a:xfrm>
        </p:spPr>
        <p:txBody>
          <a:bodyPr>
            <a:normAutofit lnSpcReduction="10000"/>
          </a:bodyPr>
          <a:lstStyle/>
          <a:p>
            <a:pPr algn="just"/>
            <a:r>
              <a:rPr lang="hu-HU" sz="2000" dirty="0" smtClean="0"/>
              <a:t>A kisagykéreg </a:t>
            </a:r>
            <a:r>
              <a:rPr lang="hu-HU" sz="2000" dirty="0" err="1" smtClean="0"/>
              <a:t>efferens</a:t>
            </a:r>
            <a:r>
              <a:rPr lang="hu-HU" sz="2000" dirty="0" smtClean="0"/>
              <a:t> pályáit a 15 x 10</a:t>
            </a:r>
            <a:r>
              <a:rPr lang="hu-HU" sz="2000" baseline="30000" dirty="0" smtClean="0"/>
              <a:t>6 </a:t>
            </a:r>
            <a:r>
              <a:rPr lang="hu-HU" sz="2000" dirty="0" err="1" smtClean="0"/>
              <a:t>Purkinje-sejt</a:t>
            </a:r>
            <a:r>
              <a:rPr lang="hu-HU" sz="2000" dirty="0" smtClean="0"/>
              <a:t> </a:t>
            </a:r>
            <a:r>
              <a:rPr lang="hu-HU" sz="2000" dirty="0" err="1" smtClean="0"/>
              <a:t>axonjai</a:t>
            </a:r>
            <a:r>
              <a:rPr lang="hu-HU" sz="2000" dirty="0" smtClean="0"/>
              <a:t> képezik, amelyek </a:t>
            </a:r>
            <a:r>
              <a:rPr lang="hu-HU" sz="2000" b="1" i="1" dirty="0" smtClean="0"/>
              <a:t>gátolják a kisagymagok aktivitását</a:t>
            </a:r>
          </a:p>
          <a:p>
            <a:pPr marL="0" indent="0" algn="just">
              <a:buNone/>
            </a:pPr>
            <a:endParaRPr lang="hu-HU" sz="2000" dirty="0" smtClean="0"/>
          </a:p>
          <a:p>
            <a:pPr algn="just"/>
            <a:r>
              <a:rPr lang="hu-HU" sz="2000" dirty="0" smtClean="0"/>
              <a:t>A </a:t>
            </a:r>
            <a:r>
              <a:rPr lang="hu-HU" sz="2000" b="1" i="1" dirty="0" smtClean="0"/>
              <a:t>gerincvelőből</a:t>
            </a:r>
            <a:r>
              <a:rPr lang="hu-HU" sz="2000" dirty="0" smtClean="0"/>
              <a:t> származó </a:t>
            </a:r>
            <a:r>
              <a:rPr lang="hu-HU" sz="2000" dirty="0" err="1" smtClean="0"/>
              <a:t>afferentáció</a:t>
            </a:r>
            <a:r>
              <a:rPr lang="hu-HU" sz="2000" dirty="0" smtClean="0"/>
              <a:t> az </a:t>
            </a:r>
            <a:r>
              <a:rPr lang="hu-HU" sz="2000" b="1" i="1" dirty="0" err="1" smtClean="0"/>
              <a:t>oliva</a:t>
            </a:r>
            <a:r>
              <a:rPr lang="hu-HU" sz="2000" b="1" i="1" dirty="0" smtClean="0"/>
              <a:t> </a:t>
            </a:r>
            <a:r>
              <a:rPr lang="hu-HU" sz="2000" b="1" i="1" dirty="0" err="1" smtClean="0"/>
              <a:t>inferior</a:t>
            </a:r>
            <a:r>
              <a:rPr lang="hu-HU" sz="2000" dirty="0" err="1" smtClean="0"/>
              <a:t>ban</a:t>
            </a:r>
            <a:r>
              <a:rPr lang="hu-HU" sz="2000" dirty="0" smtClean="0"/>
              <a:t> átkapcsolódva a </a:t>
            </a:r>
            <a:r>
              <a:rPr lang="hu-HU" sz="2000" b="1" i="1" dirty="0" smtClean="0"/>
              <a:t>kúszórostok</a:t>
            </a:r>
            <a:r>
              <a:rPr lang="hu-HU" sz="2000" dirty="0" smtClean="0"/>
              <a:t> útján éri el a </a:t>
            </a:r>
            <a:r>
              <a:rPr lang="hu-HU" sz="2000" b="1" i="1" dirty="0" smtClean="0"/>
              <a:t>kisagykéreg </a:t>
            </a:r>
            <a:r>
              <a:rPr lang="hu-HU" sz="2000" dirty="0" smtClean="0"/>
              <a:t>moduláris működési egységeit (longitudinális </a:t>
            </a:r>
            <a:r>
              <a:rPr lang="hu-HU" sz="2000" dirty="0" err="1" smtClean="0"/>
              <a:t>mikrosávok</a:t>
            </a:r>
            <a:r>
              <a:rPr lang="hu-HU" sz="2000" dirty="0" smtClean="0"/>
              <a:t>)</a:t>
            </a:r>
          </a:p>
          <a:p>
            <a:pPr marL="0" indent="0" algn="just">
              <a:buNone/>
            </a:pPr>
            <a:endParaRPr lang="hu-HU" sz="2000" dirty="0" smtClean="0"/>
          </a:p>
          <a:p>
            <a:pPr algn="just"/>
            <a:r>
              <a:rPr lang="hu-HU" sz="2000" dirty="0" smtClean="0"/>
              <a:t>A kúszórostok rostonként (többszörös) serkentő szinapszisai fokozzák a </a:t>
            </a:r>
            <a:r>
              <a:rPr lang="hu-HU" sz="2000" dirty="0" err="1" smtClean="0"/>
              <a:t>Purkinje-sejtek</a:t>
            </a:r>
            <a:r>
              <a:rPr lang="hu-HU" sz="2000" dirty="0" smtClean="0"/>
              <a:t> gátló hatását</a:t>
            </a:r>
            <a:endParaRPr lang="hu-HU" sz="20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605" y="1772816"/>
            <a:ext cx="4913181" cy="3888432"/>
          </a:xfrm>
        </p:spPr>
      </p:pic>
    </p:spTree>
    <p:extLst>
      <p:ext uri="{BB962C8B-B14F-4D97-AF65-F5344CB8AC3E}">
        <p14:creationId xmlns:p14="http://schemas.microsoft.com/office/powerpoint/2010/main" val="67518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u-HU" b="1" dirty="0" smtClean="0"/>
              <a:t>További kisagyi </a:t>
            </a:r>
            <a:r>
              <a:rPr lang="hu-HU" b="1" dirty="0" err="1" smtClean="0"/>
              <a:t>afferentációk</a:t>
            </a:r>
            <a:endParaRPr lang="hu-HU" b="1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457200" y="1744216"/>
            <a:ext cx="8229600" cy="4277072"/>
          </a:xfrm>
        </p:spPr>
        <p:txBody>
          <a:bodyPr>
            <a:normAutofit/>
          </a:bodyPr>
          <a:lstStyle/>
          <a:p>
            <a:pPr algn="just"/>
            <a:r>
              <a:rPr lang="hu-HU" sz="2000" dirty="0" smtClean="0"/>
              <a:t>A kisagy minden más </a:t>
            </a:r>
            <a:r>
              <a:rPr lang="hu-HU" sz="2000" dirty="0" err="1" smtClean="0"/>
              <a:t>afferentációját</a:t>
            </a:r>
            <a:r>
              <a:rPr lang="hu-HU" sz="2000" dirty="0" smtClean="0"/>
              <a:t> a </a:t>
            </a:r>
            <a:r>
              <a:rPr lang="hu-HU" sz="2000" b="1" i="1" dirty="0" smtClean="0"/>
              <a:t>moharostok</a:t>
            </a:r>
            <a:r>
              <a:rPr lang="hu-HU" sz="2000" dirty="0" smtClean="0"/>
              <a:t> közvetítik</a:t>
            </a:r>
          </a:p>
          <a:p>
            <a:pPr marL="0" indent="0" algn="just">
              <a:buNone/>
            </a:pPr>
            <a:endParaRPr lang="hu-HU" sz="2000" dirty="0" smtClean="0"/>
          </a:p>
          <a:p>
            <a:pPr algn="just"/>
            <a:r>
              <a:rPr lang="hu-HU" sz="2000" dirty="0" smtClean="0"/>
              <a:t>A moharostok a nagyszámú szemcsesejt, ill. azok paralelrostjainak igazgatása útján a </a:t>
            </a:r>
            <a:r>
              <a:rPr lang="hu-HU" sz="2000" b="1" i="1" dirty="0" err="1" smtClean="0"/>
              <a:t>Purkinje-sejtek</a:t>
            </a:r>
            <a:r>
              <a:rPr lang="hu-HU" sz="2000" b="1" i="1" dirty="0" smtClean="0"/>
              <a:t> gátló hatását vagy tovább mélyítik, vagy gátló </a:t>
            </a:r>
            <a:r>
              <a:rPr lang="hu-HU" sz="2000" b="1" i="1" dirty="0" err="1" smtClean="0"/>
              <a:t>interneurnok</a:t>
            </a:r>
            <a:r>
              <a:rPr lang="hu-HU" sz="2000" b="1" i="1" dirty="0" smtClean="0"/>
              <a:t> útján csökkentik azt (</a:t>
            </a:r>
            <a:r>
              <a:rPr lang="hu-HU" sz="2000" b="1" i="1" dirty="0" err="1" smtClean="0"/>
              <a:t>dezinhibíció</a:t>
            </a:r>
            <a:r>
              <a:rPr lang="hu-HU" sz="2000" b="1" i="1" dirty="0" smtClean="0"/>
              <a:t>)</a:t>
            </a:r>
          </a:p>
          <a:p>
            <a:pPr marL="0" indent="0" algn="just">
              <a:buNone/>
            </a:pPr>
            <a:endParaRPr lang="hu-HU" sz="2000" dirty="0" smtClean="0"/>
          </a:p>
          <a:p>
            <a:pPr algn="just"/>
            <a:r>
              <a:rPr lang="hu-HU" sz="2000" dirty="0" smtClean="0"/>
              <a:t>Direkt </a:t>
            </a:r>
            <a:r>
              <a:rPr lang="hu-HU" sz="2000" dirty="0" err="1" smtClean="0"/>
              <a:t>dezinhibíció</a:t>
            </a:r>
            <a:r>
              <a:rPr lang="hu-HU" sz="2000" dirty="0" smtClean="0"/>
              <a:t> létrejöhet a csillagsejtek és a kosársejtek közvetítésével is</a:t>
            </a:r>
          </a:p>
          <a:p>
            <a:pPr marL="0" indent="0" algn="just">
              <a:buNone/>
            </a:pPr>
            <a:endParaRPr lang="hu-HU" sz="2000" dirty="0" smtClean="0"/>
          </a:p>
          <a:p>
            <a:pPr algn="just"/>
            <a:r>
              <a:rPr lang="hu-HU" sz="2000" dirty="0" smtClean="0"/>
              <a:t>Mindez egyidejű konvergenciával (kb. 10</a:t>
            </a:r>
            <a:r>
              <a:rPr lang="hu-HU" sz="2000" baseline="30000" dirty="0" smtClean="0"/>
              <a:t>5</a:t>
            </a:r>
            <a:r>
              <a:rPr lang="hu-HU" sz="2000" dirty="0" smtClean="0"/>
              <a:t> paralelrost) és a divergenciával (egyetlen kúszórost </a:t>
            </a:r>
            <a:r>
              <a:rPr lang="hu-HU" sz="2000" dirty="0" err="1" smtClean="0"/>
              <a:t>kollaterálisai</a:t>
            </a:r>
            <a:r>
              <a:rPr lang="hu-HU" sz="2000" dirty="0" smtClean="0"/>
              <a:t>)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55439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u-HU" sz="3600" b="1" dirty="0" smtClean="0"/>
              <a:t>A kisagy integrációs és koordinációs teljesítménye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79512" y="1628800"/>
            <a:ext cx="8856984" cy="2448271"/>
          </a:xfrm>
        </p:spPr>
        <p:txBody>
          <a:bodyPr>
            <a:normAutofit/>
          </a:bodyPr>
          <a:lstStyle/>
          <a:p>
            <a:r>
              <a:rPr lang="hu-HU" sz="2000" dirty="0" smtClean="0"/>
              <a:t>A kisagy többi motoros központtal és az érzékszervekkel együttműködve megvalósuló integrációs és koordinációs teljesítményét egy teniszjátékos példáján mutatjuk be:</a:t>
            </a:r>
          </a:p>
          <a:p>
            <a:pPr lvl="1"/>
            <a:r>
              <a:rPr lang="hu-HU" sz="2000" dirty="0" smtClean="0"/>
              <a:t>Amikor a partner adogat, a test a labda célja felé mozdul </a:t>
            </a:r>
            <a:r>
              <a:rPr lang="hu-HU" sz="2000" b="1" i="1" dirty="0" smtClean="0"/>
              <a:t>(célirányos mozgás</a:t>
            </a:r>
            <a:r>
              <a:rPr lang="hu-HU" sz="2000" dirty="0" smtClean="0"/>
              <a:t>)</a:t>
            </a:r>
          </a:p>
          <a:p>
            <a:pPr lvl="1"/>
            <a:r>
              <a:rPr lang="hu-HU" sz="2000" dirty="0" smtClean="0"/>
              <a:t>Eközben biztosítani kell a test </a:t>
            </a:r>
            <a:r>
              <a:rPr lang="hu-HU" sz="2000" b="1" i="1" dirty="0" smtClean="0"/>
              <a:t>megfelelő alátámasztását </a:t>
            </a:r>
            <a:r>
              <a:rPr lang="hu-HU" sz="2000" dirty="0" smtClean="0"/>
              <a:t>(jobb láb), </a:t>
            </a:r>
          </a:p>
          <a:p>
            <a:pPr lvl="1"/>
            <a:r>
              <a:rPr lang="hu-HU" sz="2000" dirty="0"/>
              <a:t>É</a:t>
            </a:r>
            <a:r>
              <a:rPr lang="hu-HU" sz="2000" dirty="0" smtClean="0"/>
              <a:t>s az </a:t>
            </a:r>
            <a:r>
              <a:rPr lang="hu-HU" sz="2000" b="1" i="1" dirty="0" smtClean="0"/>
              <a:t>egyensúly</a:t>
            </a:r>
            <a:r>
              <a:rPr lang="hu-HU" sz="2000" dirty="0" smtClean="0"/>
              <a:t>át (bal kar) is meg kell tartania </a:t>
            </a:r>
            <a:r>
              <a:rPr lang="hu-HU" sz="2000" b="1" i="1" dirty="0" smtClean="0"/>
              <a:t>(testtartási motoros aktivitás)</a:t>
            </a:r>
            <a:endParaRPr lang="hu-HU" sz="2000" b="1" i="1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01" y="4153631"/>
            <a:ext cx="8818787" cy="2659745"/>
          </a:xfrm>
        </p:spPr>
      </p:pic>
    </p:spTree>
    <p:extLst>
      <p:ext uri="{BB962C8B-B14F-4D97-AF65-F5344CB8AC3E}">
        <p14:creationId xmlns:p14="http://schemas.microsoft.com/office/powerpoint/2010/main" val="268658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2088232"/>
          </a:xfrm>
          <a:noFill/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Kisagyfunkciók</a:t>
            </a:r>
            <a:endParaRPr lang="hu-H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493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619672" y="116632"/>
            <a:ext cx="5842992" cy="720080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u-HU" b="1" dirty="0" smtClean="0"/>
              <a:t>Teniszjátékos</a:t>
            </a:r>
            <a:endParaRPr lang="hu-HU" b="1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616624"/>
          </a:xfrm>
        </p:spPr>
        <p:txBody>
          <a:bodyPr>
            <a:noAutofit/>
          </a:bodyPr>
          <a:lstStyle/>
          <a:p>
            <a:pPr algn="just"/>
            <a:r>
              <a:rPr lang="hu-HU" sz="1800" dirty="0" smtClean="0"/>
              <a:t>A </a:t>
            </a:r>
            <a:r>
              <a:rPr lang="hu-HU" sz="1800" b="1" i="1" dirty="0" smtClean="0"/>
              <a:t>szemmozgások</a:t>
            </a:r>
            <a:r>
              <a:rPr lang="hu-HU" sz="1800" dirty="0" smtClean="0"/>
              <a:t>nak „szemmel kell tartaniuk” a labdát, a látókéreg analizálja a </a:t>
            </a:r>
            <a:r>
              <a:rPr lang="hu-HU" sz="1800" b="1" i="1" dirty="0" smtClean="0"/>
              <a:t>labda röppályáját és sebességét</a:t>
            </a:r>
          </a:p>
          <a:p>
            <a:pPr marL="0" indent="0" algn="just">
              <a:buNone/>
            </a:pPr>
            <a:endParaRPr lang="hu-HU" sz="1800" dirty="0" smtClean="0"/>
          </a:p>
          <a:p>
            <a:pPr algn="just"/>
            <a:r>
              <a:rPr lang="hu-HU" sz="1800" dirty="0" smtClean="0"/>
              <a:t>Az </a:t>
            </a:r>
            <a:r>
              <a:rPr lang="hu-HU" sz="1800" b="1" i="1" dirty="0" smtClean="0"/>
              <a:t>„asszociációs” kéreg </a:t>
            </a:r>
            <a:r>
              <a:rPr lang="hu-HU" sz="1800" dirty="0" smtClean="0"/>
              <a:t>megtervezi a „visszaütés” mozgást, miközben figyelni kell:</a:t>
            </a:r>
          </a:p>
          <a:p>
            <a:pPr lvl="1" algn="just"/>
            <a:r>
              <a:rPr lang="hu-HU" sz="1800" dirty="0" smtClean="0"/>
              <a:t>A labdát</a:t>
            </a:r>
          </a:p>
          <a:p>
            <a:pPr lvl="1" algn="just"/>
            <a:r>
              <a:rPr lang="hu-HU" sz="1800" dirty="0" smtClean="0"/>
              <a:t>A hálót</a:t>
            </a:r>
          </a:p>
          <a:p>
            <a:pPr lvl="1" algn="just"/>
            <a:r>
              <a:rPr lang="hu-HU" sz="1800" dirty="0" smtClean="0"/>
              <a:t>Az ellenfél térfelét</a:t>
            </a:r>
          </a:p>
          <a:p>
            <a:pPr lvl="1" algn="just"/>
            <a:r>
              <a:rPr lang="hu-HU" sz="1800" dirty="0" smtClean="0"/>
              <a:t>És az ellenfél helyezkedését</a:t>
            </a:r>
          </a:p>
          <a:p>
            <a:pPr lvl="1" algn="just"/>
            <a:r>
              <a:rPr lang="hu-HU" sz="1800" dirty="0" smtClean="0"/>
              <a:t>És többek között a labda megütésekor fellépő visszacsapást is újból ki kell egyensúlyozni a testtartás megfelelő beállításával</a:t>
            </a:r>
          </a:p>
          <a:p>
            <a:pPr marL="457200" lvl="1" indent="0" algn="just">
              <a:buNone/>
            </a:pPr>
            <a:endParaRPr lang="hu-HU" sz="1800" dirty="0" smtClean="0"/>
          </a:p>
          <a:p>
            <a:pPr algn="just"/>
            <a:r>
              <a:rPr lang="hu-HU" sz="1800" dirty="0" smtClean="0"/>
              <a:t>A kisagy és a törzsdúcok mozgási programjaival végül is a </a:t>
            </a:r>
            <a:r>
              <a:rPr lang="hu-HU" sz="1800" b="1" i="1" dirty="0" err="1" smtClean="0"/>
              <a:t>motoszenzoros</a:t>
            </a:r>
            <a:r>
              <a:rPr lang="hu-HU" sz="1800" b="1" i="1" dirty="0" smtClean="0"/>
              <a:t> kéreg kivitelezi a célzott ütőmozgást</a:t>
            </a:r>
            <a:r>
              <a:rPr lang="hu-HU" sz="1800" dirty="0" smtClean="0"/>
              <a:t>, amely nemcsak a labda eltalálását és az ellenfél térfelére visszajuttatását foglalja magába, hanem a legtöbbször egy tangenciális ütésösszetevő („nyesés”) által a labda megpörgetését is (tanult, gyors célirányos mozgás)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158655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685800" y="2202433"/>
            <a:ext cx="7772400" cy="2018655"/>
          </a:xfrm>
          <a:noFill/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Köszönöm a </a:t>
            </a:r>
            <a:r>
              <a:rPr lang="hu-H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figyelmet</a:t>
            </a:r>
            <a:r>
              <a:rPr lang="hu-H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hu-H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355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13874" y="116632"/>
            <a:ext cx="5256584" cy="562074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hu-HU" dirty="0" smtClean="0"/>
              <a:t>A kisagy funkciója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69" y="836712"/>
            <a:ext cx="7184394" cy="528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494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87016" y="116632"/>
            <a:ext cx="5277272" cy="684728"/>
          </a:xfr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u-HU" b="1" dirty="0" smtClean="0"/>
              <a:t>Felépítés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024136"/>
            <a:ext cx="8712968" cy="5833864"/>
          </a:xfrm>
        </p:spPr>
        <p:txBody>
          <a:bodyPr>
            <a:noAutofit/>
          </a:bodyPr>
          <a:lstStyle/>
          <a:p>
            <a:r>
              <a:rPr lang="hu-HU" sz="1800" dirty="0" smtClean="0"/>
              <a:t>A kisagy a motoros működések fontos szabályozó központja</a:t>
            </a:r>
          </a:p>
          <a:p>
            <a:pPr lvl="1"/>
            <a:r>
              <a:rPr lang="hu-HU" sz="1800" dirty="0" smtClean="0"/>
              <a:t>Koordinálja a mozgást és a testtartást</a:t>
            </a:r>
          </a:p>
          <a:p>
            <a:pPr lvl="1"/>
            <a:r>
              <a:rPr lang="hu-HU" sz="1800" dirty="0"/>
              <a:t>R</a:t>
            </a:r>
            <a:r>
              <a:rPr lang="hu-HU" sz="1800" dirty="0" smtClean="0"/>
              <a:t>észt vesz a mozgásprogramok kialakításában </a:t>
            </a:r>
          </a:p>
          <a:p>
            <a:pPr marL="457200" lvl="1" indent="0">
              <a:buNone/>
            </a:pPr>
            <a:endParaRPr lang="hu-HU" sz="1800" dirty="0" smtClean="0"/>
          </a:p>
          <a:p>
            <a:r>
              <a:rPr lang="hu-HU" sz="1800" dirty="0" smtClean="0"/>
              <a:t>A kisagy fejlődéstani szempontból legősibb részei a középen elhelyezkedő arci- és </a:t>
            </a:r>
            <a:r>
              <a:rPr lang="hu-HU" sz="1800" dirty="0" err="1" smtClean="0"/>
              <a:t>paleocerebellum</a:t>
            </a:r>
            <a:r>
              <a:rPr lang="hu-HU" sz="1800" dirty="0"/>
              <a:t> </a:t>
            </a:r>
            <a:r>
              <a:rPr lang="hu-HU" sz="1800" dirty="0" smtClean="0"/>
              <a:t>– ezeket alkotja:</a:t>
            </a:r>
          </a:p>
          <a:p>
            <a:pPr lvl="1"/>
            <a:r>
              <a:rPr lang="hu-HU" sz="1800" dirty="0" err="1" smtClean="0"/>
              <a:t>nodulus</a:t>
            </a:r>
            <a:r>
              <a:rPr lang="hu-HU" sz="1800" dirty="0" smtClean="0"/>
              <a:t> és a </a:t>
            </a:r>
            <a:r>
              <a:rPr lang="hu-HU" sz="1800" dirty="0" err="1" smtClean="0"/>
              <a:t>flocculus</a:t>
            </a:r>
            <a:r>
              <a:rPr lang="hu-HU" sz="1800" dirty="0" smtClean="0"/>
              <a:t>, </a:t>
            </a:r>
          </a:p>
          <a:p>
            <a:pPr lvl="1"/>
            <a:r>
              <a:rPr lang="hu-HU" sz="1800" dirty="0" smtClean="0"/>
              <a:t>a </a:t>
            </a:r>
            <a:r>
              <a:rPr lang="hu-HU" sz="1800" dirty="0" err="1" smtClean="0"/>
              <a:t>pyramis</a:t>
            </a:r>
            <a:r>
              <a:rPr lang="hu-HU" sz="1800" dirty="0" smtClean="0"/>
              <a:t> </a:t>
            </a:r>
          </a:p>
          <a:p>
            <a:pPr lvl="1"/>
            <a:r>
              <a:rPr lang="hu-HU" sz="1800" dirty="0" smtClean="0"/>
              <a:t>az </a:t>
            </a:r>
            <a:r>
              <a:rPr lang="hu-HU" sz="1800" dirty="0" err="1" smtClean="0"/>
              <a:t>uvala</a:t>
            </a:r>
            <a:r>
              <a:rPr lang="hu-HU" sz="1800" dirty="0" smtClean="0"/>
              <a:t> </a:t>
            </a:r>
          </a:p>
          <a:p>
            <a:pPr lvl="1"/>
            <a:r>
              <a:rPr lang="hu-HU" sz="1800" dirty="0" smtClean="0"/>
              <a:t>a </a:t>
            </a:r>
            <a:r>
              <a:rPr lang="hu-HU" sz="1800" dirty="0" err="1" smtClean="0"/>
              <a:t>paraflocculus</a:t>
            </a:r>
            <a:r>
              <a:rPr lang="hu-HU" sz="1800" dirty="0" smtClean="0"/>
              <a:t> </a:t>
            </a:r>
          </a:p>
          <a:p>
            <a:pPr lvl="1"/>
            <a:r>
              <a:rPr lang="hu-HU" sz="1800" dirty="0" smtClean="0"/>
              <a:t>és részben a </a:t>
            </a:r>
            <a:r>
              <a:rPr lang="hu-HU" sz="1800" dirty="0" err="1" smtClean="0"/>
              <a:t>lobus</a:t>
            </a:r>
            <a:r>
              <a:rPr lang="hu-HU" sz="1800" dirty="0" smtClean="0"/>
              <a:t> </a:t>
            </a:r>
            <a:r>
              <a:rPr lang="hu-HU" sz="1800" dirty="0" err="1" smtClean="0"/>
              <a:t>anterior</a:t>
            </a:r>
            <a:endParaRPr lang="hu-HU" sz="1800" dirty="0" smtClean="0"/>
          </a:p>
          <a:p>
            <a:pPr marL="457200" lvl="1" indent="0">
              <a:buNone/>
            </a:pPr>
            <a:endParaRPr lang="hu-HU" sz="1800" dirty="0" smtClean="0"/>
          </a:p>
          <a:p>
            <a:r>
              <a:rPr lang="hu-HU" sz="1800" dirty="0" smtClean="0"/>
              <a:t>A </a:t>
            </a:r>
            <a:r>
              <a:rPr lang="hu-HU" sz="1800" dirty="0" err="1" smtClean="0"/>
              <a:t>pars</a:t>
            </a:r>
            <a:r>
              <a:rPr lang="hu-HU" sz="1800" dirty="0" smtClean="0"/>
              <a:t> </a:t>
            </a:r>
            <a:r>
              <a:rPr lang="hu-HU" sz="1800" dirty="0" err="1" smtClean="0"/>
              <a:t>intermaedia</a:t>
            </a:r>
            <a:r>
              <a:rPr lang="hu-HU" sz="1800" dirty="0" smtClean="0"/>
              <a:t> is ehhez a kisagyterülethez sorolható</a:t>
            </a:r>
          </a:p>
          <a:p>
            <a:pPr marL="0" indent="0">
              <a:buNone/>
            </a:pPr>
            <a:endParaRPr lang="hu-HU" sz="1800" dirty="0" smtClean="0"/>
          </a:p>
          <a:p>
            <a:r>
              <a:rPr lang="hu-HU" sz="1800" dirty="0" smtClean="0"/>
              <a:t>A (fejlődéstanilag) fiatalabb, emberben  igen fejlett </a:t>
            </a:r>
            <a:r>
              <a:rPr lang="hu-HU" sz="1800" dirty="0" err="1" smtClean="0"/>
              <a:t>neocerebellum</a:t>
            </a:r>
            <a:r>
              <a:rPr lang="hu-HU" sz="1800" dirty="0" smtClean="0"/>
              <a:t> laterálisan helyezkedik el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282259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rtalom helye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8417058" cy="4292365"/>
          </a:xfrm>
        </p:spPr>
      </p:pic>
    </p:spTree>
    <p:extLst>
      <p:ext uri="{BB962C8B-B14F-4D97-AF65-F5344CB8AC3E}">
        <p14:creationId xmlns:p14="http://schemas.microsoft.com/office/powerpoint/2010/main" val="135893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0586"/>
            <a:ext cx="8531461" cy="4976686"/>
          </a:xfrm>
        </p:spPr>
      </p:pic>
    </p:spTree>
    <p:extLst>
      <p:ext uri="{BB962C8B-B14F-4D97-AF65-F5344CB8AC3E}">
        <p14:creationId xmlns:p14="http://schemas.microsoft.com/office/powerpoint/2010/main" val="296840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93"/>
            <a:ext cx="8963522" cy="6800683"/>
          </a:xfrm>
        </p:spPr>
      </p:pic>
    </p:spTree>
    <p:extLst>
      <p:ext uri="{BB962C8B-B14F-4D97-AF65-F5344CB8AC3E}">
        <p14:creationId xmlns:p14="http://schemas.microsoft.com/office/powerpoint/2010/main" val="295377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38" y="692696"/>
            <a:ext cx="7220054" cy="5400600"/>
          </a:xfrm>
        </p:spPr>
      </p:pic>
    </p:spTree>
    <p:extLst>
      <p:ext uri="{BB962C8B-B14F-4D97-AF65-F5344CB8AC3E}">
        <p14:creationId xmlns:p14="http://schemas.microsoft.com/office/powerpoint/2010/main" val="340625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5" y="116632"/>
            <a:ext cx="8963131" cy="5886501"/>
          </a:xfrm>
        </p:spPr>
      </p:pic>
    </p:spTree>
    <p:extLst>
      <p:ext uri="{BB962C8B-B14F-4D97-AF65-F5344CB8AC3E}">
        <p14:creationId xmlns:p14="http://schemas.microsoft.com/office/powerpoint/2010/main" val="187321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</TotalTime>
  <Words>637</Words>
  <Application>Microsoft Office PowerPoint</Application>
  <PresentationFormat>Diavetítés a képernyőre (4:3 oldalarány)</PresentationFormat>
  <Paragraphs>86</Paragraphs>
  <Slides>21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2" baseType="lpstr">
      <vt:lpstr>Office-téma</vt:lpstr>
      <vt:lpstr>Mozgástanulás és szabályozás</vt:lpstr>
      <vt:lpstr>Kisagyfunkciók</vt:lpstr>
      <vt:lpstr>A kisagy funkciója</vt:lpstr>
      <vt:lpstr>Felépítés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Középső zóna funkciói</vt:lpstr>
      <vt:lpstr>PowerPoint bemutató</vt:lpstr>
      <vt:lpstr>PowerPoint bemutató</vt:lpstr>
      <vt:lpstr>Laterális kisagy</vt:lpstr>
      <vt:lpstr>PowerPoint bemutató</vt:lpstr>
      <vt:lpstr>A kisagyféltekék sérülései</vt:lpstr>
      <vt:lpstr>Purkinje-sejtek</vt:lpstr>
      <vt:lpstr>További kisagyi afferentációk</vt:lpstr>
      <vt:lpstr>A kisagy integrációs és koordinációs teljesítménye</vt:lpstr>
      <vt:lpstr>Teniszjátékos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Tantárgy neve</dc:title>
  <dc:creator>Biomechanika</dc:creator>
  <cp:lastModifiedBy>Kopper</cp:lastModifiedBy>
  <cp:revision>29</cp:revision>
  <dcterms:created xsi:type="dcterms:W3CDTF">2015-08-18T11:06:56Z</dcterms:created>
  <dcterms:modified xsi:type="dcterms:W3CDTF">2017-09-21T10:25:21Z</dcterms:modified>
</cp:coreProperties>
</file>