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385" r:id="rId3"/>
    <p:sldId id="309" r:id="rId4"/>
    <p:sldId id="320" r:id="rId5"/>
    <p:sldId id="318" r:id="rId6"/>
    <p:sldId id="346" r:id="rId7"/>
    <p:sldId id="345" r:id="rId8"/>
    <p:sldId id="319" r:id="rId9"/>
    <p:sldId id="321" r:id="rId10"/>
    <p:sldId id="392" r:id="rId11"/>
    <p:sldId id="413" r:id="rId12"/>
    <p:sldId id="328" r:id="rId13"/>
    <p:sldId id="329" r:id="rId14"/>
    <p:sldId id="414" r:id="rId15"/>
    <p:sldId id="415" r:id="rId16"/>
    <p:sldId id="416" r:id="rId17"/>
    <p:sldId id="441" r:id="rId18"/>
    <p:sldId id="442" r:id="rId19"/>
    <p:sldId id="443" r:id="rId20"/>
    <p:sldId id="417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330" r:id="rId37"/>
    <p:sldId id="418" r:id="rId38"/>
    <p:sldId id="419" r:id="rId39"/>
    <p:sldId id="331" r:id="rId40"/>
    <p:sldId id="332" r:id="rId41"/>
    <p:sldId id="420" r:id="rId42"/>
    <p:sldId id="421" r:id="rId43"/>
    <p:sldId id="422" r:id="rId44"/>
    <p:sldId id="399" r:id="rId45"/>
    <p:sldId id="370" r:id="rId46"/>
    <p:sldId id="372" r:id="rId47"/>
    <p:sldId id="398" r:id="rId48"/>
    <p:sldId id="353" r:id="rId49"/>
    <p:sldId id="362" r:id="rId50"/>
    <p:sldId id="371" r:id="rId51"/>
    <p:sldId id="355" r:id="rId52"/>
    <p:sldId id="374" r:id="rId53"/>
    <p:sldId id="401" r:id="rId54"/>
    <p:sldId id="363" r:id="rId55"/>
    <p:sldId id="425" r:id="rId56"/>
    <p:sldId id="430" r:id="rId57"/>
    <p:sldId id="426" r:id="rId58"/>
    <p:sldId id="356" r:id="rId59"/>
    <p:sldId id="411" r:id="rId60"/>
    <p:sldId id="412" r:id="rId61"/>
    <p:sldId id="403" r:id="rId62"/>
    <p:sldId id="367" r:id="rId63"/>
    <p:sldId id="368" r:id="rId64"/>
    <p:sldId id="427" r:id="rId65"/>
    <p:sldId id="428" r:id="rId66"/>
    <p:sldId id="429" r:id="rId67"/>
    <p:sldId id="431" r:id="rId68"/>
    <p:sldId id="432" r:id="rId69"/>
    <p:sldId id="433" r:id="rId70"/>
    <p:sldId id="434" r:id="rId71"/>
    <p:sldId id="435" r:id="rId72"/>
    <p:sldId id="436" r:id="rId73"/>
    <p:sldId id="437" r:id="rId74"/>
    <p:sldId id="438" r:id="rId75"/>
    <p:sldId id="439" r:id="rId76"/>
    <p:sldId id="440" r:id="rId77"/>
    <p:sldId id="382" r:id="rId78"/>
    <p:sldId id="384" r:id="rId79"/>
    <p:sldId id="376" r:id="rId80"/>
    <p:sldId id="386" r:id="rId81"/>
    <p:sldId id="383" r:id="rId82"/>
    <p:sldId id="404" r:id="rId83"/>
    <p:sldId id="391" r:id="rId84"/>
    <p:sldId id="405" r:id="rId85"/>
    <p:sldId id="381" r:id="rId86"/>
    <p:sldId id="410" r:id="rId87"/>
    <p:sldId id="387" r:id="rId88"/>
    <p:sldId id="409" r:id="rId89"/>
    <p:sldId id="377" r:id="rId90"/>
    <p:sldId id="407" r:id="rId91"/>
    <p:sldId id="380" r:id="rId92"/>
    <p:sldId id="389" r:id="rId93"/>
    <p:sldId id="378" r:id="rId94"/>
    <p:sldId id="294" r:id="rId9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k Ádám" initials="BÁ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4" autoAdjust="0"/>
    <p:restoredTop sz="94660"/>
  </p:normalViewPr>
  <p:slideViewPr>
    <p:cSldViewPr>
      <p:cViewPr>
        <p:scale>
          <a:sx n="66" d="100"/>
          <a:sy n="66" d="100"/>
        </p:scale>
        <p:origin x="-147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2E601-5B71-40B2-8513-2977264892CC}" type="datetimeFigureOut">
              <a:rPr lang="hu-HU" smtClean="0"/>
              <a:t>2017.09.21.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E4A3-3C7B-4F03-BFF6-5BFAB4B97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81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972EC-F053-4BE5-A77A-0614C472BF99}" type="slidenum">
              <a:rPr lang="hu-HU" smtClean="0"/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43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1M4SaF1D4" TargetMode="External"/><Relationship Id="rId2" Type="http://schemas.openxmlformats.org/officeDocument/2006/relationships/hyperlink" Target="https://www.youtube.com/watch?v=8Hu5W_tF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Okn1ldFO60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59832" y="3212976"/>
            <a:ext cx="5904656" cy="1080121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87824" y="4365104"/>
            <a:ext cx="5752728" cy="936104"/>
          </a:xfrm>
        </p:spPr>
        <p:txBody>
          <a:bodyPr>
            <a:noAutofit/>
          </a:bodyPr>
          <a:lstStyle/>
          <a:p>
            <a:pPr algn="r"/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20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Bence, </a:t>
            </a:r>
            <a:r>
              <a:rPr lang="en-GB" sz="20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Tóth</a:t>
            </a:r>
            <a:r>
              <a:rPr lang="en-GB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Kata</a:t>
            </a:r>
            <a:endParaRPr lang="hu-H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Szenzoros</a:t>
            </a:r>
            <a:r>
              <a:rPr lang="en-GB" b="1" dirty="0" smtClean="0"/>
              <a:t> </a:t>
            </a:r>
            <a:r>
              <a:rPr lang="en-GB" b="1" dirty="0" err="1" smtClean="0"/>
              <a:t>rendszerek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494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err="1" smtClean="0"/>
              <a:t>Szaglópálya</a:t>
            </a:r>
            <a:r>
              <a:rPr lang="en-GB" dirty="0" smtClean="0"/>
              <a:t> (3 neuron)</a:t>
            </a:r>
          </a:p>
          <a:p>
            <a:pPr lvl="1"/>
            <a:r>
              <a:rPr lang="en-GB" dirty="0"/>
              <a:t>Receptor: </a:t>
            </a:r>
            <a:r>
              <a:rPr lang="en-GB" dirty="0" err="1" smtClean="0"/>
              <a:t>orrnyálkahártya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primer </a:t>
            </a:r>
            <a:r>
              <a:rPr lang="en-GB" dirty="0" err="1">
                <a:sym typeface="Wingdings" panose="05000000000000000000" pitchFamily="2" charset="2"/>
              </a:rPr>
              <a:t>érzékhámsejt</a:t>
            </a:r>
            <a:r>
              <a:rPr lang="en-GB" dirty="0">
                <a:sym typeface="Wingdings" panose="05000000000000000000" pitchFamily="2" charset="2"/>
              </a:rPr>
              <a:t> (1. neuron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Lobus</a:t>
            </a:r>
            <a:r>
              <a:rPr lang="en-GB" dirty="0" smtClean="0">
                <a:sym typeface="Wingdings" panose="05000000000000000000" pitchFamily="2" charset="2"/>
              </a:rPr>
              <a:t> temporalis primer </a:t>
            </a:r>
            <a:r>
              <a:rPr lang="en-GB" dirty="0" err="1" smtClean="0">
                <a:sym typeface="Wingdings" panose="05000000000000000000" pitchFamily="2" charset="2"/>
              </a:rPr>
              <a:t>és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szekunder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szaglómező</a:t>
            </a:r>
            <a:r>
              <a:rPr lang="en-GB" dirty="0" smtClean="0">
                <a:sym typeface="Wingdings" panose="05000000000000000000" pitchFamily="2" charset="2"/>
              </a:rPr>
              <a:t> (area 51, 28)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/>
              <a:t>Ízérző</a:t>
            </a:r>
            <a:r>
              <a:rPr lang="en-GB" b="1" dirty="0" smtClean="0"/>
              <a:t> </a:t>
            </a:r>
            <a:r>
              <a:rPr lang="en-GB" b="1" dirty="0" err="1" smtClean="0"/>
              <a:t>rendszer</a:t>
            </a:r>
            <a:r>
              <a:rPr lang="en-GB" b="1" dirty="0" smtClean="0"/>
              <a:t> </a:t>
            </a:r>
            <a:r>
              <a:rPr lang="en-GB" dirty="0" smtClean="0"/>
              <a:t>(3 neuron)</a:t>
            </a:r>
          </a:p>
          <a:p>
            <a:pPr lvl="1"/>
            <a:r>
              <a:rPr lang="en-GB" dirty="0"/>
              <a:t>Receptor: </a:t>
            </a:r>
            <a:r>
              <a:rPr lang="en-GB" dirty="0" err="1"/>
              <a:t>ízlelőbimbó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szekunder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érzékhámsejt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Lobus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parietalis</a:t>
            </a:r>
            <a:r>
              <a:rPr lang="en-GB" dirty="0" smtClean="0">
                <a:sym typeface="Wingdings" panose="05000000000000000000" pitchFamily="2" charset="2"/>
              </a:rPr>
              <a:t> gyrus </a:t>
            </a:r>
            <a:r>
              <a:rPr lang="en-GB" dirty="0" err="1" smtClean="0">
                <a:sym typeface="Wingdings" panose="05000000000000000000" pitchFamily="2" charset="2"/>
              </a:rPr>
              <a:t>postcentralis</a:t>
            </a:r>
            <a:r>
              <a:rPr lang="en-GB" dirty="0" smtClean="0">
                <a:sym typeface="Wingdings" panose="05000000000000000000" pitchFamily="2" charset="2"/>
              </a:rPr>
              <a:t> primer </a:t>
            </a:r>
            <a:r>
              <a:rPr lang="en-GB" dirty="0" err="1" smtClean="0">
                <a:sym typeface="Wingdings" panose="05000000000000000000" pitchFamily="2" charset="2"/>
              </a:rPr>
              <a:t>ízérző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mező</a:t>
            </a:r>
            <a:r>
              <a:rPr lang="en-GB" dirty="0" smtClean="0">
                <a:sym typeface="Wingdings" panose="05000000000000000000" pitchFamily="2" charset="2"/>
              </a:rPr>
              <a:t> (area 43)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/>
              <a:t>Hallórendszer</a:t>
            </a:r>
            <a:r>
              <a:rPr lang="en-GB" dirty="0" smtClean="0"/>
              <a:t> (5 neuron)</a:t>
            </a:r>
          </a:p>
          <a:p>
            <a:pPr lvl="1"/>
            <a:r>
              <a:rPr lang="en-GB" dirty="0"/>
              <a:t>Receptor: </a:t>
            </a:r>
            <a:r>
              <a:rPr lang="en-GB" dirty="0" err="1"/>
              <a:t>Corti-szerv</a:t>
            </a:r>
            <a:r>
              <a:rPr lang="en-GB" dirty="0"/>
              <a:t> </a:t>
            </a:r>
            <a:r>
              <a:rPr lang="en-GB" dirty="0" err="1"/>
              <a:t>szőrsejtjei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szekunder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érzékhámsejt</a:t>
            </a:r>
            <a:r>
              <a:rPr lang="en-GB" dirty="0">
                <a:sym typeface="Wingdings" panose="05000000000000000000" pitchFamily="2" charset="2"/>
              </a:rPr>
              <a:t> 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Lobus</a:t>
            </a:r>
            <a:r>
              <a:rPr lang="en-GB" dirty="0" smtClean="0">
                <a:sym typeface="Wingdings" panose="05000000000000000000" pitchFamily="2" charset="2"/>
              </a:rPr>
              <a:t> temporalis primer </a:t>
            </a:r>
            <a:r>
              <a:rPr lang="en-GB" dirty="0" err="1" smtClean="0">
                <a:sym typeface="Wingdings" panose="05000000000000000000" pitchFamily="2" charset="2"/>
              </a:rPr>
              <a:t>és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szekunder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hallómező</a:t>
            </a:r>
            <a:r>
              <a:rPr lang="en-GB" dirty="0" smtClean="0">
                <a:sym typeface="Wingdings" panose="05000000000000000000" pitchFamily="2" charset="2"/>
              </a:rPr>
              <a:t> (area 41, 42)</a:t>
            </a:r>
            <a:endParaRPr lang="hu-HU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/>
              <a:t>Látórendszer</a:t>
            </a:r>
            <a:r>
              <a:rPr lang="en-GB" dirty="0"/>
              <a:t> (4 neuron)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Receptor: </a:t>
            </a:r>
            <a:r>
              <a:rPr lang="en-GB" dirty="0" err="1">
                <a:sym typeface="Wingdings" panose="05000000000000000000" pitchFamily="2" charset="2"/>
              </a:rPr>
              <a:t>csapok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pálcikák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 err="1">
                <a:sym typeface="Wingdings" panose="05000000000000000000" pitchFamily="2" charset="2"/>
              </a:rPr>
              <a:t>Lobus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occipitalis</a:t>
            </a:r>
            <a:r>
              <a:rPr lang="en-GB" dirty="0">
                <a:sym typeface="Wingdings" panose="05000000000000000000" pitchFamily="2" charset="2"/>
              </a:rPr>
              <a:t> primer, </a:t>
            </a:r>
            <a:r>
              <a:rPr lang="en-GB" dirty="0" err="1">
                <a:sym typeface="Wingdings" panose="05000000000000000000" pitchFamily="2" charset="2"/>
              </a:rPr>
              <a:t>szekunder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tercier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látókéreg</a:t>
            </a:r>
            <a:r>
              <a:rPr lang="en-GB" dirty="0">
                <a:sym typeface="Wingdings" panose="05000000000000000000" pitchFamily="2" charset="2"/>
              </a:rPr>
              <a:t> (area 17, 18, 19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/>
              <a:t>Vestibularis</a:t>
            </a:r>
            <a:r>
              <a:rPr lang="en-GB" b="1" dirty="0" smtClean="0"/>
              <a:t> </a:t>
            </a:r>
            <a:r>
              <a:rPr lang="en-GB" b="1" dirty="0" err="1" smtClean="0"/>
              <a:t>rendszer</a:t>
            </a:r>
            <a:r>
              <a:rPr lang="en-GB" b="1" dirty="0" smtClean="0"/>
              <a:t> </a:t>
            </a:r>
            <a:r>
              <a:rPr lang="en-GB" dirty="0" smtClean="0"/>
              <a:t>(2 neuron)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Receptor: macula </a:t>
            </a:r>
            <a:r>
              <a:rPr lang="en-GB" dirty="0" err="1">
                <a:sym typeface="Wingdings" panose="05000000000000000000" pitchFamily="2" charset="2"/>
              </a:rPr>
              <a:t>és</a:t>
            </a:r>
            <a:r>
              <a:rPr lang="en-GB" dirty="0">
                <a:sym typeface="Wingdings" panose="05000000000000000000" pitchFamily="2" charset="2"/>
              </a:rPr>
              <a:t> ampulla </a:t>
            </a:r>
            <a:r>
              <a:rPr lang="en-GB" dirty="0" err="1">
                <a:sym typeface="Wingdings" panose="05000000000000000000" pitchFamily="2" charset="2"/>
              </a:rPr>
              <a:t>szekunder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érzékhám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sejtjei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err="1" smtClean="0">
                <a:sym typeface="Wingdings" panose="05000000000000000000" pitchFamily="2" charset="2"/>
              </a:rPr>
              <a:t>Híd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vestibularis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magok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kisagy</a:t>
            </a:r>
            <a:r>
              <a:rPr lang="hu-HU" dirty="0" smtClean="0">
                <a:sym typeface="Wingdings" panose="05000000000000000000" pitchFamily="2" charset="2"/>
              </a:rPr>
              <a:t> (valamilyen módon a kéregbe is)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4670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248472" cy="50405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600" b="1" dirty="0" smtClean="0"/>
              <a:t>A bőr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8640960" cy="3024336"/>
          </a:xfrm>
        </p:spPr>
        <p:txBody>
          <a:bodyPr>
            <a:noAutofit/>
          </a:bodyPr>
          <a:lstStyle/>
          <a:p>
            <a:pPr algn="just"/>
            <a:r>
              <a:rPr lang="hu-HU" sz="1800" b="1" i="1" dirty="0" smtClean="0"/>
              <a:t>A bőr érzékeny:</a:t>
            </a:r>
          </a:p>
          <a:p>
            <a:pPr lvl="1" algn="just"/>
            <a:r>
              <a:rPr lang="hu-HU" sz="1800" dirty="0" smtClean="0"/>
              <a:t>Nyomásra</a:t>
            </a:r>
          </a:p>
          <a:p>
            <a:pPr lvl="1" algn="just"/>
            <a:r>
              <a:rPr lang="hu-HU" sz="1800" dirty="0" smtClean="0"/>
              <a:t>Tapintásra</a:t>
            </a:r>
          </a:p>
          <a:p>
            <a:pPr lvl="1" algn="just"/>
            <a:r>
              <a:rPr lang="hu-HU" sz="1800" dirty="0" smtClean="0"/>
              <a:t>Vibrációra</a:t>
            </a:r>
          </a:p>
          <a:p>
            <a:pPr lvl="1" algn="just"/>
            <a:r>
              <a:rPr lang="hu-HU" sz="1800" dirty="0" smtClean="0"/>
              <a:t>Hőmérsékletre</a:t>
            </a:r>
          </a:p>
          <a:p>
            <a:pPr lvl="1" algn="just"/>
            <a:r>
              <a:rPr lang="hu-HU" sz="1800" dirty="0" smtClean="0"/>
              <a:t>Fájdalomra</a:t>
            </a:r>
          </a:p>
          <a:p>
            <a:pPr marL="457200" lvl="1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Ezt a felületi szenzibilitást a mélyérzéssel (izom-, ízületi-, és </a:t>
            </a:r>
            <a:r>
              <a:rPr lang="hu-HU" sz="1800" dirty="0" err="1" smtClean="0"/>
              <a:t>ínreceptorok</a:t>
            </a:r>
            <a:r>
              <a:rPr lang="hu-HU" sz="1800" dirty="0" smtClean="0"/>
              <a:t>) </a:t>
            </a:r>
            <a:r>
              <a:rPr lang="hu-HU" sz="1800" dirty="0" err="1" smtClean="0"/>
              <a:t>és</a:t>
            </a:r>
            <a:r>
              <a:rPr lang="hu-HU" sz="1800" dirty="0" smtClean="0"/>
              <a:t> zsigeri fájdalomérzéssel együtt </a:t>
            </a:r>
            <a:r>
              <a:rPr lang="hu-HU" sz="1800" b="1" i="1" dirty="0" err="1" smtClean="0"/>
              <a:t>szomatoviscerális</a:t>
            </a:r>
            <a:r>
              <a:rPr lang="hu-HU" sz="1800" b="1" i="1" dirty="0" smtClean="0"/>
              <a:t> szenzibilitás</a:t>
            </a:r>
            <a:r>
              <a:rPr lang="hu-HU" sz="1800" dirty="0" smtClean="0"/>
              <a:t>nak nevezzük</a:t>
            </a:r>
            <a:endParaRPr lang="hu-HU" sz="18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79" y="3789040"/>
            <a:ext cx="6511581" cy="2304256"/>
          </a:xfrm>
        </p:spPr>
      </p:pic>
    </p:spTree>
    <p:extLst>
      <p:ext uri="{BB962C8B-B14F-4D97-AF65-F5344CB8AC3E}">
        <p14:creationId xmlns:p14="http://schemas.microsoft.com/office/powerpoint/2010/main" val="36562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smtClean="0"/>
              <a:t>Bőr m</a:t>
            </a:r>
            <a:r>
              <a:rPr lang="en-GB" b="1" dirty="0" err="1" smtClean="0"/>
              <a:t>echanoreceptor</a:t>
            </a:r>
            <a:r>
              <a:rPr lang="hu-HU" b="1" dirty="0" err="1" smtClean="0"/>
              <a:t>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494" y="1412776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hu-HU" dirty="0" smtClean="0"/>
              <a:t>Bőrben részben </a:t>
            </a:r>
            <a:r>
              <a:rPr lang="en-GB" dirty="0" err="1" smtClean="0"/>
              <a:t>felületesen</a:t>
            </a:r>
            <a:r>
              <a:rPr lang="en-GB" dirty="0"/>
              <a:t>, </a:t>
            </a:r>
            <a:r>
              <a:rPr lang="hu-HU" dirty="0" smtClean="0"/>
              <a:t>részben </a:t>
            </a:r>
            <a:r>
              <a:rPr lang="en-GB" dirty="0" err="1" smtClean="0"/>
              <a:t>bőr</a:t>
            </a:r>
            <a:r>
              <a:rPr lang="en-GB" dirty="0" smtClean="0"/>
              <a:t> </a:t>
            </a:r>
            <a:r>
              <a:rPr lang="en-GB" dirty="0" err="1"/>
              <a:t>alatti</a:t>
            </a:r>
            <a:r>
              <a:rPr lang="en-GB" dirty="0"/>
              <a:t> </a:t>
            </a:r>
            <a:r>
              <a:rPr lang="en-GB" dirty="0" err="1"/>
              <a:t>kötőszövetben</a:t>
            </a:r>
            <a:r>
              <a:rPr lang="en-GB" dirty="0"/>
              <a:t> </a:t>
            </a:r>
            <a:r>
              <a:rPr lang="en-GB" dirty="0" err="1"/>
              <a:t>található</a:t>
            </a:r>
            <a:endParaRPr lang="en-GB" dirty="0"/>
          </a:p>
          <a:p>
            <a:pPr lvl="1"/>
            <a:r>
              <a:rPr lang="en-GB" dirty="0"/>
              <a:t>a </a:t>
            </a:r>
            <a:r>
              <a:rPr lang="en-GB" dirty="0" err="1"/>
              <a:t>szőrrel</a:t>
            </a:r>
            <a:r>
              <a:rPr lang="en-GB" dirty="0"/>
              <a:t> </a:t>
            </a:r>
            <a:r>
              <a:rPr lang="en-GB" dirty="0" err="1"/>
              <a:t>borított</a:t>
            </a:r>
            <a:r>
              <a:rPr lang="en-GB" dirty="0"/>
              <a:t> </a:t>
            </a:r>
            <a:r>
              <a:rPr lang="en-GB" dirty="0" err="1"/>
              <a:t>részeken</a:t>
            </a:r>
            <a:r>
              <a:rPr lang="en-GB" dirty="0"/>
              <a:t> a </a:t>
            </a:r>
            <a:r>
              <a:rPr lang="en-GB" dirty="0" err="1"/>
              <a:t>szőrtüszőkben</a:t>
            </a:r>
            <a:r>
              <a:rPr lang="en-GB" dirty="0"/>
              <a:t> is </a:t>
            </a:r>
            <a:r>
              <a:rPr lang="en-GB" dirty="0" err="1"/>
              <a:t>vannak</a:t>
            </a:r>
            <a:r>
              <a:rPr lang="en-GB" dirty="0"/>
              <a:t> </a:t>
            </a:r>
            <a:r>
              <a:rPr lang="en-GB" dirty="0" err="1"/>
              <a:t>receptorok</a:t>
            </a:r>
            <a:endParaRPr lang="en-GB" dirty="0"/>
          </a:p>
          <a:p>
            <a:pPr lvl="1"/>
            <a:r>
              <a:rPr lang="en-GB" dirty="0"/>
              <a:t>a </a:t>
            </a:r>
            <a:r>
              <a:rPr lang="en-GB" dirty="0" err="1"/>
              <a:t>tapintáshoz</a:t>
            </a:r>
            <a:r>
              <a:rPr lang="en-GB" dirty="0"/>
              <a:t> </a:t>
            </a:r>
            <a:r>
              <a:rPr lang="en-GB" dirty="0" err="1"/>
              <a:t>szükséges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b="1" dirty="0" err="1"/>
              <a:t>érintkező</a:t>
            </a:r>
            <a:r>
              <a:rPr lang="en-GB" b="1" dirty="0"/>
              <a:t> </a:t>
            </a:r>
            <a:r>
              <a:rPr lang="en-GB" b="1" dirty="0" err="1"/>
              <a:t>felület</a:t>
            </a:r>
            <a:r>
              <a:rPr lang="en-GB" b="1" dirty="0"/>
              <a:t> </a:t>
            </a:r>
            <a:r>
              <a:rPr lang="en-GB" b="1" dirty="0" err="1"/>
              <a:t>mozgása</a:t>
            </a:r>
            <a:endParaRPr lang="en-GB" b="1" dirty="0"/>
          </a:p>
          <a:p>
            <a:pPr lvl="1"/>
            <a:r>
              <a:rPr lang="en-GB" dirty="0" err="1"/>
              <a:t>zömmel</a:t>
            </a:r>
            <a:r>
              <a:rPr lang="en-GB" dirty="0"/>
              <a:t> A</a:t>
            </a:r>
            <a:r>
              <a:rPr lang="el-GR" dirty="0"/>
              <a:t>β </a:t>
            </a:r>
            <a:r>
              <a:rPr lang="en-GB" dirty="0" err="1"/>
              <a:t>rostok</a:t>
            </a:r>
            <a:r>
              <a:rPr lang="en-GB" dirty="0"/>
              <a:t> </a:t>
            </a:r>
            <a:r>
              <a:rPr lang="en-GB" dirty="0" err="1"/>
              <a:t>szállítják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ingerületet</a:t>
            </a:r>
            <a:endParaRPr lang="en-GB" dirty="0"/>
          </a:p>
          <a:p>
            <a:pPr lvl="1"/>
            <a:r>
              <a:rPr lang="en-GB" dirty="0" err="1"/>
              <a:t>sokféle</a:t>
            </a:r>
            <a:r>
              <a:rPr lang="en-GB" dirty="0"/>
              <a:t> mechanoreceptor van a </a:t>
            </a:r>
            <a:r>
              <a:rPr lang="en-GB" dirty="0" err="1"/>
              <a:t>bőrben</a:t>
            </a:r>
            <a:r>
              <a:rPr lang="en-GB" dirty="0"/>
              <a:t>, </a:t>
            </a:r>
            <a:r>
              <a:rPr lang="en-GB" dirty="0" err="1"/>
              <a:t>ezek</a:t>
            </a:r>
            <a:r>
              <a:rPr lang="en-GB" dirty="0"/>
              <a:t> </a:t>
            </a:r>
            <a:r>
              <a:rPr lang="en-GB" dirty="0" err="1"/>
              <a:t>teszik</a:t>
            </a:r>
            <a:r>
              <a:rPr lang="en-GB" dirty="0"/>
              <a:t> </a:t>
            </a:r>
            <a:r>
              <a:rPr lang="en-GB" dirty="0" err="1"/>
              <a:t>lehetővé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ingerek</a:t>
            </a:r>
            <a:r>
              <a:rPr lang="en-GB" dirty="0"/>
              <a:t> </a:t>
            </a:r>
            <a:r>
              <a:rPr lang="en-GB" dirty="0" err="1"/>
              <a:t>részletes</a:t>
            </a:r>
            <a:r>
              <a:rPr lang="en-GB" dirty="0"/>
              <a:t> </a:t>
            </a:r>
            <a:r>
              <a:rPr lang="en-GB" dirty="0" err="1"/>
              <a:t>analízisét</a:t>
            </a:r>
            <a:endParaRPr lang="en-GB" dirty="0"/>
          </a:p>
          <a:p>
            <a:pPr lvl="1"/>
            <a:r>
              <a:rPr lang="hu-HU" dirty="0" smtClean="0"/>
              <a:t>Nem csak a kontaktus meglétét, hanem az </a:t>
            </a:r>
            <a:r>
              <a:rPr lang="hu-HU" b="1" dirty="0" smtClean="0"/>
              <a:t>érintkező felület sokféle tulajdonságát </a:t>
            </a:r>
            <a:r>
              <a:rPr lang="en-GB" b="1" dirty="0" err="1" smtClean="0"/>
              <a:t>érzékeljük</a:t>
            </a:r>
            <a:r>
              <a:rPr lang="hu-HU" dirty="0" smtClean="0"/>
              <a:t>:</a:t>
            </a:r>
            <a:endParaRPr lang="en-GB" dirty="0"/>
          </a:p>
          <a:p>
            <a:pPr lvl="2"/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inger</a:t>
            </a:r>
            <a:r>
              <a:rPr lang="en-GB" dirty="0"/>
              <a:t> </a:t>
            </a:r>
            <a:r>
              <a:rPr lang="en-GB" dirty="0" err="1"/>
              <a:t>intenzitását</a:t>
            </a:r>
            <a:endParaRPr lang="en-GB" dirty="0"/>
          </a:p>
          <a:p>
            <a:pPr lvl="2"/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inger</a:t>
            </a:r>
            <a:r>
              <a:rPr lang="en-GB" dirty="0"/>
              <a:t> </a:t>
            </a:r>
            <a:r>
              <a:rPr lang="en-GB" dirty="0" err="1"/>
              <a:t>időtartamát</a:t>
            </a:r>
            <a:endParaRPr lang="en-GB" dirty="0"/>
          </a:p>
          <a:p>
            <a:pPr lvl="2"/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inger</a:t>
            </a:r>
            <a:r>
              <a:rPr lang="en-GB" dirty="0"/>
              <a:t> </a:t>
            </a:r>
            <a:r>
              <a:rPr lang="en-GB" dirty="0" err="1"/>
              <a:t>elmozdulásának</a:t>
            </a:r>
            <a:r>
              <a:rPr lang="en-GB" dirty="0"/>
              <a:t> </a:t>
            </a:r>
            <a:r>
              <a:rPr lang="en-GB" dirty="0" err="1"/>
              <a:t>irányát</a:t>
            </a:r>
            <a:endParaRPr lang="en-GB" dirty="0"/>
          </a:p>
          <a:p>
            <a:pPr lvl="2"/>
            <a:r>
              <a:rPr lang="en-GB" dirty="0"/>
              <a:t>a </a:t>
            </a:r>
            <a:r>
              <a:rPr lang="en-GB" dirty="0" err="1"/>
              <a:t>bőrhöz</a:t>
            </a:r>
            <a:r>
              <a:rPr lang="en-GB" dirty="0"/>
              <a:t> </a:t>
            </a:r>
            <a:r>
              <a:rPr lang="en-GB" dirty="0" err="1"/>
              <a:t>érő</a:t>
            </a:r>
            <a:r>
              <a:rPr lang="en-GB" dirty="0"/>
              <a:t> </a:t>
            </a:r>
            <a:r>
              <a:rPr lang="en-GB" dirty="0" err="1"/>
              <a:t>tárgy</a:t>
            </a:r>
            <a:r>
              <a:rPr lang="en-GB" dirty="0"/>
              <a:t> </a:t>
            </a:r>
            <a:r>
              <a:rPr lang="en-GB" dirty="0" err="1"/>
              <a:t>felületének</a:t>
            </a:r>
            <a:r>
              <a:rPr lang="en-GB" dirty="0"/>
              <a:t> </a:t>
            </a:r>
            <a:r>
              <a:rPr lang="en-GB" dirty="0" err="1"/>
              <a:t>minőségét</a:t>
            </a:r>
            <a:endParaRPr lang="en-GB" dirty="0"/>
          </a:p>
          <a:p>
            <a:pPr lvl="2"/>
            <a:r>
              <a:rPr lang="en-GB" dirty="0"/>
              <a:t>a </a:t>
            </a:r>
            <a:r>
              <a:rPr lang="en-GB" dirty="0" err="1"/>
              <a:t>felület</a:t>
            </a:r>
            <a:r>
              <a:rPr lang="en-GB" dirty="0"/>
              <a:t> </a:t>
            </a:r>
            <a:r>
              <a:rPr lang="en-GB" dirty="0" err="1"/>
              <a:t>száraz</a:t>
            </a:r>
            <a:r>
              <a:rPr lang="en-GB" dirty="0"/>
              <a:t>, </a:t>
            </a:r>
            <a:r>
              <a:rPr lang="en-GB" dirty="0" err="1"/>
              <a:t>vagy</a:t>
            </a:r>
            <a:r>
              <a:rPr lang="en-GB" dirty="0"/>
              <a:t> </a:t>
            </a:r>
            <a:r>
              <a:rPr lang="en-GB" dirty="0" err="1"/>
              <a:t>nedves</a:t>
            </a:r>
            <a:r>
              <a:rPr lang="en-GB" dirty="0"/>
              <a:t> </a:t>
            </a:r>
            <a:r>
              <a:rPr lang="en-GB" dirty="0" err="1"/>
              <a:t>voltát</a:t>
            </a:r>
            <a:endParaRPr lang="en-GB" dirty="0"/>
          </a:p>
          <a:p>
            <a:pPr lvl="2"/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inger</a:t>
            </a:r>
            <a:r>
              <a:rPr lang="en-GB" dirty="0"/>
              <a:t> </a:t>
            </a:r>
            <a:r>
              <a:rPr lang="en-GB" dirty="0" err="1"/>
              <a:t>állandóságát</a:t>
            </a:r>
            <a:r>
              <a:rPr lang="en-GB" dirty="0"/>
              <a:t>, </a:t>
            </a:r>
            <a:r>
              <a:rPr lang="en-GB" dirty="0" err="1"/>
              <a:t>vagy</a:t>
            </a:r>
            <a:r>
              <a:rPr lang="en-GB" dirty="0"/>
              <a:t> </a:t>
            </a:r>
            <a:r>
              <a:rPr lang="en-GB" dirty="0" err="1" smtClean="0"/>
              <a:t>vibrációját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smtClean="0"/>
              <a:t>Bőr m</a:t>
            </a:r>
            <a:r>
              <a:rPr lang="en-GB" b="1" dirty="0" err="1" smtClean="0"/>
              <a:t>echanoreceptor</a:t>
            </a:r>
            <a:r>
              <a:rPr lang="hu-HU" b="1" dirty="0" err="1" smtClean="0"/>
              <a:t>ai</a:t>
            </a:r>
            <a:endParaRPr lang="hu-HU" b="1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122911"/>
              </p:ext>
            </p:extLst>
          </p:nvPr>
        </p:nvGraphicFramePr>
        <p:xfrm>
          <a:off x="1057346" y="1268760"/>
          <a:ext cx="7117896" cy="4868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Document" r:id="rId3" imgW="10439115" imgH="7138690" progId="Word.Document.8">
                  <p:embed/>
                </p:oleObj>
              </mc:Choice>
              <mc:Fallback>
                <p:oleObj name="Document" r:id="rId3" imgW="10439115" imgH="71386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346" y="1268760"/>
                        <a:ext cx="7117896" cy="4868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8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6936" y="67840"/>
            <a:ext cx="7005464" cy="69686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 </a:t>
            </a:r>
            <a:r>
              <a:rPr lang="hu-HU" sz="3600" b="1" dirty="0" err="1" smtClean="0"/>
              <a:t>bőrreceptorválasz</a:t>
            </a:r>
            <a:r>
              <a:rPr lang="hu-HU" sz="3600" b="1" dirty="0" smtClean="0"/>
              <a:t> nyomásra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5544616" cy="4896544"/>
          </a:xfrm>
        </p:spPr>
        <p:txBody>
          <a:bodyPr>
            <a:noAutofit/>
          </a:bodyPr>
          <a:lstStyle/>
          <a:p>
            <a:r>
              <a:rPr lang="hu-HU" sz="2000" dirty="0" smtClean="0"/>
              <a:t>A bőr </a:t>
            </a:r>
            <a:r>
              <a:rPr lang="hu-HU" sz="2000" dirty="0" err="1" smtClean="0"/>
              <a:t>mechanoreceptorai</a:t>
            </a:r>
            <a:r>
              <a:rPr lang="hu-HU" sz="2000" dirty="0" smtClean="0"/>
              <a:t> 3 taktilis ingerkiváltáshoz sorolhatók:</a:t>
            </a:r>
          </a:p>
          <a:p>
            <a:pPr lvl="1"/>
            <a:r>
              <a:rPr lang="hu-HU" sz="2000" dirty="0" smtClean="0"/>
              <a:t>Nyomás</a:t>
            </a:r>
          </a:p>
          <a:p>
            <a:pPr lvl="1"/>
            <a:r>
              <a:rPr lang="hu-HU" sz="2000" dirty="0" smtClean="0"/>
              <a:t>Tapintás</a:t>
            </a:r>
          </a:p>
          <a:p>
            <a:pPr lvl="1"/>
            <a:r>
              <a:rPr lang="hu-HU" sz="2000" dirty="0" smtClean="0"/>
              <a:t>Vibráció</a:t>
            </a:r>
          </a:p>
          <a:p>
            <a:pPr marL="457200" lvl="1" indent="0">
              <a:buNone/>
            </a:pPr>
            <a:endParaRPr lang="hu-HU" sz="2000" dirty="0" smtClean="0"/>
          </a:p>
          <a:p>
            <a:r>
              <a:rPr lang="hu-HU" sz="2000" b="1" i="1" dirty="0" err="1" smtClean="0"/>
              <a:t>Merkel-sejtek</a:t>
            </a:r>
            <a:r>
              <a:rPr lang="hu-HU" sz="2000" dirty="0" err="1" smtClean="0"/>
              <a:t>et</a:t>
            </a:r>
            <a:r>
              <a:rPr lang="hu-HU" sz="2000" dirty="0" smtClean="0"/>
              <a:t> és </a:t>
            </a:r>
            <a:r>
              <a:rPr lang="hu-HU" sz="2000" b="1" i="1" dirty="0" smtClean="0"/>
              <a:t>tapadókorongok</a:t>
            </a:r>
            <a:r>
              <a:rPr lang="hu-HU" sz="2000" dirty="0" smtClean="0"/>
              <a:t>at különböző nagyságú súly ráhelyezésével ingereljük, akkor a megfelelő idegről elvezethető akciós potenciálok frekvenciája (impulzus/s) arányos a súly által kifejtett nyomással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Ezzel mérhetővé válik a nyomás intenzitása (</a:t>
            </a:r>
            <a:r>
              <a:rPr lang="hu-HU" sz="2000" b="1" i="1" dirty="0" smtClean="0"/>
              <a:t>intenzitásdetektorok</a:t>
            </a:r>
            <a:r>
              <a:rPr lang="hu-HU" sz="2000" dirty="0" smtClean="0"/>
              <a:t>)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26" y="1052736"/>
            <a:ext cx="3211514" cy="4824536"/>
          </a:xfrm>
        </p:spPr>
      </p:pic>
    </p:spTree>
    <p:extLst>
      <p:ext uri="{BB962C8B-B14F-4D97-AF65-F5344CB8AC3E}">
        <p14:creationId xmlns:p14="http://schemas.microsoft.com/office/powerpoint/2010/main" val="21361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 </a:t>
            </a:r>
            <a:r>
              <a:rPr lang="hu-HU" sz="3600" b="1" dirty="0" err="1" smtClean="0"/>
              <a:t>bőrreceptorválasz</a:t>
            </a:r>
            <a:r>
              <a:rPr lang="hu-HU" sz="3600" b="1" dirty="0" smtClean="0"/>
              <a:t> érintésre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5544616" cy="4104456"/>
          </a:xfrm>
        </p:spPr>
        <p:txBody>
          <a:bodyPr>
            <a:noAutofit/>
          </a:bodyPr>
          <a:lstStyle/>
          <a:p>
            <a:r>
              <a:rPr lang="hu-HU" sz="2000" dirty="0" smtClean="0"/>
              <a:t>A </a:t>
            </a:r>
            <a:r>
              <a:rPr lang="hu-HU" sz="2000" b="1" i="1" dirty="0" err="1" smtClean="0"/>
              <a:t>Meissner-féle</a:t>
            </a:r>
            <a:r>
              <a:rPr lang="hu-HU" sz="2000" b="1" i="1" dirty="0" smtClean="0"/>
              <a:t> testecskék </a:t>
            </a:r>
            <a:r>
              <a:rPr lang="hu-HU" sz="2000" dirty="0" smtClean="0"/>
              <a:t>ill. a </a:t>
            </a:r>
            <a:r>
              <a:rPr lang="hu-HU" sz="2000" b="1" i="1" dirty="0" err="1" smtClean="0"/>
              <a:t>szőrtüszőreceptorok</a:t>
            </a:r>
            <a:r>
              <a:rPr lang="hu-HU" sz="2000" dirty="0" smtClean="0"/>
              <a:t> reagálnak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Ebben az esetben:</a:t>
            </a:r>
          </a:p>
          <a:p>
            <a:pPr lvl="1"/>
            <a:r>
              <a:rPr lang="hu-HU" sz="2000" dirty="0" smtClean="0"/>
              <a:t> nem az inger intenzitása (pl.: a szőr elhajlásának mértéke) játszik szerepet</a:t>
            </a:r>
          </a:p>
          <a:p>
            <a:pPr lvl="1"/>
            <a:r>
              <a:rPr lang="hu-HU" sz="2000" dirty="0" smtClean="0"/>
              <a:t>Hanem az inger által okozott változás sebessége</a:t>
            </a:r>
          </a:p>
          <a:p>
            <a:pPr marL="457200" lvl="1" indent="0">
              <a:buNone/>
            </a:pPr>
            <a:endParaRPr lang="hu-HU" sz="2000" dirty="0" smtClean="0"/>
          </a:p>
          <a:p>
            <a:r>
              <a:rPr lang="hu-HU" sz="2000" b="1" i="1" dirty="0" smtClean="0"/>
              <a:t>Sebességdetektorok</a:t>
            </a:r>
            <a:r>
              <a:rPr lang="hu-HU" sz="2000" dirty="0" smtClean="0"/>
              <a:t> </a:t>
            </a:r>
            <a:r>
              <a:rPr lang="hu-HU" sz="2000" dirty="0" smtClean="0">
                <a:sym typeface="Symbol"/>
              </a:rPr>
              <a:t> az impulzusszám ebben az esetben a sebességgel arányos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58" y="1052737"/>
            <a:ext cx="3177838" cy="4824536"/>
          </a:xfrm>
        </p:spPr>
      </p:pic>
    </p:spTree>
    <p:extLst>
      <p:ext uri="{BB962C8B-B14F-4D97-AF65-F5344CB8AC3E}">
        <p14:creationId xmlns:p14="http://schemas.microsoft.com/office/powerpoint/2010/main" val="27504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6923112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 </a:t>
            </a:r>
            <a:r>
              <a:rPr lang="hu-HU" sz="3600" b="1" dirty="0" err="1" smtClean="0"/>
              <a:t>bőrreceptorválasz</a:t>
            </a:r>
            <a:r>
              <a:rPr lang="hu-HU" sz="3600" b="1" dirty="0" smtClean="0"/>
              <a:t> vibrációra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5760640" cy="4968552"/>
          </a:xfrm>
        </p:spPr>
        <p:txBody>
          <a:bodyPr>
            <a:noAutofit/>
          </a:bodyPr>
          <a:lstStyle/>
          <a:p>
            <a:r>
              <a:rPr lang="hu-HU" sz="1800" dirty="0" smtClean="0"/>
              <a:t>A </a:t>
            </a:r>
            <a:r>
              <a:rPr lang="hu-HU" sz="1800" b="1" i="1" dirty="0" err="1" smtClean="0"/>
              <a:t>Pacini-testek</a:t>
            </a:r>
            <a:endParaRPr lang="hu-HU" sz="1800" b="1" i="1" dirty="0" smtClean="0"/>
          </a:p>
          <a:p>
            <a:pPr lvl="1"/>
            <a:r>
              <a:rPr lang="hu-HU" sz="1800" dirty="0" smtClean="0"/>
              <a:t>Rezgések (vibráció) érzékelésére specializálódtak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pPr lvl="1"/>
            <a:r>
              <a:rPr lang="hu-HU" sz="1800" dirty="0" smtClean="0"/>
              <a:t>Az ingererősség egyszeri változására csak egyetlen impulzussal reagálnak, tekintet nélkül arra, hogy a változás milyen gyorsan ment végbe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pPr lvl="1"/>
            <a:r>
              <a:rPr lang="hu-HU" sz="1800" dirty="0" smtClean="0"/>
              <a:t>Ha viszont állandóan változik az ingererősség megváltozásának gyorsasága (azaz a bőrelmozdulás gyorsulása nagyobb vagy kisebb), ezzel a gyorsulással arányos a receptorhoz tartozó idegrostban az impulzusfrekvencia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r>
              <a:rPr lang="hu-HU" sz="1800" dirty="0" smtClean="0"/>
              <a:t>A bőrön kívül ilyen </a:t>
            </a:r>
            <a:r>
              <a:rPr lang="hu-HU" sz="1800" b="1" i="1" dirty="0" smtClean="0"/>
              <a:t>gyorsulás detektorok </a:t>
            </a:r>
            <a:r>
              <a:rPr lang="hu-HU" sz="1800" dirty="0" smtClean="0"/>
              <a:t>az inakban, izmokban és az </a:t>
            </a:r>
            <a:r>
              <a:rPr lang="hu-HU" sz="1800" dirty="0"/>
              <a:t>í</a:t>
            </a:r>
            <a:r>
              <a:rPr lang="hu-HU" sz="1800" dirty="0" smtClean="0"/>
              <a:t>zületi tokban találhatók azaz szerepük van a mélyérzésben is.</a:t>
            </a:r>
            <a:endParaRPr lang="hu-HU" sz="1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41657"/>
            <a:ext cx="2987824" cy="4763607"/>
          </a:xfrm>
        </p:spPr>
      </p:pic>
    </p:spTree>
    <p:extLst>
      <p:ext uri="{BB962C8B-B14F-4D97-AF65-F5344CB8AC3E}">
        <p14:creationId xmlns:p14="http://schemas.microsoft.com/office/powerpoint/2010/main" val="26180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7931224" cy="4525963"/>
          </a:xfrm>
        </p:spPr>
        <p:txBody>
          <a:bodyPr/>
          <a:lstStyle/>
          <a:p>
            <a:r>
              <a:rPr lang="hu-HU" dirty="0" smtClean="0"/>
              <a:t>Az ízületi tok és ízületi szalagok mechanikai deformációját detektálja</a:t>
            </a:r>
          </a:p>
          <a:p>
            <a:r>
              <a:rPr lang="hu-HU" b="1" dirty="0" smtClean="0"/>
              <a:t>4 típusa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b="1" dirty="0" smtClean="0"/>
              <a:t>Szabad idegvégződések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b="1" dirty="0" smtClean="0"/>
              <a:t>Golgi-típusú végződése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b="1" dirty="0" err="1" smtClean="0"/>
              <a:t>Ruffini</a:t>
            </a:r>
            <a:r>
              <a:rPr lang="hu-HU" b="1" dirty="0" smtClean="0"/>
              <a:t> végződések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b="1" dirty="0" err="1" smtClean="0"/>
              <a:t>Pacini-szerű</a:t>
            </a:r>
            <a:r>
              <a:rPr lang="hu-HU" b="1" dirty="0" smtClean="0"/>
              <a:t> végződések</a:t>
            </a:r>
            <a:endParaRPr lang="hu-HU" b="1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62505" y="116632"/>
            <a:ext cx="5689815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Ízületi receptorok</a:t>
            </a:r>
            <a:endParaRPr lang="hu-HU" sz="3600" b="1" dirty="0"/>
          </a:p>
        </p:txBody>
      </p:sp>
      <p:pic>
        <p:nvPicPr>
          <p:cNvPr id="4098" name="Picture 2" descr="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r="8110"/>
          <a:stretch/>
        </p:blipFill>
        <p:spPr bwMode="auto">
          <a:xfrm>
            <a:off x="4448522" y="3068960"/>
            <a:ext cx="468057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3528" y="1052737"/>
            <a:ext cx="7931224" cy="2880320"/>
          </a:xfrm>
        </p:spPr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hu-HU" b="1" dirty="0" smtClean="0"/>
              <a:t>Szabad idegvégződések</a:t>
            </a:r>
          </a:p>
          <a:p>
            <a:pPr marL="1314450" lvl="2" indent="-514350"/>
            <a:r>
              <a:rPr lang="hu-HU" dirty="0" smtClean="0"/>
              <a:t>Legnagyobb számban fordulnak elő</a:t>
            </a:r>
          </a:p>
          <a:p>
            <a:pPr marL="1314450" lvl="2" indent="-514350"/>
            <a:r>
              <a:rPr lang="hu-HU" b="1" dirty="0" smtClean="0"/>
              <a:t>Ízületi tokban és az ízület körüli kötőszövetben</a:t>
            </a:r>
          </a:p>
          <a:p>
            <a:pPr marL="1314450" lvl="2" indent="-514350"/>
            <a:r>
              <a:rPr lang="hu-HU" dirty="0" smtClean="0"/>
              <a:t>Extrém mechanikai és kémiai irritáció</a:t>
            </a:r>
          </a:p>
          <a:p>
            <a:pPr marL="1314450" lvl="2" indent="-514350"/>
            <a:r>
              <a:rPr lang="hu-HU" dirty="0" smtClean="0"/>
              <a:t>Magas küszöbű</a:t>
            </a:r>
          </a:p>
          <a:p>
            <a:pPr marL="1314450" lvl="2" indent="-514350"/>
            <a:r>
              <a:rPr lang="hu-HU" dirty="0" smtClean="0"/>
              <a:t>Lassan adaptálódó</a:t>
            </a:r>
          </a:p>
          <a:p>
            <a:pPr marL="1314450" lvl="2" indent="-514350"/>
            <a:r>
              <a:rPr lang="hu-HU" dirty="0" smtClean="0"/>
              <a:t>III/C típusú </a:t>
            </a:r>
            <a:r>
              <a:rPr lang="hu-HU" dirty="0" err="1" smtClean="0"/>
              <a:t>afferens</a:t>
            </a:r>
            <a:r>
              <a:rPr lang="hu-HU" dirty="0" smtClean="0"/>
              <a:t> rostok</a:t>
            </a:r>
          </a:p>
          <a:p>
            <a:pPr marL="1314450" lvl="2" indent="-514350"/>
            <a:endParaRPr lang="hu-HU" dirty="0" smtClean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62505" y="116632"/>
            <a:ext cx="5689815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Ízületi receptorok</a:t>
            </a:r>
            <a:endParaRPr lang="hu-HU" sz="3600" b="1" dirty="0"/>
          </a:p>
        </p:txBody>
      </p:sp>
      <p:sp>
        <p:nvSpPr>
          <p:cNvPr id="6" name="Tartalom helye 3"/>
          <p:cNvSpPr>
            <a:spLocks noGrp="1"/>
          </p:cNvSpPr>
          <p:nvPr>
            <p:ph sz="half" idx="2"/>
          </p:nvPr>
        </p:nvSpPr>
        <p:spPr>
          <a:xfrm>
            <a:off x="323528" y="3975770"/>
            <a:ext cx="7931224" cy="2880320"/>
          </a:xfrm>
        </p:spPr>
        <p:txBody>
          <a:bodyPr/>
          <a:lstStyle/>
          <a:p>
            <a:pPr marL="914400" lvl="1" indent="-514350">
              <a:buFont typeface="+mj-lt"/>
              <a:buAutoNum type="arabicPeriod" startAt="2"/>
            </a:pPr>
            <a:r>
              <a:rPr lang="hu-HU" b="1" dirty="0" smtClean="0"/>
              <a:t>Golgi típusú végződések</a:t>
            </a:r>
          </a:p>
          <a:p>
            <a:pPr marL="1314450" lvl="2" indent="-514350"/>
            <a:r>
              <a:rPr lang="hu-HU" b="1" dirty="0" smtClean="0"/>
              <a:t>Ízületi szalagokban</a:t>
            </a:r>
          </a:p>
          <a:p>
            <a:pPr marL="1314450" lvl="2" indent="-514350"/>
            <a:r>
              <a:rPr lang="hu-HU" b="1" dirty="0" smtClean="0"/>
              <a:t>Ízület mozgásterjedelmének végén, szalagok megnyúlásakor</a:t>
            </a:r>
          </a:p>
          <a:p>
            <a:pPr marL="1314450" lvl="2" indent="-514350"/>
            <a:r>
              <a:rPr lang="hu-HU" dirty="0" smtClean="0"/>
              <a:t>Alacsony küszöbű</a:t>
            </a:r>
          </a:p>
          <a:p>
            <a:pPr marL="1314450" lvl="2" indent="-514350"/>
            <a:r>
              <a:rPr lang="hu-HU" dirty="0" smtClean="0"/>
              <a:t>Lassan adaptálódó</a:t>
            </a:r>
          </a:p>
        </p:txBody>
      </p:sp>
    </p:spTree>
    <p:extLst>
      <p:ext uri="{BB962C8B-B14F-4D97-AF65-F5344CB8AC3E}">
        <p14:creationId xmlns:p14="http://schemas.microsoft.com/office/powerpoint/2010/main" val="33203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3528" y="1052737"/>
            <a:ext cx="7931224" cy="2880320"/>
          </a:xfrm>
        </p:spPr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 startAt="3"/>
            </a:pPr>
            <a:r>
              <a:rPr lang="hu-HU" b="1" dirty="0" err="1" smtClean="0"/>
              <a:t>Ruffini</a:t>
            </a:r>
            <a:r>
              <a:rPr lang="hu-HU" b="1" dirty="0" smtClean="0"/>
              <a:t> végződések</a:t>
            </a:r>
          </a:p>
          <a:p>
            <a:pPr marL="1314450" lvl="2" indent="-514350"/>
            <a:r>
              <a:rPr lang="hu-HU" b="1" dirty="0" smtClean="0"/>
              <a:t>Ízületi tokban</a:t>
            </a:r>
          </a:p>
          <a:p>
            <a:pPr marL="1314450" lvl="2" indent="-514350"/>
            <a:r>
              <a:rPr lang="hu-HU" dirty="0" smtClean="0"/>
              <a:t>Megnyúlás és taktilis </a:t>
            </a:r>
            <a:r>
              <a:rPr lang="hu-HU" dirty="0" err="1" smtClean="0"/>
              <a:t>stimulus</a:t>
            </a:r>
            <a:endParaRPr lang="hu-HU" dirty="0" smtClean="0"/>
          </a:p>
          <a:p>
            <a:pPr marL="1314450" lvl="2" indent="-514350"/>
            <a:r>
              <a:rPr lang="hu-HU" dirty="0" smtClean="0"/>
              <a:t>Alacsony  küszöbű</a:t>
            </a:r>
          </a:p>
          <a:p>
            <a:pPr marL="1314450" lvl="2" indent="-514350"/>
            <a:r>
              <a:rPr lang="hu-HU" dirty="0" smtClean="0"/>
              <a:t>Lassan adaptálódó</a:t>
            </a:r>
          </a:p>
          <a:p>
            <a:pPr marL="1314450" lvl="2" indent="-514350"/>
            <a:r>
              <a:rPr lang="hu-HU" dirty="0" smtClean="0"/>
              <a:t>II/B típusú </a:t>
            </a:r>
            <a:r>
              <a:rPr lang="hu-HU" dirty="0" err="1" smtClean="0"/>
              <a:t>afferens</a:t>
            </a:r>
            <a:r>
              <a:rPr lang="hu-HU" dirty="0" smtClean="0"/>
              <a:t> rostok</a:t>
            </a:r>
          </a:p>
          <a:p>
            <a:pPr marL="1314450" lvl="2" indent="-514350"/>
            <a:r>
              <a:rPr lang="hu-HU" b="1" dirty="0"/>
              <a:t>Statikus ízületi pozíció, ízületi mozgás, </a:t>
            </a:r>
            <a:r>
              <a:rPr lang="hu-HU" b="1" dirty="0" err="1"/>
              <a:t>mozgás</a:t>
            </a:r>
            <a:r>
              <a:rPr lang="hu-HU" b="1" dirty="0"/>
              <a:t> iránya és </a:t>
            </a:r>
            <a:r>
              <a:rPr lang="hu-HU" b="1" dirty="0" smtClean="0"/>
              <a:t>sebessége</a:t>
            </a:r>
          </a:p>
          <a:p>
            <a:pPr marL="1314450" lvl="2" indent="-514350"/>
            <a:endParaRPr lang="hu-HU" dirty="0" smtClean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62505" y="116632"/>
            <a:ext cx="5689815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Ízületi receptorok</a:t>
            </a:r>
            <a:endParaRPr lang="hu-HU" sz="3600" b="1" dirty="0"/>
          </a:p>
        </p:txBody>
      </p:sp>
      <p:sp>
        <p:nvSpPr>
          <p:cNvPr id="6" name="Tartalom helye 3"/>
          <p:cNvSpPr>
            <a:spLocks noGrp="1"/>
          </p:cNvSpPr>
          <p:nvPr>
            <p:ph sz="half" idx="2"/>
          </p:nvPr>
        </p:nvSpPr>
        <p:spPr>
          <a:xfrm>
            <a:off x="323528" y="3789040"/>
            <a:ext cx="7931224" cy="2880320"/>
          </a:xfrm>
        </p:spPr>
        <p:txBody>
          <a:bodyPr/>
          <a:lstStyle/>
          <a:p>
            <a:pPr marL="857250" lvl="1" indent="-457200">
              <a:buFont typeface="+mj-lt"/>
              <a:buAutoNum type="arabicPeriod" startAt="4"/>
            </a:pPr>
            <a:r>
              <a:rPr lang="hu-HU" b="1" dirty="0" err="1" smtClean="0"/>
              <a:t>Pacini-szerű</a:t>
            </a:r>
            <a:r>
              <a:rPr lang="hu-HU" b="1" dirty="0" smtClean="0"/>
              <a:t> végződések</a:t>
            </a:r>
          </a:p>
          <a:p>
            <a:pPr marL="1314450" lvl="2" indent="-514350"/>
            <a:r>
              <a:rPr lang="hu-HU" b="1" dirty="0" err="1" smtClean="0"/>
              <a:t>Periosteum</a:t>
            </a:r>
            <a:r>
              <a:rPr lang="hu-HU" dirty="0" smtClean="0"/>
              <a:t>, ízületi kapszula </a:t>
            </a:r>
            <a:r>
              <a:rPr lang="hu-HU" dirty="0" err="1" smtClean="0"/>
              <a:t>fibrózus</a:t>
            </a:r>
            <a:r>
              <a:rPr lang="hu-HU" dirty="0" smtClean="0"/>
              <a:t> része</a:t>
            </a:r>
          </a:p>
          <a:p>
            <a:pPr marL="1314450" lvl="2" indent="-514350"/>
            <a:r>
              <a:rPr lang="hu-HU" dirty="0" smtClean="0"/>
              <a:t>Mozgás megkezdésekor és </a:t>
            </a:r>
            <a:r>
              <a:rPr lang="hu-HU" dirty="0" err="1" smtClean="0"/>
              <a:t>befekezésekor</a:t>
            </a:r>
            <a:endParaRPr lang="hu-HU" dirty="0" smtClean="0"/>
          </a:p>
          <a:p>
            <a:pPr marL="1314450" lvl="2" indent="-514350"/>
            <a:r>
              <a:rPr lang="hu-HU" dirty="0" smtClean="0"/>
              <a:t>Alacsony küszöbű</a:t>
            </a:r>
          </a:p>
          <a:p>
            <a:pPr marL="1314450" lvl="2" indent="-514350"/>
            <a:r>
              <a:rPr lang="hu-HU" dirty="0"/>
              <a:t>G</a:t>
            </a:r>
            <a:r>
              <a:rPr lang="hu-HU" dirty="0" smtClean="0"/>
              <a:t>yorsan adaptálódó</a:t>
            </a:r>
          </a:p>
          <a:p>
            <a:pPr marL="1314450" lvl="2" indent="-514350"/>
            <a:r>
              <a:rPr lang="hu-HU" b="1" dirty="0" smtClean="0"/>
              <a:t>Mozgás sebessége: „gyorsulási receptorok”</a:t>
            </a:r>
          </a:p>
        </p:txBody>
      </p:sp>
    </p:spTree>
    <p:extLst>
      <p:ext uri="{BB962C8B-B14F-4D97-AF65-F5344CB8AC3E}">
        <p14:creationId xmlns:p14="http://schemas.microsoft.com/office/powerpoint/2010/main" val="27757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Funkcionális</a:t>
            </a:r>
            <a:r>
              <a:rPr lang="en-GB" b="1" dirty="0" smtClean="0"/>
              <a:t> </a:t>
            </a:r>
            <a:r>
              <a:rPr lang="en-GB" b="1" dirty="0" err="1" smtClean="0"/>
              <a:t>rendszerek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49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Motoros</a:t>
            </a:r>
            <a:r>
              <a:rPr lang="en-GB" dirty="0" smtClean="0"/>
              <a:t> </a:t>
            </a:r>
            <a:r>
              <a:rPr lang="en-GB" dirty="0" err="1" smtClean="0"/>
              <a:t>rendszerek</a:t>
            </a:r>
            <a:endParaRPr lang="en-GB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dirty="0" err="1" smtClean="0"/>
              <a:t>Piramidális</a:t>
            </a:r>
            <a:r>
              <a:rPr lang="en-GB" dirty="0" smtClean="0"/>
              <a:t> </a:t>
            </a:r>
            <a:r>
              <a:rPr lang="en-GB" dirty="0" err="1" smtClean="0"/>
              <a:t>rendszer</a:t>
            </a:r>
            <a:endParaRPr lang="en-GB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dirty="0" err="1" smtClean="0"/>
              <a:t>Extrapiramidális</a:t>
            </a:r>
            <a:r>
              <a:rPr lang="en-GB" dirty="0" smtClean="0"/>
              <a:t> </a:t>
            </a:r>
            <a:r>
              <a:rPr lang="en-GB" dirty="0" err="1" smtClean="0"/>
              <a:t>rendszer</a:t>
            </a:r>
            <a:r>
              <a:rPr lang="hu-HU" dirty="0" smtClean="0"/>
              <a:t/>
            </a:r>
            <a:br>
              <a:rPr lang="hu-HU" dirty="0" smtClean="0"/>
            </a:b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Szenzoros</a:t>
            </a:r>
            <a:r>
              <a:rPr lang="en-GB" dirty="0" smtClean="0"/>
              <a:t> </a:t>
            </a:r>
            <a:r>
              <a:rPr lang="en-GB" dirty="0" err="1" smtClean="0"/>
              <a:t>rendszerek</a:t>
            </a:r>
            <a:endParaRPr lang="en-GB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dirty="0" err="1" smtClean="0"/>
              <a:t>Szaglórendszer</a:t>
            </a:r>
            <a:endParaRPr lang="en-GB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dirty="0" err="1" smtClean="0"/>
              <a:t>Ízérzőrendszer</a:t>
            </a:r>
            <a:endParaRPr lang="en-GB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dirty="0" err="1" smtClean="0"/>
              <a:t>Hallórendszer</a:t>
            </a:r>
            <a:endParaRPr lang="en-GB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dirty="0" err="1" smtClean="0"/>
              <a:t>Vestibularis</a:t>
            </a:r>
            <a:r>
              <a:rPr lang="en-GB" dirty="0" smtClean="0"/>
              <a:t> </a:t>
            </a:r>
            <a:r>
              <a:rPr lang="en-GB" dirty="0" err="1" smtClean="0"/>
              <a:t>rendszer</a:t>
            </a:r>
            <a:endParaRPr lang="en-GB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dirty="0" err="1" smtClean="0"/>
              <a:t>Látórendszer</a:t>
            </a:r>
            <a:endParaRPr lang="en-GB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dirty="0" err="1" smtClean="0"/>
              <a:t>Somatosensoros</a:t>
            </a:r>
            <a:r>
              <a:rPr lang="en-GB" dirty="0" smtClean="0"/>
              <a:t> </a:t>
            </a:r>
            <a:r>
              <a:rPr lang="en-GB" dirty="0" err="1" smtClean="0"/>
              <a:t>rendszer</a:t>
            </a:r>
            <a:r>
              <a:rPr lang="hu-HU" dirty="0" smtClean="0"/>
              <a:t/>
            </a:r>
            <a:br>
              <a:rPr lang="hu-HU" dirty="0" smtClean="0"/>
            </a:b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Limbikus</a:t>
            </a:r>
            <a:r>
              <a:rPr lang="en-GB" dirty="0" smtClean="0"/>
              <a:t> </a:t>
            </a:r>
            <a:r>
              <a:rPr lang="en-GB" dirty="0" err="1" smtClean="0"/>
              <a:t>rendszer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405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5122912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PD receptorok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824536" cy="5472608"/>
          </a:xfrm>
        </p:spPr>
        <p:txBody>
          <a:bodyPr>
            <a:noAutofit/>
          </a:bodyPr>
          <a:lstStyle/>
          <a:p>
            <a:r>
              <a:rPr lang="hu-HU" sz="1800" dirty="0" smtClean="0"/>
              <a:t>Az intenzitásdetektor típusú receptorok = </a:t>
            </a:r>
            <a:r>
              <a:rPr lang="hu-HU" sz="1800" b="1" i="1" dirty="0" smtClean="0"/>
              <a:t>proporcionális</a:t>
            </a:r>
            <a:r>
              <a:rPr lang="hu-HU" sz="1800" dirty="0" smtClean="0"/>
              <a:t> (</a:t>
            </a:r>
            <a:r>
              <a:rPr lang="hu-HU" sz="1800" i="1" dirty="0" smtClean="0"/>
              <a:t>tónusos</a:t>
            </a:r>
            <a:r>
              <a:rPr lang="hu-HU" sz="1800" dirty="0" smtClean="0"/>
              <a:t>) vagy </a:t>
            </a:r>
            <a:r>
              <a:rPr lang="hu-HU" sz="1800" b="1" i="1" dirty="0" err="1" smtClean="0"/>
              <a:t>P-receptor</a:t>
            </a:r>
            <a:endParaRPr lang="hu-HU" sz="1800" b="1" i="1" dirty="0" smtClean="0"/>
          </a:p>
          <a:p>
            <a:pPr marL="0" indent="0">
              <a:buNone/>
            </a:pPr>
            <a:endParaRPr lang="hu-HU" sz="1800" b="1" i="1" dirty="0" smtClean="0"/>
          </a:p>
          <a:p>
            <a:r>
              <a:rPr lang="hu-HU" sz="1800" dirty="0" smtClean="0"/>
              <a:t>A sebességdetektor típusú receptorok = </a:t>
            </a:r>
            <a:r>
              <a:rPr lang="hu-HU" sz="1800" b="1" i="1" dirty="0" smtClean="0"/>
              <a:t>differenciáló</a:t>
            </a:r>
            <a:r>
              <a:rPr lang="hu-HU" sz="1800" dirty="0" smtClean="0"/>
              <a:t> (</a:t>
            </a:r>
            <a:r>
              <a:rPr lang="hu-HU" sz="1800" i="1" dirty="0" smtClean="0"/>
              <a:t>fázisos</a:t>
            </a:r>
            <a:r>
              <a:rPr lang="hu-HU" sz="1800" dirty="0" smtClean="0"/>
              <a:t>) vagy </a:t>
            </a:r>
            <a:r>
              <a:rPr lang="hu-HU" sz="1800" b="1" i="1" dirty="0" smtClean="0"/>
              <a:t>D-receptor</a:t>
            </a:r>
          </a:p>
          <a:p>
            <a:pPr marL="0" indent="0">
              <a:buNone/>
            </a:pPr>
            <a:endParaRPr lang="hu-HU" sz="1800" b="1" i="1" dirty="0" smtClean="0"/>
          </a:p>
          <a:p>
            <a:r>
              <a:rPr lang="hu-HU" sz="1800" dirty="0" smtClean="0"/>
              <a:t>A kettő kombinációját képezik a </a:t>
            </a:r>
            <a:r>
              <a:rPr lang="hu-HU" sz="1800" b="1" i="1" dirty="0" err="1" smtClean="0"/>
              <a:t>PD-receptorok</a:t>
            </a:r>
            <a:r>
              <a:rPr lang="hu-HU" sz="1800" dirty="0" smtClean="0"/>
              <a:t> , amelyek pl. a mélyérzéshez hozzájárul vagy az ízület állását jelzik:</a:t>
            </a:r>
          </a:p>
          <a:p>
            <a:pPr lvl="1"/>
            <a:r>
              <a:rPr lang="hu-HU" sz="1800" dirty="0" smtClean="0"/>
              <a:t>Az </a:t>
            </a:r>
            <a:r>
              <a:rPr lang="hu-HU" sz="1800" i="1" dirty="0" smtClean="0"/>
              <a:t>ízületi szög változásának gyorsasága </a:t>
            </a:r>
            <a:r>
              <a:rPr lang="hu-HU" sz="1800" dirty="0" smtClean="0"/>
              <a:t>az impulzusfrekvencia átmeneti növekedésében (görbecsúcsok)</a:t>
            </a:r>
          </a:p>
          <a:p>
            <a:pPr lvl="1"/>
            <a:r>
              <a:rPr lang="hu-HU" sz="1800" dirty="0" smtClean="0"/>
              <a:t>Az </a:t>
            </a:r>
            <a:r>
              <a:rPr lang="hu-HU" sz="1800" i="1" dirty="0" smtClean="0"/>
              <a:t>ízület</a:t>
            </a:r>
            <a:r>
              <a:rPr lang="hu-HU" sz="1800" dirty="0" smtClean="0"/>
              <a:t> végleges </a:t>
            </a:r>
            <a:r>
              <a:rPr lang="hu-HU" sz="1800" i="1" dirty="0" smtClean="0"/>
              <a:t>állása</a:t>
            </a:r>
            <a:r>
              <a:rPr lang="hu-HU" sz="1800" dirty="0" smtClean="0"/>
              <a:t> az ezt követő konstans impulzusfrekvenciában mutatkozik meg</a:t>
            </a:r>
          </a:p>
          <a:p>
            <a:r>
              <a:rPr lang="hu-HU" sz="1800" dirty="0" smtClean="0"/>
              <a:t>Az vitatott a </a:t>
            </a:r>
            <a:r>
              <a:rPr lang="hu-HU" sz="1800" dirty="0" err="1" smtClean="0"/>
              <a:t>PD-recepció</a:t>
            </a:r>
            <a:r>
              <a:rPr lang="hu-HU" sz="1800" dirty="0" smtClean="0"/>
              <a:t> magában az ízületben van, vagy pedig az ízülethez tartozó izomorsó receptoraiban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07" y="1412776"/>
            <a:ext cx="3984797" cy="3816424"/>
          </a:xfrm>
        </p:spPr>
      </p:pic>
    </p:spTree>
    <p:extLst>
      <p:ext uri="{BB962C8B-B14F-4D97-AF65-F5344CB8AC3E}">
        <p14:creationId xmlns:p14="http://schemas.microsoft.com/office/powerpoint/2010/main" val="24585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4608512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Proprioceptorok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36512" y="1024136"/>
            <a:ext cx="4104456" cy="5141168"/>
          </a:xfrm>
        </p:spPr>
        <p:txBody>
          <a:bodyPr>
            <a:noAutofit/>
          </a:bodyPr>
          <a:lstStyle/>
          <a:p>
            <a:r>
              <a:rPr lang="hu-HU" sz="2400" dirty="0" smtClean="0"/>
              <a:t>ízületek állásának, az izom hosszának, stb. érzékelésére (mély szenzibilitás) ún. </a:t>
            </a:r>
            <a:r>
              <a:rPr lang="hu-HU" sz="2400" b="1" i="1" dirty="0" err="1" smtClean="0"/>
              <a:t>proprioceptorok</a:t>
            </a:r>
            <a:r>
              <a:rPr lang="hu-HU" sz="2400" dirty="0" smtClean="0"/>
              <a:t> szolgálnak</a:t>
            </a:r>
          </a:p>
          <a:p>
            <a:r>
              <a:rPr lang="hu-HU" sz="2400" b="1" dirty="0"/>
              <a:t>k</a:t>
            </a:r>
            <a:r>
              <a:rPr lang="hu-HU" sz="2400" b="1" dirty="0" smtClean="0"/>
              <a:t>ontakt </a:t>
            </a:r>
            <a:r>
              <a:rPr lang="hu-HU" sz="2400" b="1" dirty="0" err="1" smtClean="0"/>
              <a:t>mechanoreceptorok</a:t>
            </a:r>
            <a:endParaRPr lang="hu-HU" sz="2400" b="1" dirty="0" smtClean="0"/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típusai:</a:t>
            </a:r>
            <a:endParaRPr lang="hu-HU" dirty="0" smtClean="0"/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izomorsók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dirty="0" err="1" smtClean="0"/>
              <a:t>ínreceptorok</a:t>
            </a:r>
            <a:r>
              <a:rPr lang="hu-HU" dirty="0" smtClean="0"/>
              <a:t> (= Golgi – féle ínorsó)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dirty="0" smtClean="0"/>
              <a:t>ízületi receptorok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22" y="1340768"/>
            <a:ext cx="5053671" cy="4734186"/>
          </a:xfrm>
        </p:spPr>
      </p:pic>
    </p:spTree>
    <p:extLst>
      <p:ext uri="{BB962C8B-B14F-4D97-AF65-F5344CB8AC3E}">
        <p14:creationId xmlns:p14="http://schemas.microsoft.com/office/powerpoint/2010/main" val="18495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4608512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Proprioceptorok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36512" y="1024136"/>
            <a:ext cx="8928992" cy="5141168"/>
          </a:xfrm>
        </p:spPr>
        <p:txBody>
          <a:bodyPr>
            <a:noAutofit/>
          </a:bodyPr>
          <a:lstStyle/>
          <a:p>
            <a:r>
              <a:rPr lang="hu-HU" dirty="0" err="1" smtClean="0"/>
              <a:t>Proprioceptív</a:t>
            </a:r>
            <a:r>
              <a:rPr lang="hu-HU" dirty="0" smtClean="0"/>
              <a:t> információkat a gerincvelő hátsó kötegi </a:t>
            </a:r>
            <a:r>
              <a:rPr lang="hu-HU" dirty="0" err="1" smtClean="0"/>
              <a:t>felszállórendszere</a:t>
            </a:r>
            <a:r>
              <a:rPr lang="hu-HU" dirty="0" smtClean="0"/>
              <a:t>: a </a:t>
            </a:r>
            <a:r>
              <a:rPr lang="hu-HU" dirty="0" err="1" smtClean="0"/>
              <a:t>Goll-</a:t>
            </a:r>
            <a:r>
              <a:rPr lang="hu-HU" dirty="0" smtClean="0"/>
              <a:t> és </a:t>
            </a:r>
            <a:r>
              <a:rPr lang="hu-HU" dirty="0" err="1" smtClean="0"/>
              <a:t>Burdach-pályák</a:t>
            </a:r>
            <a:r>
              <a:rPr lang="hu-HU" dirty="0" smtClean="0"/>
              <a:t> közvetíti</a:t>
            </a:r>
          </a:p>
          <a:p>
            <a:r>
              <a:rPr lang="hu-HU" dirty="0" smtClean="0"/>
              <a:t>Első átkapcsolódásuk a </a:t>
            </a:r>
            <a:r>
              <a:rPr lang="hu-HU" dirty="0" err="1" smtClean="0"/>
              <a:t>nyúltvelő</a:t>
            </a:r>
            <a:r>
              <a:rPr lang="hu-HU" dirty="0" smtClean="0"/>
              <a:t> </a:t>
            </a:r>
            <a:r>
              <a:rPr lang="hu-HU" dirty="0" err="1" smtClean="0"/>
              <a:t>Goll-</a:t>
            </a:r>
            <a:r>
              <a:rPr lang="hu-HU" dirty="0" smtClean="0"/>
              <a:t> és </a:t>
            </a:r>
            <a:r>
              <a:rPr lang="hu-HU" dirty="0" err="1" smtClean="0"/>
              <a:t>Burdach</a:t>
            </a:r>
            <a:r>
              <a:rPr lang="hu-HU" dirty="0" smtClean="0"/>
              <a:t> magjaiban van</a:t>
            </a:r>
          </a:p>
          <a:p>
            <a:r>
              <a:rPr lang="hu-HU" dirty="0" smtClean="0"/>
              <a:t>Tehát egy </a:t>
            </a:r>
            <a:r>
              <a:rPr lang="hu-HU" dirty="0" err="1" smtClean="0"/>
              <a:t>propriocepciót</a:t>
            </a:r>
            <a:r>
              <a:rPr lang="hu-HU" dirty="0" smtClean="0"/>
              <a:t> közvetítő érző neuron az izomorsót köti össze a </a:t>
            </a:r>
            <a:r>
              <a:rPr lang="hu-HU" dirty="0" err="1" smtClean="0"/>
              <a:t>nyúltvelővel</a:t>
            </a:r>
            <a:endParaRPr lang="hu-HU" dirty="0" smtClean="0"/>
          </a:p>
          <a:p>
            <a:r>
              <a:rPr lang="hu-HU" dirty="0" smtClean="0"/>
              <a:t>A gerincvelő hátsó szarvába belépő oldalágat az </a:t>
            </a:r>
            <a:r>
              <a:rPr lang="hu-HU" dirty="0" err="1" smtClean="0"/>
              <a:t>érzőneuron</a:t>
            </a:r>
            <a:r>
              <a:rPr lang="hu-HU" dirty="0" smtClean="0"/>
              <a:t>, ami vagy </a:t>
            </a:r>
            <a:r>
              <a:rPr lang="hu-HU" dirty="0" err="1" smtClean="0"/>
              <a:t>interneuron</a:t>
            </a:r>
            <a:r>
              <a:rPr lang="hu-HU" dirty="0" smtClean="0"/>
              <a:t> közbeiktatásával közvetve vagy közvetlenül kapcsolódik mellső szarvi </a:t>
            </a:r>
            <a:r>
              <a:rPr lang="hu-HU" dirty="0" err="1" smtClean="0"/>
              <a:t>motoneuronhoz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009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330824" cy="50405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200" b="1" dirty="0" smtClean="0"/>
              <a:t>Az izomorsó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9144000" cy="1656184"/>
          </a:xfrm>
        </p:spPr>
        <p:txBody>
          <a:bodyPr>
            <a:noAutofit/>
          </a:bodyPr>
          <a:lstStyle/>
          <a:p>
            <a:r>
              <a:rPr lang="hu-HU" sz="1650" dirty="0" smtClean="0"/>
              <a:t>Az izomorsók ún. </a:t>
            </a:r>
            <a:r>
              <a:rPr lang="hu-HU" sz="1650" b="1" i="1" dirty="0" err="1" smtClean="0"/>
              <a:t>intrafuzális</a:t>
            </a:r>
            <a:r>
              <a:rPr lang="hu-HU" sz="1650" b="1" i="1" dirty="0" smtClean="0"/>
              <a:t> rostok</a:t>
            </a:r>
            <a:r>
              <a:rPr lang="hu-HU" sz="1650" dirty="0" smtClean="0"/>
              <a:t>at tartalmaznak és az (</a:t>
            </a:r>
            <a:r>
              <a:rPr lang="hu-HU" sz="1650" dirty="0" err="1" smtClean="0"/>
              <a:t>extrafuzális</a:t>
            </a:r>
            <a:r>
              <a:rPr lang="hu-HU" sz="1650" dirty="0" smtClean="0"/>
              <a:t>) munkaizomrostok között, azokkal párhuzamosan helyezkednek el</a:t>
            </a:r>
          </a:p>
          <a:p>
            <a:r>
              <a:rPr lang="hu-HU" sz="1650" dirty="0" smtClean="0"/>
              <a:t>Az </a:t>
            </a:r>
            <a:r>
              <a:rPr lang="hu-HU" sz="1650" dirty="0" err="1" smtClean="0"/>
              <a:t>intrafuzális</a:t>
            </a:r>
            <a:r>
              <a:rPr lang="hu-HU" sz="1650" dirty="0" smtClean="0"/>
              <a:t> rostok végei </a:t>
            </a:r>
            <a:r>
              <a:rPr lang="hu-HU" sz="1650" b="1" i="1" dirty="0" smtClean="0">
                <a:sym typeface="Symbol"/>
              </a:rPr>
              <a:t> - </a:t>
            </a:r>
            <a:r>
              <a:rPr lang="hu-HU" sz="1650" b="1" i="1" dirty="0" err="1" smtClean="0">
                <a:sym typeface="Symbol"/>
              </a:rPr>
              <a:t>motoneuron</a:t>
            </a:r>
            <a:r>
              <a:rPr lang="hu-HU" sz="1650" dirty="0" err="1" smtClean="0">
                <a:sym typeface="Symbol"/>
              </a:rPr>
              <a:t>ok</a:t>
            </a:r>
            <a:r>
              <a:rPr lang="hu-HU" sz="1650" dirty="0" smtClean="0">
                <a:sym typeface="Symbol"/>
              </a:rPr>
              <a:t> révén </a:t>
            </a:r>
            <a:r>
              <a:rPr lang="hu-HU" sz="1650" dirty="0" err="1" smtClean="0">
                <a:sym typeface="Symbol"/>
              </a:rPr>
              <a:t>efferens</a:t>
            </a:r>
            <a:r>
              <a:rPr lang="hu-HU" sz="1650" dirty="0" smtClean="0">
                <a:sym typeface="Symbol"/>
              </a:rPr>
              <a:t> beidegzést kapnak – receptorok, reflex érzékenységének beállítása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401828" cy="2023529"/>
          </a:xfrm>
        </p:spPr>
      </p:pic>
    </p:spTree>
    <p:extLst>
      <p:ext uri="{BB962C8B-B14F-4D97-AF65-F5344CB8AC3E}">
        <p14:creationId xmlns:p14="http://schemas.microsoft.com/office/powerpoint/2010/main" val="20136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62505" y="116632"/>
            <a:ext cx="5689815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izomorsó</a:t>
            </a:r>
            <a:endParaRPr lang="hu-HU" sz="36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r>
              <a:rPr lang="hu-HU" sz="1650" b="1" dirty="0"/>
              <a:t>Alacsony küszöbű</a:t>
            </a:r>
            <a:r>
              <a:rPr lang="hu-HU" sz="1650" dirty="0"/>
              <a:t> </a:t>
            </a:r>
            <a:r>
              <a:rPr lang="hu-HU" sz="1650" dirty="0" err="1" smtClean="0"/>
              <a:t>mechanoreceptor</a:t>
            </a:r>
            <a:r>
              <a:rPr lang="hu-HU" sz="1650" dirty="0" smtClean="0"/>
              <a:t> – az izom már kisfokú megnyúlása ingerületbe hozza</a:t>
            </a:r>
            <a:endParaRPr lang="hu-HU" sz="1650" dirty="0"/>
          </a:p>
          <a:p>
            <a:r>
              <a:rPr lang="hu-HU" sz="1650" dirty="0">
                <a:sym typeface="Symbol"/>
              </a:rPr>
              <a:t>Az izom </a:t>
            </a:r>
            <a:r>
              <a:rPr lang="hu-HU" sz="1650" b="1" dirty="0">
                <a:sym typeface="Symbol"/>
              </a:rPr>
              <a:t>hosszának</a:t>
            </a:r>
            <a:r>
              <a:rPr lang="hu-HU" sz="1650" b="1" i="1" dirty="0">
                <a:sym typeface="Symbol"/>
              </a:rPr>
              <a:t> </a:t>
            </a:r>
            <a:r>
              <a:rPr lang="hu-HU" sz="1650" dirty="0">
                <a:sym typeface="Symbol"/>
              </a:rPr>
              <a:t>változására érzékeny</a:t>
            </a:r>
          </a:p>
          <a:p>
            <a:r>
              <a:rPr lang="hu-HU" sz="1650" dirty="0"/>
              <a:t>Legtöbb: fej, nyak, kéz </a:t>
            </a:r>
            <a:r>
              <a:rPr lang="hu-HU" sz="1650" dirty="0" smtClean="0"/>
              <a:t>izmaiban</a:t>
            </a:r>
          </a:p>
          <a:p>
            <a:r>
              <a:rPr lang="hu-HU" sz="1650" dirty="0" smtClean="0"/>
              <a:t>Az </a:t>
            </a:r>
            <a:r>
              <a:rPr lang="hu-HU" sz="1650" dirty="0"/>
              <a:t>izomorsók ún. </a:t>
            </a:r>
            <a:r>
              <a:rPr lang="hu-HU" sz="1650" b="1" dirty="0" err="1"/>
              <a:t>intrafuzális</a:t>
            </a:r>
            <a:r>
              <a:rPr lang="hu-HU" sz="1650" b="1" dirty="0"/>
              <a:t> rostok</a:t>
            </a:r>
            <a:r>
              <a:rPr lang="hu-HU" sz="1650" dirty="0"/>
              <a:t>at tartalmaznak és az </a:t>
            </a:r>
            <a:r>
              <a:rPr lang="hu-HU" sz="1650" dirty="0" err="1" smtClean="0"/>
              <a:t>extrafuzálisizomrostok</a:t>
            </a:r>
            <a:r>
              <a:rPr lang="hu-HU" sz="1650" dirty="0" smtClean="0"/>
              <a:t> </a:t>
            </a:r>
            <a:r>
              <a:rPr lang="hu-HU" sz="1650" dirty="0"/>
              <a:t>között, azokkal párhuzamosan helyezkednek </a:t>
            </a:r>
            <a:r>
              <a:rPr lang="hu-HU" sz="1650" dirty="0" smtClean="0"/>
              <a:t>el</a:t>
            </a:r>
          </a:p>
          <a:p>
            <a:r>
              <a:rPr lang="hu-HU" sz="1650" b="1" i="1" dirty="0" smtClean="0">
                <a:sym typeface="Symbol"/>
              </a:rPr>
              <a:t>Az </a:t>
            </a:r>
            <a:r>
              <a:rPr lang="hu-HU" sz="1650" b="1" i="1" dirty="0" err="1">
                <a:sym typeface="Symbol"/>
              </a:rPr>
              <a:t>intrafuzális</a:t>
            </a:r>
            <a:r>
              <a:rPr lang="hu-HU" sz="1650" b="1" i="1" dirty="0">
                <a:sym typeface="Symbol"/>
              </a:rPr>
              <a:t> rost 2 típusa: </a:t>
            </a:r>
          </a:p>
          <a:p>
            <a:pPr lvl="1"/>
            <a:r>
              <a:rPr lang="hu-HU" sz="1650" b="1" dirty="0" err="1" smtClean="0">
                <a:sym typeface="Symbol"/>
              </a:rPr>
              <a:t>Magzsákreceptor</a:t>
            </a:r>
            <a:r>
              <a:rPr lang="hu-HU" sz="1650" dirty="0" smtClean="0">
                <a:sym typeface="Symbol"/>
              </a:rPr>
              <a:t>: statikus és dinamikus</a:t>
            </a:r>
            <a:endParaRPr lang="hu-HU" sz="1650" dirty="0">
              <a:sym typeface="Symbol"/>
            </a:endParaRPr>
          </a:p>
          <a:p>
            <a:pPr lvl="1"/>
            <a:r>
              <a:rPr lang="hu-HU" sz="1650" b="1" dirty="0" err="1" smtClean="0">
                <a:sym typeface="Symbol"/>
              </a:rPr>
              <a:t>Magláncreceptor</a:t>
            </a:r>
            <a:r>
              <a:rPr lang="hu-HU" sz="1650" dirty="0" smtClean="0">
                <a:sym typeface="Symbol"/>
              </a:rPr>
              <a:t>: csak statikus</a:t>
            </a:r>
            <a:endParaRPr lang="hu-HU" sz="1650" dirty="0">
              <a:sym typeface="Symbol"/>
            </a:endParaRPr>
          </a:p>
          <a:p>
            <a:r>
              <a:rPr lang="hu-HU" sz="1650" dirty="0">
                <a:sym typeface="Symbol"/>
              </a:rPr>
              <a:t> Az </a:t>
            </a:r>
            <a:r>
              <a:rPr lang="hu-HU" sz="1650" dirty="0" err="1">
                <a:sym typeface="Symbol"/>
              </a:rPr>
              <a:t>intrafuzális</a:t>
            </a:r>
            <a:r>
              <a:rPr lang="hu-HU" sz="1650" dirty="0">
                <a:sym typeface="Symbol"/>
              </a:rPr>
              <a:t> rost középső részét spirális lefutású végződések (ún. </a:t>
            </a:r>
            <a:r>
              <a:rPr lang="hu-HU" sz="1650" b="1" i="1" dirty="0" err="1">
                <a:sym typeface="Symbol"/>
              </a:rPr>
              <a:t>annulospirális</a:t>
            </a:r>
            <a:r>
              <a:rPr lang="hu-HU" sz="1650" b="1" i="1" dirty="0">
                <a:sym typeface="Symbol"/>
              </a:rPr>
              <a:t> végződés</a:t>
            </a:r>
            <a:r>
              <a:rPr lang="hu-HU" sz="1650" dirty="0">
                <a:sym typeface="Symbol"/>
              </a:rPr>
              <a:t>) veszik körül, amelyek az </a:t>
            </a:r>
            <a:r>
              <a:rPr lang="hu-HU" sz="1650" dirty="0" err="1">
                <a:sym typeface="Symbol"/>
              </a:rPr>
              <a:t>intrafuzális</a:t>
            </a:r>
            <a:r>
              <a:rPr lang="hu-HU" sz="1650" dirty="0">
                <a:sym typeface="Symbol"/>
              </a:rPr>
              <a:t> rost nyújtási állapotáról informálják a gerincagyi neuronokat (</a:t>
            </a:r>
            <a:r>
              <a:rPr lang="hu-HU" sz="1650" dirty="0" err="1">
                <a:sym typeface="Symbol"/>
              </a:rPr>
              <a:t>magzsákreceptor</a:t>
            </a:r>
            <a:r>
              <a:rPr lang="hu-HU" sz="1650" dirty="0">
                <a:sym typeface="Symbol"/>
              </a:rPr>
              <a:t> </a:t>
            </a:r>
            <a:r>
              <a:rPr lang="hu-HU" sz="1650" dirty="0" err="1">
                <a:sym typeface="Symbol"/>
              </a:rPr>
              <a:t>Ia</a:t>
            </a:r>
            <a:r>
              <a:rPr lang="hu-HU" sz="1650" dirty="0">
                <a:sym typeface="Symbol"/>
              </a:rPr>
              <a:t> – rostok útján; a </a:t>
            </a:r>
            <a:r>
              <a:rPr lang="hu-HU" sz="1650" dirty="0" err="1">
                <a:sym typeface="Symbol"/>
              </a:rPr>
              <a:t>magláncreceptor</a:t>
            </a:r>
            <a:r>
              <a:rPr lang="hu-HU" sz="1650" dirty="0">
                <a:sym typeface="Symbol"/>
              </a:rPr>
              <a:t> </a:t>
            </a:r>
            <a:r>
              <a:rPr lang="hu-HU" sz="1650" dirty="0" err="1">
                <a:sym typeface="Symbol"/>
              </a:rPr>
              <a:t>II-es</a:t>
            </a:r>
            <a:r>
              <a:rPr lang="hu-HU" sz="1650" dirty="0">
                <a:sym typeface="Symbol"/>
              </a:rPr>
              <a:t> típusú rostok útján</a:t>
            </a:r>
            <a:r>
              <a:rPr lang="hu-HU" sz="1650" dirty="0" smtClean="0">
                <a:sym typeface="Symbol"/>
              </a:rPr>
              <a:t>)</a:t>
            </a:r>
            <a:endParaRPr lang="hu-HU" sz="1650" dirty="0">
              <a:sym typeface="Symbol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43516"/>
            <a:ext cx="5562806" cy="24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62505" y="116632"/>
            <a:ext cx="5689815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izomorsó</a:t>
            </a:r>
            <a:endParaRPr lang="hu-HU" sz="3600" b="1" dirty="0"/>
          </a:p>
        </p:txBody>
      </p:sp>
      <p:pic>
        <p:nvPicPr>
          <p:cNvPr id="4098" name="Picture 2" descr="Képtalálat a következ&amp;odblac;re: „muscle spindle flower spra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522739" cy="33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67544" y="1124744"/>
            <a:ext cx="792088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50" dirty="0">
                <a:sym typeface="Symbol"/>
              </a:rPr>
              <a:t>Kétféle érző végződés: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650" b="1" i="1" dirty="0">
                <a:sym typeface="Symbol"/>
              </a:rPr>
              <a:t>Primer = </a:t>
            </a:r>
            <a:r>
              <a:rPr lang="hu-HU" sz="1650" b="1" i="1" dirty="0" err="1">
                <a:sym typeface="Symbol"/>
              </a:rPr>
              <a:t>annulospirális</a:t>
            </a:r>
            <a:r>
              <a:rPr lang="hu-HU" sz="1650" b="1" i="1" dirty="0">
                <a:sym typeface="Symbol"/>
              </a:rPr>
              <a:t> :</a:t>
            </a:r>
            <a:r>
              <a:rPr lang="hu-HU" sz="1650" dirty="0">
                <a:sym typeface="Symbol"/>
              </a:rPr>
              <a:t> magzsák-, és maglánc rostok középső részét körbefonó, </a:t>
            </a:r>
            <a:r>
              <a:rPr lang="hu-HU" sz="1650" b="1" dirty="0">
                <a:sym typeface="Symbol"/>
              </a:rPr>
              <a:t>gyorsan vezető</a:t>
            </a:r>
            <a:r>
              <a:rPr lang="hu-HU" sz="1650" dirty="0">
                <a:sym typeface="Symbol"/>
              </a:rPr>
              <a:t> </a:t>
            </a:r>
            <a:r>
              <a:rPr lang="hu-HU" sz="1650" dirty="0" err="1">
                <a:sym typeface="Symbol"/>
              </a:rPr>
              <a:t>Ia-csoportú</a:t>
            </a:r>
            <a:r>
              <a:rPr lang="hu-HU" sz="1650" dirty="0">
                <a:sym typeface="Symbol"/>
              </a:rPr>
              <a:t> </a:t>
            </a:r>
            <a:r>
              <a:rPr lang="hu-HU" sz="1650" b="1" dirty="0" err="1">
                <a:sym typeface="Symbol"/>
              </a:rPr>
              <a:t>afferens</a:t>
            </a:r>
            <a:r>
              <a:rPr lang="hu-HU" sz="1650" b="1" dirty="0">
                <a:sym typeface="Symbol"/>
              </a:rPr>
              <a:t> rostok </a:t>
            </a:r>
            <a:r>
              <a:rPr lang="hu-HU" sz="1650" dirty="0">
                <a:sym typeface="Symbol"/>
              </a:rPr>
              <a:t>végződései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1650" b="1" i="1" dirty="0">
                <a:sym typeface="Symbol"/>
              </a:rPr>
              <a:t>Szekunder = virágcsokor (</a:t>
            </a:r>
            <a:r>
              <a:rPr lang="hu-HU" sz="1650" b="1" i="1" dirty="0" err="1">
                <a:sym typeface="Symbol"/>
              </a:rPr>
              <a:t>flower-spray</a:t>
            </a:r>
            <a:r>
              <a:rPr lang="hu-HU" sz="1650" b="1" i="1" dirty="0">
                <a:sym typeface="Symbol"/>
              </a:rPr>
              <a:t>): </a:t>
            </a:r>
            <a:r>
              <a:rPr lang="hu-HU" sz="1650" dirty="0" err="1">
                <a:sym typeface="Symbol"/>
              </a:rPr>
              <a:t>II-es</a:t>
            </a:r>
            <a:r>
              <a:rPr lang="hu-HU" sz="1650" dirty="0">
                <a:sym typeface="Symbol"/>
              </a:rPr>
              <a:t> csoportú érzőrostok végződései amelyek – valószínűleg csak a maglánc-rostokon – az </a:t>
            </a:r>
            <a:r>
              <a:rPr lang="hu-HU" sz="1650" dirty="0" err="1">
                <a:sym typeface="Symbol"/>
              </a:rPr>
              <a:t>intrafuzális</a:t>
            </a:r>
            <a:r>
              <a:rPr lang="hu-HU" sz="1650" dirty="0">
                <a:sym typeface="Symbol"/>
              </a:rPr>
              <a:t> rostok végéhez közelebb helyezkednek </a:t>
            </a:r>
            <a:r>
              <a:rPr lang="hu-HU" sz="1650" dirty="0" smtClean="0">
                <a:sym typeface="Symbol"/>
              </a:rPr>
              <a:t>el</a:t>
            </a:r>
            <a:endParaRPr lang="hu-HU" sz="165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6596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" y="0"/>
            <a:ext cx="9144949" cy="6816956"/>
          </a:xfrm>
        </p:spPr>
      </p:pic>
    </p:spTree>
    <p:extLst>
      <p:ext uri="{BB962C8B-B14F-4D97-AF65-F5344CB8AC3E}">
        <p14:creationId xmlns:p14="http://schemas.microsoft.com/office/powerpoint/2010/main" val="32571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8" y="58614"/>
            <a:ext cx="6347048" cy="63408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err="1" smtClean="0"/>
              <a:t>Gamma-efferens</a:t>
            </a:r>
            <a:r>
              <a:rPr lang="hu-HU" sz="3600" b="1" dirty="0" smtClean="0"/>
              <a:t> rendszer</a:t>
            </a:r>
            <a:endParaRPr lang="hu-HU" sz="36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112568"/>
          </a:xfrm>
        </p:spPr>
        <p:txBody>
          <a:bodyPr>
            <a:noAutofit/>
          </a:bodyPr>
          <a:lstStyle/>
          <a:p>
            <a:r>
              <a:rPr lang="hu-HU" sz="1800" dirty="0" smtClean="0"/>
              <a:t>A </a:t>
            </a:r>
            <a:r>
              <a:rPr lang="hu-HU" sz="1800" b="1" i="1" dirty="0" smtClean="0"/>
              <a:t>gamma- </a:t>
            </a:r>
            <a:r>
              <a:rPr lang="hu-HU" sz="1800" b="1" i="1" dirty="0" err="1" smtClean="0"/>
              <a:t>efferens</a:t>
            </a:r>
            <a:r>
              <a:rPr lang="hu-HU" sz="1800" b="1" i="1" dirty="0" smtClean="0"/>
              <a:t> rendszer ingerlése </a:t>
            </a:r>
            <a:r>
              <a:rPr lang="hu-HU" sz="1800" dirty="0" smtClean="0"/>
              <a:t>nem vezet közvetlenül az izmok észlelhető összehúzódásához </a:t>
            </a:r>
            <a:r>
              <a:rPr lang="hu-HU" sz="1800" dirty="0">
                <a:sym typeface="Wingdings"/>
              </a:rPr>
              <a:t></a:t>
            </a:r>
            <a:r>
              <a:rPr lang="hu-HU" sz="1800" dirty="0" smtClean="0"/>
              <a:t> az </a:t>
            </a:r>
            <a:r>
              <a:rPr lang="hu-HU" sz="1800" dirty="0" err="1" smtClean="0"/>
              <a:t>intrafuzális</a:t>
            </a:r>
            <a:r>
              <a:rPr lang="hu-HU" sz="1800" dirty="0" smtClean="0"/>
              <a:t> rostok nem elég erősek, és számuk sem elegendő ahhoz, hogy megrövidülést hozzanak létre</a:t>
            </a:r>
          </a:p>
          <a:p>
            <a:endParaRPr lang="hu-HU" sz="800" dirty="0" smtClean="0"/>
          </a:p>
          <a:p>
            <a:r>
              <a:rPr lang="hu-HU" sz="1800" dirty="0" smtClean="0"/>
              <a:t>Az ingerlés létrehozza azonban az </a:t>
            </a:r>
            <a:r>
              <a:rPr lang="hu-HU" sz="1800" b="1" i="1" dirty="0" err="1" smtClean="0"/>
              <a:t>intrafuzális</a:t>
            </a:r>
            <a:r>
              <a:rPr lang="hu-HU" sz="1800" b="1" i="1" dirty="0" smtClean="0"/>
              <a:t> rostok összehúzódásra képes végeinek megrövidülésé</a:t>
            </a:r>
            <a:r>
              <a:rPr lang="hu-HU" sz="1800" dirty="0" smtClean="0"/>
              <a:t>t, és ezáltal:</a:t>
            </a:r>
          </a:p>
          <a:p>
            <a:pPr lvl="1"/>
            <a:r>
              <a:rPr lang="hu-HU" sz="1800" dirty="0"/>
              <a:t>M</a:t>
            </a:r>
            <a:r>
              <a:rPr lang="hu-HU" sz="1800" dirty="0" smtClean="0"/>
              <a:t>egnyújtja az izomorsók </a:t>
            </a:r>
            <a:r>
              <a:rPr lang="hu-HU" sz="1800" dirty="0" err="1" smtClean="0"/>
              <a:t>magzsákrészét</a:t>
            </a:r>
            <a:endParaRPr lang="hu-HU" sz="1800" dirty="0" smtClean="0"/>
          </a:p>
          <a:p>
            <a:pPr lvl="1"/>
            <a:r>
              <a:rPr lang="hu-HU" sz="1800" dirty="0" smtClean="0"/>
              <a:t>Deformálja az </a:t>
            </a:r>
            <a:r>
              <a:rPr lang="hu-HU" sz="1800" dirty="0" err="1" smtClean="0"/>
              <a:t>annulospirális</a:t>
            </a:r>
            <a:r>
              <a:rPr lang="hu-HU" sz="1800" dirty="0" smtClean="0"/>
              <a:t> végződéseket</a:t>
            </a:r>
          </a:p>
          <a:p>
            <a:pPr lvl="1"/>
            <a:r>
              <a:rPr lang="hu-HU" sz="1800" dirty="0" smtClean="0"/>
              <a:t>Impulzusokat kelt az </a:t>
            </a:r>
            <a:r>
              <a:rPr lang="hu-HU" sz="1800" dirty="0" err="1" smtClean="0"/>
              <a:t>Ia-rostokban</a:t>
            </a:r>
            <a:endParaRPr lang="hu-HU" sz="1800" dirty="0" smtClean="0"/>
          </a:p>
          <a:p>
            <a:pPr lvl="1"/>
            <a:r>
              <a:rPr lang="el-GR" sz="1800" dirty="0" smtClean="0"/>
              <a:t>Α</a:t>
            </a:r>
            <a:r>
              <a:rPr lang="hu-HU" sz="1800" dirty="0" smtClean="0"/>
              <a:t> </a:t>
            </a:r>
            <a:r>
              <a:rPr lang="hu-HU" sz="1800" dirty="0" err="1" smtClean="0"/>
              <a:t>motoneuronok</a:t>
            </a:r>
            <a:r>
              <a:rPr lang="hu-HU" sz="1800" dirty="0" smtClean="0"/>
              <a:t> közvetítésével reflexes összehúzódást vált ki az izmon</a:t>
            </a:r>
          </a:p>
          <a:p>
            <a:pPr lvl="1"/>
            <a:endParaRPr lang="hu-HU" sz="800" dirty="0" smtClean="0"/>
          </a:p>
          <a:p>
            <a:r>
              <a:rPr lang="hu-HU" sz="1800" b="1" dirty="0" smtClean="0"/>
              <a:t>Tehát az izom 2 módon késztethető összehúzódásra</a:t>
            </a:r>
            <a:r>
              <a:rPr lang="hu-HU" sz="1800" dirty="0" smtClean="0"/>
              <a:t>:</a:t>
            </a:r>
          </a:p>
          <a:p>
            <a:pPr lvl="1">
              <a:buFont typeface="+mj-lt"/>
              <a:buAutoNum type="arabicPeriod"/>
            </a:pPr>
            <a:r>
              <a:rPr lang="hu-HU" sz="1800" b="1" dirty="0" err="1" smtClean="0"/>
              <a:t>extrafuzális</a:t>
            </a:r>
            <a:r>
              <a:rPr lang="hu-HU" sz="1800" b="1" dirty="0" smtClean="0"/>
              <a:t> rostokat beidegző </a:t>
            </a:r>
            <a:r>
              <a:rPr lang="hu-HU" sz="1800" b="1" dirty="0">
                <a:sym typeface="Symbol"/>
              </a:rPr>
              <a:t> </a:t>
            </a:r>
            <a:r>
              <a:rPr lang="hu-HU" sz="1800" b="1" dirty="0" smtClean="0">
                <a:sym typeface="Symbol"/>
              </a:rPr>
              <a:t>- motoros neuronok ingerlésével közvetlenül</a:t>
            </a:r>
            <a:endParaRPr lang="hu-HU" sz="1800" b="1" dirty="0">
              <a:sym typeface="Symbol"/>
            </a:endParaRPr>
          </a:p>
          <a:p>
            <a:pPr lvl="1">
              <a:buFont typeface="+mj-lt"/>
              <a:buAutoNum type="arabicPeriod"/>
            </a:pPr>
            <a:r>
              <a:rPr lang="hu-HU" sz="1800" b="1" i="1" dirty="0" smtClean="0">
                <a:sym typeface="Symbol"/>
              </a:rPr>
              <a:t> - </a:t>
            </a:r>
            <a:r>
              <a:rPr lang="hu-HU" sz="1800" b="1" i="1" dirty="0" err="1" smtClean="0">
                <a:sym typeface="Symbol"/>
              </a:rPr>
              <a:t>efferens</a:t>
            </a:r>
            <a:r>
              <a:rPr lang="hu-HU" sz="1800" b="1" i="1" dirty="0" smtClean="0">
                <a:sym typeface="Symbol"/>
              </a:rPr>
              <a:t> neuronok ingerlésével</a:t>
            </a:r>
            <a:r>
              <a:rPr lang="hu-HU" sz="1800" dirty="0" smtClean="0">
                <a:sym typeface="Symbol"/>
              </a:rPr>
              <a:t>, amely utóbbiak az </a:t>
            </a:r>
            <a:r>
              <a:rPr lang="hu-HU" sz="1800" b="1" i="1" dirty="0" smtClean="0">
                <a:sym typeface="Symbol"/>
              </a:rPr>
              <a:t>összehúzódást közvetve, a nyújtási reflex révén hozzák létre</a:t>
            </a:r>
          </a:p>
          <a:p>
            <a:r>
              <a:rPr lang="hu-HU" sz="1800" dirty="0" smtClean="0">
                <a:sym typeface="Symbol"/>
              </a:rPr>
              <a:t>A megnövekedett </a:t>
            </a:r>
            <a:r>
              <a:rPr lang="hu-HU" sz="1800" dirty="0">
                <a:sym typeface="Symbol"/>
              </a:rPr>
              <a:t> - </a:t>
            </a:r>
            <a:r>
              <a:rPr lang="hu-HU" sz="1800" dirty="0" err="1" smtClean="0">
                <a:sym typeface="Symbol"/>
              </a:rPr>
              <a:t>efferens</a:t>
            </a:r>
            <a:r>
              <a:rPr lang="hu-HU" sz="1800" dirty="0" smtClean="0">
                <a:sym typeface="Symbol"/>
              </a:rPr>
              <a:t> kisülés fokozza az orsó érzékenységét, ill. az orsó nyújtás iránti érzékenysége a </a:t>
            </a:r>
            <a:r>
              <a:rPr lang="hu-HU" sz="1800" dirty="0">
                <a:sym typeface="Symbol"/>
              </a:rPr>
              <a:t> - </a:t>
            </a:r>
            <a:r>
              <a:rPr lang="hu-HU" sz="1800" dirty="0" err="1" smtClean="0">
                <a:sym typeface="Symbol"/>
              </a:rPr>
              <a:t>efferens</a:t>
            </a:r>
            <a:r>
              <a:rPr lang="hu-HU" sz="1800" dirty="0" smtClean="0">
                <a:sym typeface="Symbol"/>
              </a:rPr>
              <a:t> kisülési frekvenciájától függően változik</a:t>
            </a:r>
          </a:p>
        </p:txBody>
      </p:sp>
    </p:spTree>
    <p:extLst>
      <p:ext uri="{BB962C8B-B14F-4D97-AF65-F5344CB8AC3E}">
        <p14:creationId xmlns:p14="http://schemas.microsoft.com/office/powerpoint/2010/main" val="26243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862" cy="6858000"/>
          </a:xfrm>
        </p:spPr>
      </p:pic>
    </p:spTree>
    <p:extLst>
      <p:ext uri="{BB962C8B-B14F-4D97-AF65-F5344CB8AC3E}">
        <p14:creationId xmlns:p14="http://schemas.microsoft.com/office/powerpoint/2010/main" val="12094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8147248" cy="2304256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Az izom </a:t>
            </a:r>
            <a:r>
              <a:rPr lang="hu-HU" b="1" dirty="0" err="1" smtClean="0"/>
              <a:t>tenziójának</a:t>
            </a:r>
            <a:r>
              <a:rPr lang="hu-HU" b="1" dirty="0" smtClean="0"/>
              <a:t>, feszülésének </a:t>
            </a:r>
            <a:r>
              <a:rPr lang="hu-HU" dirty="0" smtClean="0"/>
              <a:t>változására érzékeny</a:t>
            </a:r>
          </a:p>
          <a:p>
            <a:r>
              <a:rPr lang="hu-HU" dirty="0" smtClean="0"/>
              <a:t>Az ín </a:t>
            </a:r>
            <a:r>
              <a:rPr lang="hu-HU" dirty="0" err="1" smtClean="0"/>
              <a:t>kollagénrostjai</a:t>
            </a:r>
            <a:r>
              <a:rPr lang="hu-HU" dirty="0" smtClean="0"/>
              <a:t> </a:t>
            </a:r>
            <a:r>
              <a:rPr lang="hu-HU" dirty="0"/>
              <a:t>közötti csomós idegvégződések hálózatszerű </a:t>
            </a:r>
            <a:r>
              <a:rPr lang="hu-HU" dirty="0" smtClean="0"/>
              <a:t>rendszert alkotnak</a:t>
            </a:r>
          </a:p>
          <a:p>
            <a:r>
              <a:rPr lang="hu-HU" dirty="0" smtClean="0"/>
              <a:t>Ha az ín megfeszül, a </a:t>
            </a:r>
            <a:r>
              <a:rPr lang="hu-HU" dirty="0" err="1" smtClean="0"/>
              <a:t>kollagénrostok</a:t>
            </a:r>
            <a:r>
              <a:rPr lang="hu-HU" dirty="0" smtClean="0"/>
              <a:t> kiegyenesednek, párhuzamosan rendeződnek, így deformálják a közöttük elhelyezkedő idegvégződéseket</a:t>
            </a:r>
          </a:p>
          <a:p>
            <a:r>
              <a:rPr lang="hu-HU" dirty="0"/>
              <a:t>A Golgi-féle ínszervből eredő rostok </a:t>
            </a:r>
            <a:r>
              <a:rPr lang="hu-HU" b="1" i="1" dirty="0" err="1"/>
              <a:t>mielinhüvelyes</a:t>
            </a:r>
            <a:r>
              <a:rPr lang="hu-HU" b="1" i="1" dirty="0"/>
              <a:t>, gyorsan vezető érző </a:t>
            </a:r>
            <a:r>
              <a:rPr lang="hu-HU" dirty="0" err="1"/>
              <a:t>Ib</a:t>
            </a:r>
            <a:r>
              <a:rPr lang="hu-HU" dirty="0"/>
              <a:t> </a:t>
            </a:r>
            <a:r>
              <a:rPr lang="hu-HU" dirty="0" smtClean="0"/>
              <a:t>típusú </a:t>
            </a:r>
            <a:r>
              <a:rPr lang="hu-HU" b="1" i="1" dirty="0" smtClean="0"/>
              <a:t>idegrostok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62505" y="116632"/>
            <a:ext cx="5689815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Golgi-féle ínorsó</a:t>
            </a:r>
            <a:endParaRPr lang="hu-HU" sz="3600" b="1" dirty="0"/>
          </a:p>
        </p:txBody>
      </p:sp>
      <p:pic>
        <p:nvPicPr>
          <p:cNvPr id="6" name="Tartalom helye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5" t="48980"/>
          <a:stretch/>
        </p:blipFill>
        <p:spPr>
          <a:xfrm>
            <a:off x="2555776" y="2975557"/>
            <a:ext cx="4283968" cy="3882443"/>
          </a:xfrm>
        </p:spPr>
      </p:pic>
    </p:spTree>
    <p:extLst>
      <p:ext uri="{BB962C8B-B14F-4D97-AF65-F5344CB8AC3E}">
        <p14:creationId xmlns:p14="http://schemas.microsoft.com/office/powerpoint/2010/main" val="10666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Szenzoros</a:t>
            </a:r>
            <a:r>
              <a:rPr lang="en-GB" b="1" dirty="0" smtClean="0"/>
              <a:t> </a:t>
            </a:r>
            <a:r>
              <a:rPr lang="en-GB" b="1" dirty="0" err="1" smtClean="0"/>
              <a:t>rendszerek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 smtClean="0"/>
              <a:t>Érzéksejt: hám eredetű vagy idegsejt, felületén tartalmazza az ingert detektáló receptort</a:t>
            </a:r>
          </a:p>
          <a:p>
            <a:pPr marL="0" indent="0">
              <a:buNone/>
            </a:pPr>
            <a:r>
              <a:rPr lang="hu-HU" dirty="0" smtClean="0"/>
              <a:t>Érzékszerv: érzéksejt és működését segítő sejtekből, szövetekből álló rendszer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Receptorok: </a:t>
            </a:r>
          </a:p>
          <a:p>
            <a:pPr marL="0" indent="0">
              <a:buNone/>
            </a:pPr>
            <a:r>
              <a:rPr lang="hu-HU" dirty="0" smtClean="0"/>
              <a:t>A felvett inger helye szerint:</a:t>
            </a:r>
          </a:p>
          <a:p>
            <a:r>
              <a:rPr lang="hu-HU" dirty="0" smtClean="0"/>
              <a:t>külvilágból (</a:t>
            </a:r>
            <a:r>
              <a:rPr lang="hu-HU" b="1" dirty="0" err="1" smtClean="0"/>
              <a:t>exteroceptor</a:t>
            </a:r>
            <a:r>
              <a:rPr lang="hu-HU" dirty="0" err="1" smtClean="0"/>
              <a:t>ok</a:t>
            </a:r>
            <a:r>
              <a:rPr lang="hu-HU" dirty="0"/>
              <a:t>) </a:t>
            </a:r>
          </a:p>
          <a:p>
            <a:r>
              <a:rPr lang="hu-HU" dirty="0" smtClean="0"/>
              <a:t>belső környezetből </a:t>
            </a:r>
            <a:r>
              <a:rPr lang="hu-HU" dirty="0"/>
              <a:t>(</a:t>
            </a:r>
            <a:r>
              <a:rPr lang="hu-HU" b="1" dirty="0" err="1"/>
              <a:t>interoceptor</a:t>
            </a:r>
            <a:r>
              <a:rPr lang="hu-HU" dirty="0" err="1"/>
              <a:t>ok</a:t>
            </a:r>
            <a:r>
              <a:rPr lang="hu-HU" dirty="0" smtClean="0"/>
              <a:t>)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Inger és receptor viszonya alapján:</a:t>
            </a:r>
          </a:p>
          <a:p>
            <a:r>
              <a:rPr lang="hu-HU" b="1" dirty="0" err="1" smtClean="0"/>
              <a:t>telereceptorok</a:t>
            </a:r>
            <a:r>
              <a:rPr lang="hu-HU" dirty="0" smtClean="0"/>
              <a:t> : látás</a:t>
            </a:r>
            <a:r>
              <a:rPr lang="hu-HU" dirty="0"/>
              <a:t>, hallás, </a:t>
            </a:r>
            <a:r>
              <a:rPr lang="hu-HU" dirty="0" smtClean="0"/>
              <a:t>szaglás</a:t>
            </a:r>
            <a:endParaRPr lang="hu-HU" dirty="0"/>
          </a:p>
          <a:p>
            <a:r>
              <a:rPr lang="hu-HU" b="1" dirty="0" err="1"/>
              <a:t>k</a:t>
            </a:r>
            <a:r>
              <a:rPr lang="hu-HU" b="1" dirty="0" err="1" smtClean="0"/>
              <a:t>ontaktreceptorok</a:t>
            </a:r>
            <a:r>
              <a:rPr lang="hu-HU" dirty="0" smtClean="0"/>
              <a:t>: ízlelés</a:t>
            </a:r>
            <a:r>
              <a:rPr lang="hu-HU" dirty="0"/>
              <a:t>, </a:t>
            </a:r>
            <a:r>
              <a:rPr lang="hu-HU" dirty="0" smtClean="0"/>
              <a:t>tapintás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Inger modalitása szerint:</a:t>
            </a:r>
          </a:p>
          <a:p>
            <a:r>
              <a:rPr lang="hu-HU" dirty="0" smtClean="0"/>
              <a:t>Kemoreceptor</a:t>
            </a:r>
          </a:p>
          <a:p>
            <a:r>
              <a:rPr lang="hu-HU" dirty="0" err="1" smtClean="0"/>
              <a:t>Mechanoreceptor</a:t>
            </a:r>
            <a:endParaRPr lang="hu-HU" dirty="0" smtClean="0"/>
          </a:p>
          <a:p>
            <a:r>
              <a:rPr lang="hu-HU" dirty="0" err="1" smtClean="0"/>
              <a:t>Termoreceptor</a:t>
            </a:r>
            <a:endParaRPr lang="hu-HU" dirty="0" smtClean="0"/>
          </a:p>
          <a:p>
            <a:r>
              <a:rPr lang="hu-HU" dirty="0" err="1" smtClean="0"/>
              <a:t>Fotoreceptor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adekvát </a:t>
            </a:r>
            <a:r>
              <a:rPr lang="hu-HU" b="1" dirty="0" smtClean="0"/>
              <a:t>inger</a:t>
            </a:r>
            <a:r>
              <a:rPr lang="hu-HU" dirty="0" smtClean="0"/>
              <a:t>: az </a:t>
            </a:r>
            <a:r>
              <a:rPr lang="hu-HU" dirty="0"/>
              <a:t>érzőrendszerek egy adott modalitásra, energiaféleségre </a:t>
            </a:r>
            <a:r>
              <a:rPr lang="hu-HU" dirty="0" smtClean="0"/>
              <a:t>specifikusak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21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8147248" cy="2232248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Alacsony küszöbű </a:t>
            </a:r>
            <a:r>
              <a:rPr lang="hu-HU" dirty="0" err="1" smtClean="0"/>
              <a:t>mechanoreceptor</a:t>
            </a:r>
            <a:endParaRPr lang="hu-HU" dirty="0"/>
          </a:p>
          <a:p>
            <a:r>
              <a:rPr lang="hu-HU" dirty="0" smtClean="0"/>
              <a:t>Az </a:t>
            </a:r>
            <a:r>
              <a:rPr lang="hu-HU" b="1" dirty="0" smtClean="0"/>
              <a:t>izom nagy mértékű összehúzódásánál vagy megnyúlásánál kapcsol be</a:t>
            </a:r>
            <a:r>
              <a:rPr lang="hu-HU" dirty="0" smtClean="0"/>
              <a:t> (az izom </a:t>
            </a:r>
            <a:r>
              <a:rPr lang="hu-HU" dirty="0" err="1" smtClean="0"/>
              <a:t>kontraktilis</a:t>
            </a:r>
            <a:r>
              <a:rPr lang="hu-HU" dirty="0" smtClean="0"/>
              <a:t> és elasztikus elemei az izom nyúlását az izom egy bizonyos fokú megnyúlásáig ellensúlyozni tudják, az ín csak nagymértékű izom megnyúlásnál nyúlik meg)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62505" y="116632"/>
            <a:ext cx="5689815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Golgi-féle ínorsó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1979712" y="3501008"/>
            <a:ext cx="518457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Kontraktilis</a:t>
            </a:r>
            <a:r>
              <a:rPr lang="hu-HU" dirty="0" smtClean="0"/>
              <a:t> elem: </a:t>
            </a:r>
            <a:r>
              <a:rPr lang="hu-HU" dirty="0" err="1" smtClean="0"/>
              <a:t>szarkomer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Izomrost szinten: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Sorba kapcsolt elasztikus elem: kereszthíd, Z lemez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Párhuzamosan kapcsolt elasztikus elem: </a:t>
            </a:r>
            <a:r>
              <a:rPr lang="hu-HU" dirty="0" err="1" smtClean="0"/>
              <a:t>titin</a:t>
            </a:r>
            <a:endParaRPr lang="hu-HU" dirty="0" smtClean="0"/>
          </a:p>
          <a:p>
            <a:r>
              <a:rPr lang="hu-HU" dirty="0" smtClean="0"/>
              <a:t>Izom szinten: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Sorba kapcsolt elasztikus elemek: </a:t>
            </a:r>
            <a:r>
              <a:rPr lang="hu-HU" dirty="0" err="1" smtClean="0"/>
              <a:t>aponeurosis</a:t>
            </a:r>
            <a:r>
              <a:rPr lang="hu-HU" dirty="0" smtClean="0"/>
              <a:t>, ín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Párhuzamosan kapcsolt elasztikus elemek: </a:t>
            </a:r>
            <a:r>
              <a:rPr lang="hu-HU" dirty="0" err="1" smtClean="0"/>
              <a:t>fascia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71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Vestibularis</a:t>
            </a:r>
            <a:r>
              <a:rPr lang="hu-HU" b="1" dirty="0" smtClean="0"/>
              <a:t> rendszer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494" y="1412777"/>
            <a:ext cx="8229600" cy="25922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Félkörös ívjáratok:</a:t>
            </a:r>
          </a:p>
          <a:p>
            <a:r>
              <a:rPr lang="hu-HU" dirty="0" smtClean="0"/>
              <a:t>3 db – tér 3 iránya</a:t>
            </a:r>
          </a:p>
          <a:p>
            <a:r>
              <a:rPr lang="hu-HU" dirty="0" smtClean="0"/>
              <a:t>fej </a:t>
            </a:r>
            <a:r>
              <a:rPr lang="hu-HU" dirty="0"/>
              <a:t>szöggyorsulásának érzékelése</a:t>
            </a:r>
          </a:p>
          <a:p>
            <a:r>
              <a:rPr lang="hu-HU" dirty="0" smtClean="0"/>
              <a:t>csak </a:t>
            </a:r>
            <a:r>
              <a:rPr lang="hu-HU" dirty="0"/>
              <a:t>a forgás kezdetén és a forgás </a:t>
            </a:r>
            <a:r>
              <a:rPr lang="hu-HU" dirty="0" smtClean="0"/>
              <a:t>befejeztével aktiválódik </a:t>
            </a:r>
            <a:r>
              <a:rPr lang="hu-HU" dirty="0"/>
              <a:t>– dinamikus receptor</a:t>
            </a:r>
          </a:p>
          <a:p>
            <a:r>
              <a:rPr lang="hu-HU" dirty="0" smtClean="0"/>
              <a:t>érzéketlen </a:t>
            </a:r>
            <a:r>
              <a:rPr lang="hu-HU" dirty="0"/>
              <a:t>az állandó </a:t>
            </a:r>
            <a:r>
              <a:rPr lang="hu-HU" dirty="0" smtClean="0"/>
              <a:t>szögsebességű</a:t>
            </a:r>
            <a:r>
              <a:rPr lang="hu-HU" dirty="0"/>
              <a:t> </a:t>
            </a:r>
            <a:r>
              <a:rPr lang="hu-HU" dirty="0" smtClean="0"/>
              <a:t>forgásra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21161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Vestibularis</a:t>
            </a:r>
            <a:r>
              <a:rPr lang="hu-HU" b="1" dirty="0" smtClean="0"/>
              <a:t> rendszer</a:t>
            </a:r>
            <a:endParaRPr lang="hu-H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 r="1781"/>
          <a:stretch/>
        </p:blipFill>
        <p:spPr bwMode="auto">
          <a:xfrm>
            <a:off x="1187625" y="2276872"/>
            <a:ext cx="6838776" cy="406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9552" y="14847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Utriculus</a:t>
            </a:r>
            <a:r>
              <a:rPr lang="hu-HU" dirty="0"/>
              <a:t>:</a:t>
            </a:r>
            <a:r>
              <a:rPr lang="hu-HU" dirty="0" smtClean="0"/>
              <a:t> Horizontális irányok</a:t>
            </a:r>
          </a:p>
          <a:p>
            <a:r>
              <a:rPr lang="hu-HU" dirty="0" err="1" smtClean="0"/>
              <a:t>Sacculus</a:t>
            </a:r>
            <a:r>
              <a:rPr lang="hu-HU" dirty="0" smtClean="0"/>
              <a:t>: vertikális irányok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04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Vestibularis</a:t>
            </a:r>
            <a:r>
              <a:rPr lang="hu-HU" b="1" dirty="0" smtClean="0"/>
              <a:t> rendszer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1951672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Fej elfordítása az egyik irányba, ellenkező irányba mozdítja </a:t>
            </a:r>
            <a:r>
              <a:rPr lang="hu-HU" dirty="0"/>
              <a:t> </a:t>
            </a:r>
            <a:r>
              <a:rPr lang="hu-HU" dirty="0" smtClean="0"/>
              <a:t>a szőrsejtek </a:t>
            </a:r>
            <a:r>
              <a:rPr lang="hu-HU" dirty="0" err="1" smtClean="0"/>
              <a:t>cíliáit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34194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1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Vestibularis</a:t>
            </a:r>
            <a:r>
              <a:rPr lang="hu-HU" b="1" dirty="0" smtClean="0"/>
              <a:t> rendszer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49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u="sng" dirty="0" smtClean="0"/>
              <a:t>Félkörös ívjáratok</a:t>
            </a:r>
            <a:endParaRPr lang="hu-HU" u="sng" dirty="0" smtClean="0"/>
          </a:p>
          <a:p>
            <a:r>
              <a:rPr lang="hu-HU" b="1" dirty="0" smtClean="0"/>
              <a:t>3 db – tér 3 iránya</a:t>
            </a:r>
          </a:p>
          <a:p>
            <a:r>
              <a:rPr lang="hu-HU" dirty="0" smtClean="0"/>
              <a:t>fej </a:t>
            </a:r>
            <a:r>
              <a:rPr lang="hu-HU" b="1" dirty="0"/>
              <a:t>szöggyorsulásának érzékelése</a:t>
            </a:r>
          </a:p>
          <a:p>
            <a:r>
              <a:rPr lang="hu-HU" dirty="0" smtClean="0"/>
              <a:t>csak </a:t>
            </a:r>
            <a:r>
              <a:rPr lang="hu-HU" dirty="0"/>
              <a:t>a forgás kezdetén és a forgás </a:t>
            </a:r>
            <a:r>
              <a:rPr lang="hu-HU" dirty="0" smtClean="0"/>
              <a:t>befejeztével aktiválódik </a:t>
            </a:r>
            <a:r>
              <a:rPr lang="hu-HU" dirty="0"/>
              <a:t>– </a:t>
            </a:r>
            <a:r>
              <a:rPr lang="hu-HU" b="1" dirty="0"/>
              <a:t>dinamikus receptor</a:t>
            </a:r>
          </a:p>
          <a:p>
            <a:r>
              <a:rPr lang="hu-HU" dirty="0" smtClean="0"/>
              <a:t>érzéketlen </a:t>
            </a:r>
            <a:r>
              <a:rPr lang="hu-HU" dirty="0"/>
              <a:t>az állandó </a:t>
            </a:r>
            <a:r>
              <a:rPr lang="hu-HU" dirty="0" smtClean="0"/>
              <a:t>szögsebességű</a:t>
            </a:r>
            <a:r>
              <a:rPr lang="hu-HU" dirty="0"/>
              <a:t> </a:t>
            </a:r>
            <a:r>
              <a:rPr lang="hu-HU" dirty="0" smtClean="0"/>
              <a:t>forgásra</a:t>
            </a:r>
          </a:p>
          <a:p>
            <a:pPr marL="0" indent="0">
              <a:buNone/>
            </a:pPr>
            <a:r>
              <a:rPr lang="hu-HU" b="1" u="sng" dirty="0" err="1"/>
              <a:t>Otolith</a:t>
            </a:r>
            <a:r>
              <a:rPr lang="hu-HU" b="1" u="sng" dirty="0"/>
              <a:t> szerv</a:t>
            </a:r>
          </a:p>
          <a:p>
            <a:r>
              <a:rPr lang="hu-HU" b="1" dirty="0" err="1"/>
              <a:t>u</a:t>
            </a:r>
            <a:r>
              <a:rPr lang="hu-HU" b="1" dirty="0" err="1" smtClean="0"/>
              <a:t>triculus</a:t>
            </a:r>
            <a:r>
              <a:rPr lang="hu-HU" dirty="0" smtClean="0"/>
              <a:t> (tömlőcske) és </a:t>
            </a:r>
            <a:r>
              <a:rPr lang="hu-HU" b="1" dirty="0" err="1" smtClean="0"/>
              <a:t>sacculus</a:t>
            </a:r>
            <a:r>
              <a:rPr lang="hu-HU" dirty="0" smtClean="0"/>
              <a:t> (zsákocska)</a:t>
            </a:r>
            <a:endParaRPr lang="hu-HU" dirty="0"/>
          </a:p>
          <a:p>
            <a:r>
              <a:rPr lang="hu-HU" dirty="0" smtClean="0"/>
              <a:t>fej </a:t>
            </a:r>
            <a:r>
              <a:rPr lang="hu-HU" dirty="0"/>
              <a:t>térbeli helyzetének és a nehézségi </a:t>
            </a:r>
            <a:r>
              <a:rPr lang="hu-HU" dirty="0" smtClean="0"/>
              <a:t>erőnek </a:t>
            </a:r>
            <a:r>
              <a:rPr lang="hu-HU" dirty="0"/>
              <a:t>az </a:t>
            </a:r>
            <a:r>
              <a:rPr lang="hu-HU" dirty="0" smtClean="0"/>
              <a:t>érzékelése </a:t>
            </a:r>
            <a:r>
              <a:rPr lang="hu-HU" dirty="0"/>
              <a:t>(„</a:t>
            </a:r>
            <a:r>
              <a:rPr lang="hu-HU" dirty="0" err="1"/>
              <a:t>graviceptor</a:t>
            </a:r>
            <a:r>
              <a:rPr lang="hu-HU" dirty="0"/>
              <a:t>”)</a:t>
            </a:r>
          </a:p>
          <a:p>
            <a:r>
              <a:rPr lang="hu-HU" b="1" dirty="0" smtClean="0"/>
              <a:t>lineáris </a:t>
            </a:r>
            <a:r>
              <a:rPr lang="hu-HU" b="1" dirty="0"/>
              <a:t>gyorsulás </a:t>
            </a:r>
            <a:r>
              <a:rPr lang="hu-HU" b="1" dirty="0" smtClean="0"/>
              <a:t>érzékelése</a:t>
            </a:r>
          </a:p>
          <a:p>
            <a:r>
              <a:rPr lang="hu-HU" dirty="0"/>
              <a:t>f</a:t>
            </a:r>
            <a:r>
              <a:rPr lang="hu-HU" dirty="0" smtClean="0"/>
              <a:t>olyamatosan </a:t>
            </a:r>
            <a:r>
              <a:rPr lang="hu-HU" dirty="0"/>
              <a:t>aktív – </a:t>
            </a:r>
            <a:r>
              <a:rPr lang="hu-HU" b="1" dirty="0"/>
              <a:t>statikus receptor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23198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Vestibularis</a:t>
            </a:r>
            <a:r>
              <a:rPr lang="hu-HU" b="1" dirty="0" smtClean="0"/>
              <a:t> rendszer</a:t>
            </a:r>
            <a:endParaRPr lang="hu-HU" b="1" dirty="0"/>
          </a:p>
        </p:txBody>
      </p:sp>
      <p:pic>
        <p:nvPicPr>
          <p:cNvPr id="5122" name="Picture 2" descr="Képtalálat a következ&amp;odblac;re: „lippincott williams &amp; wilkins vestibular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7" b="3564"/>
          <a:stretch/>
        </p:blipFill>
        <p:spPr bwMode="auto">
          <a:xfrm>
            <a:off x="1115616" y="1484784"/>
            <a:ext cx="73079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err="1" smtClean="0"/>
              <a:t>Termoreceptorok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a bőr </a:t>
            </a:r>
            <a:r>
              <a:rPr lang="hu-HU" b="1" dirty="0" err="1"/>
              <a:t>termoreceptorainak</a:t>
            </a:r>
            <a:r>
              <a:rPr lang="hu-HU" b="1" dirty="0"/>
              <a:t> két típusa </a:t>
            </a:r>
            <a:r>
              <a:rPr lang="hu-HU" dirty="0"/>
              <a:t>van:</a:t>
            </a:r>
          </a:p>
          <a:p>
            <a:pPr lvl="1"/>
            <a:r>
              <a:rPr lang="hu-HU" b="1" dirty="0"/>
              <a:t>hideg</a:t>
            </a:r>
            <a:r>
              <a:rPr lang="hu-HU" dirty="0"/>
              <a:t> (</a:t>
            </a:r>
            <a:r>
              <a:rPr lang="hu-HU" dirty="0" err="1"/>
              <a:t>Krause-féle</a:t>
            </a:r>
            <a:r>
              <a:rPr lang="hu-HU" dirty="0"/>
              <a:t> végbunkó)</a:t>
            </a:r>
          </a:p>
          <a:p>
            <a:pPr lvl="2"/>
            <a:r>
              <a:rPr lang="hu-HU" b="1" dirty="0"/>
              <a:t>10°-40° között </a:t>
            </a:r>
            <a:r>
              <a:rPr lang="hu-HU" dirty="0"/>
              <a:t>érzékeny, csúcs 23° -28° között</a:t>
            </a:r>
          </a:p>
          <a:p>
            <a:pPr lvl="2"/>
            <a:r>
              <a:rPr lang="hu-HU" dirty="0"/>
              <a:t>10° alatt érzéketlen, mint minden más – fagyasztás (foci)</a:t>
            </a:r>
          </a:p>
          <a:p>
            <a:pPr lvl="2"/>
            <a:r>
              <a:rPr lang="hu-HU" b="1" dirty="0"/>
              <a:t>45° felett</a:t>
            </a:r>
            <a:r>
              <a:rPr lang="hu-HU" dirty="0"/>
              <a:t>i ingerre újra reagálnak – </a:t>
            </a:r>
            <a:r>
              <a:rPr lang="hu-HU" b="1" dirty="0"/>
              <a:t>paradox hidegérzés</a:t>
            </a:r>
            <a:r>
              <a:rPr lang="hu-HU" dirty="0"/>
              <a:t>, pl. forró kőre lépés</a:t>
            </a:r>
          </a:p>
          <a:p>
            <a:pPr lvl="2"/>
            <a:r>
              <a:rPr lang="hu-HU" dirty="0"/>
              <a:t>A</a:t>
            </a:r>
            <a:r>
              <a:rPr lang="el-GR" dirty="0"/>
              <a:t>δ </a:t>
            </a:r>
            <a:r>
              <a:rPr lang="hu-HU" dirty="0"/>
              <a:t>rostok látják el</a:t>
            </a:r>
          </a:p>
          <a:p>
            <a:pPr lvl="1"/>
            <a:r>
              <a:rPr lang="hu-HU" b="1" dirty="0"/>
              <a:t>meleg</a:t>
            </a:r>
            <a:r>
              <a:rPr lang="hu-HU" dirty="0"/>
              <a:t> (tok nélküli </a:t>
            </a:r>
            <a:r>
              <a:rPr lang="hu-HU" dirty="0" err="1"/>
              <a:t>Ruffini</a:t>
            </a:r>
            <a:r>
              <a:rPr lang="hu-HU" dirty="0"/>
              <a:t> végtestek) receptorok</a:t>
            </a:r>
          </a:p>
          <a:p>
            <a:pPr lvl="2"/>
            <a:r>
              <a:rPr lang="hu-HU" b="1" dirty="0"/>
              <a:t>30°-45° között érzékeny</a:t>
            </a:r>
            <a:r>
              <a:rPr lang="hu-HU" dirty="0"/>
              <a:t>, csúcs 38°-43° között</a:t>
            </a:r>
          </a:p>
          <a:p>
            <a:pPr lvl="2"/>
            <a:r>
              <a:rPr lang="hu-HU" dirty="0"/>
              <a:t>45° feletti hőmérsékleten a meleg receptorok elhallgatnak</a:t>
            </a:r>
          </a:p>
          <a:p>
            <a:pPr lvl="2"/>
            <a:r>
              <a:rPr lang="hu-HU" dirty="0"/>
              <a:t>C rostok látják </a:t>
            </a:r>
            <a:r>
              <a:rPr lang="hu-HU" dirty="0" smtClean="0"/>
              <a:t>el</a:t>
            </a:r>
            <a:endParaRPr lang="en-GB" dirty="0" smtClean="0"/>
          </a:p>
          <a:p>
            <a:pPr lvl="2"/>
            <a:endParaRPr lang="hu-HU" dirty="0"/>
          </a:p>
          <a:p>
            <a:r>
              <a:rPr lang="hu-HU" b="1" dirty="0" smtClean="0"/>
              <a:t>általában lassan </a:t>
            </a:r>
            <a:r>
              <a:rPr lang="hu-HU" b="1" dirty="0"/>
              <a:t>adaptálnak</a:t>
            </a:r>
            <a:r>
              <a:rPr lang="hu-HU" dirty="0"/>
              <a:t>, normális körülmények között </a:t>
            </a:r>
            <a:r>
              <a:rPr lang="hu-HU" b="1" dirty="0"/>
              <a:t>folyamatosan aktívak</a:t>
            </a:r>
          </a:p>
          <a:p>
            <a:r>
              <a:rPr lang="hu-HU" dirty="0"/>
              <a:t>közel vannak a bőr felszínéhez (kb. 1 mm), a bőr hőmérséklete és a vérátáramlás is befolyásol – értágító, pl. alkohol – </a:t>
            </a:r>
            <a:r>
              <a:rPr lang="hu-HU" dirty="0" err="1"/>
              <a:t>melegérzet</a:t>
            </a:r>
            <a:r>
              <a:rPr lang="hu-HU" dirty="0"/>
              <a:t>, de a pálinka hatása rövid</a:t>
            </a:r>
          </a:p>
          <a:p>
            <a:r>
              <a:rPr lang="hu-HU" dirty="0"/>
              <a:t>semleges zóna: 32°-33° </a:t>
            </a:r>
            <a:r>
              <a:rPr lang="hu-HU" dirty="0" smtClean="0"/>
              <a:t>között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35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5352" y="116632"/>
            <a:ext cx="5554960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Termoreceptorok</a:t>
            </a:r>
            <a:r>
              <a:rPr lang="hu-HU" sz="3600" b="1" dirty="0" smtClean="0"/>
              <a:t> 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5904656" cy="3240360"/>
          </a:xfrm>
        </p:spPr>
        <p:txBody>
          <a:bodyPr>
            <a:normAutofit/>
          </a:bodyPr>
          <a:lstStyle/>
          <a:p>
            <a:r>
              <a:rPr lang="hu-HU" sz="2000" b="1" i="1" dirty="0" err="1" smtClean="0"/>
              <a:t>Hidegreceptorok</a:t>
            </a:r>
            <a:r>
              <a:rPr lang="hu-HU" sz="2000" dirty="0" smtClean="0"/>
              <a:t> = 36° &gt;</a:t>
            </a:r>
          </a:p>
          <a:p>
            <a:pPr lvl="1"/>
            <a:r>
              <a:rPr lang="hu-HU" sz="2000" dirty="0" smtClean="0"/>
              <a:t>Minél alacsonyabb a hőmérséklet (36 és 20° között), annál magasabb a </a:t>
            </a:r>
            <a:r>
              <a:rPr lang="hu-HU" sz="2000" dirty="0" err="1" smtClean="0"/>
              <a:t>hidegreceptorokhoz</a:t>
            </a:r>
            <a:r>
              <a:rPr lang="hu-HU" sz="2000" dirty="0" smtClean="0"/>
              <a:t> tartozó idegrostok impulzusfrekvenciája</a:t>
            </a:r>
          </a:p>
          <a:p>
            <a:pPr marL="457200" lvl="1" indent="0">
              <a:buNone/>
            </a:pPr>
            <a:endParaRPr lang="hu-HU" sz="2000" dirty="0" smtClean="0"/>
          </a:p>
          <a:p>
            <a:r>
              <a:rPr lang="hu-HU" sz="2000" b="1" i="1" dirty="0" err="1" smtClean="0"/>
              <a:t>Melegreceptorok</a:t>
            </a:r>
            <a:r>
              <a:rPr lang="hu-HU" sz="2000" dirty="0" smtClean="0"/>
              <a:t> = 36° &lt;</a:t>
            </a:r>
          </a:p>
          <a:p>
            <a:pPr lvl="1"/>
            <a:r>
              <a:rPr lang="hu-HU" sz="2000" dirty="0" smtClean="0"/>
              <a:t>Minél magasabb a hőmérséklet (63 és 43° között), annál magasabb a </a:t>
            </a:r>
            <a:r>
              <a:rPr lang="hu-HU" sz="2000" dirty="0" err="1" smtClean="0"/>
              <a:t>melegreceptorokhoz</a:t>
            </a:r>
            <a:r>
              <a:rPr lang="hu-HU" sz="2000" dirty="0" smtClean="0"/>
              <a:t> tartozó idegrostok impulzusfrekvenciája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87" y="980728"/>
            <a:ext cx="2528301" cy="4968552"/>
          </a:xfrm>
        </p:spPr>
      </p:pic>
    </p:spTree>
    <p:extLst>
      <p:ext uri="{BB962C8B-B14F-4D97-AF65-F5344CB8AC3E}">
        <p14:creationId xmlns:p14="http://schemas.microsoft.com/office/powerpoint/2010/main" val="41231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9328" y="202630"/>
            <a:ext cx="6059016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Termoreceptorok</a:t>
            </a:r>
            <a:r>
              <a:rPr lang="hu-HU" sz="3600" b="1" dirty="0" smtClean="0"/>
              <a:t> II.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464496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20 és 40° között a </a:t>
            </a:r>
            <a:r>
              <a:rPr lang="hu-HU" sz="2400" dirty="0" err="1" smtClean="0"/>
              <a:t>termoreceptorok</a:t>
            </a:r>
            <a:r>
              <a:rPr lang="hu-HU" sz="2400" dirty="0" smtClean="0"/>
              <a:t> gyorsan adaptálódnak = </a:t>
            </a:r>
            <a:r>
              <a:rPr lang="hu-HU" sz="2400" b="1" i="1" dirty="0" smtClean="0"/>
              <a:t>PD recepció</a:t>
            </a:r>
            <a:r>
              <a:rPr lang="hu-HU" sz="2400" dirty="0" smtClean="0"/>
              <a:t>:</a:t>
            </a:r>
          </a:p>
          <a:p>
            <a:pPr lvl="1" algn="just"/>
            <a:r>
              <a:rPr lang="hu-HU" sz="2400" dirty="0" smtClean="0"/>
              <a:t>A 25°-os vizet csak kezdetben érezzük hidegnek</a:t>
            </a:r>
          </a:p>
          <a:p>
            <a:pPr marL="457200" lvl="1" indent="0" algn="just">
              <a:buNone/>
            </a:pPr>
            <a:endParaRPr lang="hu-HU" sz="2400" dirty="0" smtClean="0"/>
          </a:p>
          <a:p>
            <a:pPr algn="just"/>
            <a:r>
              <a:rPr lang="hu-HU" sz="2400" dirty="0" smtClean="0"/>
              <a:t>Ezzel szemben a szélsőséges hőmérsékleteket tartósan hidegnek ill. tartósan melegnek érezzük =&gt; ennek a jelentősége a lehetséges bőrkárosodás előrejelzésében van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dirty="0" smtClean="0"/>
              <a:t>45° &lt; </a:t>
            </a:r>
            <a:r>
              <a:rPr lang="hu-HU" sz="2400" b="1" i="1" dirty="0" smtClean="0"/>
              <a:t>„</a:t>
            </a:r>
            <a:r>
              <a:rPr lang="hu-HU" sz="2400" b="1" i="1" dirty="0" err="1" smtClean="0"/>
              <a:t>forróreceptorok</a:t>
            </a:r>
            <a:r>
              <a:rPr lang="hu-HU" sz="2400" b="1" i="1" dirty="0" smtClean="0"/>
              <a:t>”</a:t>
            </a:r>
            <a:r>
              <a:rPr lang="hu-HU" sz="2400" dirty="0" smtClean="0"/>
              <a:t> = hőmérséklet-specifikus </a:t>
            </a:r>
            <a:r>
              <a:rPr lang="hu-HU" sz="2400" dirty="0" err="1" smtClean="0"/>
              <a:t>fájdalomreceptorok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1761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err="1" smtClean="0"/>
              <a:t>Nociceptorok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08512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f</a:t>
            </a:r>
            <a:r>
              <a:rPr lang="hu-HU" b="1" dirty="0" smtClean="0"/>
              <a:t>ájdalomérzés receptorai</a:t>
            </a:r>
          </a:p>
          <a:p>
            <a:r>
              <a:rPr lang="hu-HU" b="1" dirty="0" smtClean="0"/>
              <a:t>szabad </a:t>
            </a:r>
            <a:r>
              <a:rPr lang="hu-HU" b="1" dirty="0"/>
              <a:t>idegvégződések</a:t>
            </a:r>
            <a:r>
              <a:rPr lang="hu-HU" dirty="0"/>
              <a:t>, de nem minden szabad idegvégződés </a:t>
            </a:r>
            <a:r>
              <a:rPr lang="hu-HU" dirty="0" err="1"/>
              <a:t>nociceptor</a:t>
            </a:r>
            <a:r>
              <a:rPr lang="hu-HU" dirty="0"/>
              <a:t> (ajak, nemi szervek)</a:t>
            </a:r>
          </a:p>
          <a:p>
            <a:r>
              <a:rPr lang="hu-HU" dirty="0"/>
              <a:t>két fajtája van:</a:t>
            </a:r>
          </a:p>
          <a:p>
            <a:pPr lvl="1"/>
            <a:r>
              <a:rPr lang="hu-HU" b="1" dirty="0"/>
              <a:t>modalitásra specifikus</a:t>
            </a:r>
          </a:p>
          <a:p>
            <a:pPr lvl="2"/>
            <a:r>
              <a:rPr lang="hu-HU" dirty="0"/>
              <a:t>mechanikai vagy termikus ingerre reagál</a:t>
            </a:r>
          </a:p>
          <a:p>
            <a:pPr lvl="2"/>
            <a:r>
              <a:rPr lang="hu-HU" dirty="0"/>
              <a:t>A</a:t>
            </a:r>
            <a:r>
              <a:rPr lang="el-GR" dirty="0"/>
              <a:t>δ </a:t>
            </a:r>
            <a:r>
              <a:rPr lang="hu-HU" dirty="0"/>
              <a:t>rostok látják el</a:t>
            </a:r>
          </a:p>
          <a:p>
            <a:pPr lvl="1"/>
            <a:r>
              <a:rPr lang="hu-HU" b="1" dirty="0" err="1" smtClean="0"/>
              <a:t>polimodális</a:t>
            </a:r>
            <a:endParaRPr lang="hu-HU" b="1" dirty="0"/>
          </a:p>
          <a:p>
            <a:pPr lvl="2"/>
            <a:r>
              <a:rPr lang="hu-HU" dirty="0"/>
              <a:t>különböző modalitású erős ingerek aktiválhatják</a:t>
            </a:r>
          </a:p>
          <a:p>
            <a:pPr lvl="2"/>
            <a:r>
              <a:rPr lang="hu-HU" dirty="0"/>
              <a:t>C rostok látják el</a:t>
            </a:r>
          </a:p>
          <a:p>
            <a:r>
              <a:rPr lang="hu-HU" b="1" dirty="0" err="1" smtClean="0"/>
              <a:t>algogén</a:t>
            </a:r>
            <a:r>
              <a:rPr lang="hu-HU" b="1" dirty="0" smtClean="0"/>
              <a:t> </a:t>
            </a:r>
            <a:r>
              <a:rPr lang="hu-HU" b="1" dirty="0"/>
              <a:t>anyagok </a:t>
            </a:r>
            <a:r>
              <a:rPr lang="hu-HU" dirty="0"/>
              <a:t>is ingerületbe </a:t>
            </a:r>
            <a:r>
              <a:rPr lang="hu-HU" dirty="0" smtClean="0"/>
              <a:t>hozhatják</a:t>
            </a:r>
            <a:r>
              <a:rPr lang="en-GB" dirty="0" smtClean="0"/>
              <a:t> pl. </a:t>
            </a:r>
            <a:r>
              <a:rPr lang="hu-HU" dirty="0" smtClean="0"/>
              <a:t>sérült </a:t>
            </a:r>
            <a:r>
              <a:rPr lang="hu-HU" dirty="0"/>
              <a:t>sejtek K+</a:t>
            </a:r>
            <a:r>
              <a:rPr lang="hu-HU" dirty="0" err="1"/>
              <a:t>-</a:t>
            </a:r>
            <a:r>
              <a:rPr lang="hu-HU" dirty="0" err="1" smtClean="0"/>
              <a:t>ja</a:t>
            </a:r>
            <a:r>
              <a:rPr lang="en-GB" dirty="0" smtClean="0"/>
              <a:t>, </a:t>
            </a:r>
            <a:r>
              <a:rPr lang="hu-HU" dirty="0" smtClean="0"/>
              <a:t>hízósejtek hisztaminja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10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Szenzoros</a:t>
            </a:r>
            <a:r>
              <a:rPr lang="en-GB" b="1" dirty="0" smtClean="0"/>
              <a:t> </a:t>
            </a:r>
            <a:r>
              <a:rPr lang="en-GB" b="1" dirty="0" err="1" smtClean="0"/>
              <a:t>rendszerek</a:t>
            </a:r>
            <a:endParaRPr lang="hu-HU" b="1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531455"/>
              </p:ext>
            </p:extLst>
          </p:nvPr>
        </p:nvGraphicFramePr>
        <p:xfrm>
          <a:off x="935595" y="1268760"/>
          <a:ext cx="7361398" cy="509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Document" r:id="rId3" imgW="10445438" imgH="7230903" progId="Word.Document.8">
                  <p:embed/>
                </p:oleObj>
              </mc:Choice>
              <mc:Fallback>
                <p:oleObj name="Document" r:id="rId3" imgW="10445438" imgH="72309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5" y="1268760"/>
                        <a:ext cx="7361398" cy="5096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0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err="1" smtClean="0"/>
              <a:t>Nociceptorok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92487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gyors, éles </a:t>
            </a:r>
            <a:r>
              <a:rPr lang="hu-HU" b="1" dirty="0" smtClean="0"/>
              <a:t>fájdalom:</a:t>
            </a:r>
            <a:r>
              <a:rPr lang="hu-HU" dirty="0" smtClean="0"/>
              <a:t> A</a:t>
            </a:r>
            <a:r>
              <a:rPr lang="el-GR" dirty="0"/>
              <a:t>δ </a:t>
            </a:r>
            <a:r>
              <a:rPr lang="hu-HU" dirty="0"/>
              <a:t>rostokon – jól lokalizálható</a:t>
            </a:r>
          </a:p>
          <a:p>
            <a:r>
              <a:rPr lang="hu-HU" b="1" dirty="0" smtClean="0"/>
              <a:t>lassú, tompa fájdalom:</a:t>
            </a:r>
            <a:r>
              <a:rPr lang="hu-HU" dirty="0"/>
              <a:t> </a:t>
            </a:r>
            <a:r>
              <a:rPr lang="hu-HU" dirty="0" smtClean="0"/>
              <a:t>C-rostokon - nehezebben lokalizálható</a:t>
            </a:r>
          </a:p>
          <a:p>
            <a:r>
              <a:rPr lang="hu-HU" b="1" dirty="0" smtClean="0"/>
              <a:t>kevéssé </a:t>
            </a:r>
            <a:r>
              <a:rPr lang="hu-HU" b="1" dirty="0"/>
              <a:t>adaptálódnak</a:t>
            </a:r>
            <a:r>
              <a:rPr lang="hu-HU" dirty="0"/>
              <a:t>, tartós ingerlésre inkább </a:t>
            </a:r>
            <a:r>
              <a:rPr lang="hu-HU" b="1" dirty="0" err="1"/>
              <a:t>szenzitizáció</a:t>
            </a:r>
            <a:r>
              <a:rPr lang="hu-HU" dirty="0"/>
              <a:t>, </a:t>
            </a:r>
            <a:r>
              <a:rPr lang="hu-HU" dirty="0" err="1"/>
              <a:t>hiperalgézia</a:t>
            </a:r>
            <a:r>
              <a:rPr lang="hu-HU" dirty="0"/>
              <a:t> lép fel</a:t>
            </a:r>
          </a:p>
          <a:p>
            <a:r>
              <a:rPr lang="hu-HU" b="1" dirty="0" smtClean="0"/>
              <a:t>nem </a:t>
            </a:r>
            <a:r>
              <a:rPr lang="hu-HU" b="1" dirty="0"/>
              <a:t>minden szervben van </a:t>
            </a:r>
            <a:r>
              <a:rPr lang="hu-HU" b="1" dirty="0" err="1"/>
              <a:t>nociceptor</a:t>
            </a:r>
            <a:r>
              <a:rPr lang="hu-HU" dirty="0"/>
              <a:t>, pl. az agy nem fáj, helyi érzéstelenítésben operálható</a:t>
            </a:r>
          </a:p>
          <a:p>
            <a:r>
              <a:rPr lang="hu-HU" dirty="0"/>
              <a:t>a váz-, és szívizom </a:t>
            </a:r>
            <a:r>
              <a:rPr lang="hu-HU" dirty="0" err="1"/>
              <a:t>nociceptorai</a:t>
            </a:r>
            <a:r>
              <a:rPr lang="hu-HU" dirty="0"/>
              <a:t> érzékenyek az oxigén </a:t>
            </a:r>
            <a:r>
              <a:rPr lang="hu-HU" dirty="0" smtClean="0"/>
              <a:t>hiányra – angina </a:t>
            </a:r>
            <a:r>
              <a:rPr lang="hu-HU" dirty="0" err="1" smtClean="0"/>
              <a:t>pectoris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26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130622"/>
            <a:ext cx="5266928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Fájdalom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6120680" cy="4536504"/>
          </a:xfrm>
        </p:spPr>
        <p:txBody>
          <a:bodyPr>
            <a:noAutofit/>
          </a:bodyPr>
          <a:lstStyle/>
          <a:p>
            <a:pPr algn="just"/>
            <a:r>
              <a:rPr lang="hu-HU" sz="2000" b="1" i="1" dirty="0" smtClean="0"/>
              <a:t>Fájdalom =</a:t>
            </a:r>
            <a:r>
              <a:rPr lang="hu-HU" sz="2000" dirty="0" smtClean="0"/>
              <a:t> nyomasztó érzelmi élménnyel társuló kellemetlen érzet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 A szervezet belülről vagy kívülről fenyegető vagy érő károsodás jelzése váltja ki = </a:t>
            </a:r>
            <a:r>
              <a:rPr lang="hu-HU" sz="2000" b="1" i="1" dirty="0" err="1" smtClean="0"/>
              <a:t>nocicepció</a:t>
            </a:r>
            <a:endParaRPr lang="hu-HU" sz="2000" b="1" i="1" dirty="0" smtClean="0"/>
          </a:p>
          <a:p>
            <a:pPr marL="0" indent="0" algn="just">
              <a:buNone/>
            </a:pPr>
            <a:endParaRPr lang="hu-HU" sz="2000" b="1" i="1" dirty="0" smtClean="0"/>
          </a:p>
          <a:p>
            <a:pPr algn="just"/>
            <a:r>
              <a:rPr lang="hu-HU" sz="2000" dirty="0" smtClean="0"/>
              <a:t>Fájdalom eredete szerint:</a:t>
            </a:r>
          </a:p>
          <a:p>
            <a:pPr lvl="1" algn="just"/>
            <a:r>
              <a:rPr lang="hu-HU" sz="2000" b="1" i="1" dirty="0" err="1" smtClean="0"/>
              <a:t>Viscerális</a:t>
            </a:r>
            <a:r>
              <a:rPr lang="hu-HU" sz="2000" b="1" i="1" dirty="0" smtClean="0"/>
              <a:t> fájdalom </a:t>
            </a:r>
            <a:r>
              <a:rPr lang="hu-HU" sz="2000" dirty="0" smtClean="0"/>
              <a:t>= zsigerekből eredő</a:t>
            </a:r>
          </a:p>
          <a:p>
            <a:pPr lvl="1" algn="just"/>
            <a:r>
              <a:rPr lang="hu-HU" sz="2000" b="1" i="1" dirty="0" smtClean="0"/>
              <a:t>Szomatikus fájdalom</a:t>
            </a:r>
            <a:r>
              <a:rPr lang="hu-HU" sz="2000" dirty="0" smtClean="0"/>
              <a:t>:</a:t>
            </a:r>
          </a:p>
          <a:p>
            <a:pPr lvl="2" algn="just"/>
            <a:r>
              <a:rPr lang="hu-HU" i="1" dirty="0" smtClean="0"/>
              <a:t>„mélyből” </a:t>
            </a:r>
            <a:r>
              <a:rPr lang="hu-HU" dirty="0" smtClean="0"/>
              <a:t>származó fájdalom pl.: fejfájás, végtagfájdalom</a:t>
            </a:r>
          </a:p>
          <a:p>
            <a:pPr lvl="2" algn="just"/>
            <a:r>
              <a:rPr lang="hu-HU" i="1" dirty="0" smtClean="0"/>
              <a:t>Bőrből</a:t>
            </a:r>
            <a:r>
              <a:rPr lang="hu-HU" dirty="0" smtClean="0"/>
              <a:t> származó fájdalom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2"/>
            <a:ext cx="2532489" cy="4752528"/>
          </a:xfrm>
        </p:spPr>
      </p:pic>
    </p:spTree>
    <p:extLst>
      <p:ext uri="{BB962C8B-B14F-4D97-AF65-F5344CB8AC3E}">
        <p14:creationId xmlns:p14="http://schemas.microsoft.com/office/powerpoint/2010/main" val="33135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2920" y="116632"/>
            <a:ext cx="7437512" cy="85010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Felületes fájdalmak csoportosítása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5256584" cy="4680520"/>
          </a:xfrm>
        </p:spPr>
        <p:txBody>
          <a:bodyPr>
            <a:normAutofit/>
          </a:bodyPr>
          <a:lstStyle/>
          <a:p>
            <a:r>
              <a:rPr lang="hu-HU" sz="2200" dirty="0" smtClean="0"/>
              <a:t>Első fájdalom = </a:t>
            </a:r>
            <a:r>
              <a:rPr lang="hu-HU" sz="2200" b="1" i="1" dirty="0" smtClean="0"/>
              <a:t>„éles” fájdalom</a:t>
            </a:r>
          </a:p>
          <a:p>
            <a:pPr lvl="1"/>
            <a:r>
              <a:rPr lang="hu-HU" sz="2200" dirty="0" smtClean="0"/>
              <a:t>Gyorsan jelentkező</a:t>
            </a:r>
          </a:p>
          <a:p>
            <a:pPr lvl="1"/>
            <a:r>
              <a:rPr lang="hu-HU" sz="2200" dirty="0" smtClean="0"/>
              <a:t>Elsősorban a menekülési reflexeket vált ki</a:t>
            </a:r>
          </a:p>
          <a:p>
            <a:pPr marL="457200" lvl="1" indent="0">
              <a:buNone/>
            </a:pPr>
            <a:endParaRPr lang="hu-HU" sz="2200" dirty="0" smtClean="0"/>
          </a:p>
          <a:p>
            <a:r>
              <a:rPr lang="hu-HU" sz="2200" dirty="0" smtClean="0"/>
              <a:t>Második fájdalom = </a:t>
            </a:r>
            <a:r>
              <a:rPr lang="hu-HU" sz="2200" b="1" i="1" dirty="0" smtClean="0"/>
              <a:t>„tompa” fájdalom</a:t>
            </a:r>
          </a:p>
          <a:p>
            <a:pPr lvl="1"/>
            <a:r>
              <a:rPr lang="hu-HU" sz="2200" dirty="0" smtClean="0"/>
              <a:t>0,5 – 1 s késéssel követi az éles fájdalmat</a:t>
            </a:r>
          </a:p>
          <a:p>
            <a:pPr lvl="1"/>
            <a:r>
              <a:rPr lang="hu-HU" sz="2200" dirty="0" smtClean="0"/>
              <a:t>Tovább tart</a:t>
            </a:r>
          </a:p>
          <a:p>
            <a:pPr lvl="1"/>
            <a:r>
              <a:rPr lang="hu-HU" sz="2200" dirty="0" smtClean="0"/>
              <a:t>Nehezen lokalizálható</a:t>
            </a:r>
          </a:p>
          <a:p>
            <a:pPr lvl="1"/>
            <a:r>
              <a:rPr lang="hu-HU" sz="2200" dirty="0" smtClean="0"/>
              <a:t>Kímélő (</a:t>
            </a:r>
            <a:r>
              <a:rPr lang="hu-HU" sz="2200" dirty="0" err="1" smtClean="0"/>
              <a:t>antalgiás</a:t>
            </a:r>
            <a:r>
              <a:rPr lang="hu-HU" sz="2200" dirty="0" smtClean="0"/>
              <a:t>) tartást vált ki</a:t>
            </a:r>
            <a:endParaRPr lang="hu-HU" sz="2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3162839" cy="3672408"/>
          </a:xfrm>
        </p:spPr>
      </p:pic>
    </p:spTree>
    <p:extLst>
      <p:ext uri="{BB962C8B-B14F-4D97-AF65-F5344CB8AC3E}">
        <p14:creationId xmlns:p14="http://schemas.microsoft.com/office/powerpoint/2010/main" val="35013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3304" y="116632"/>
            <a:ext cx="6491064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Fájdalomreceptorok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Szabad idegvégződések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dirty="0" smtClean="0"/>
              <a:t>Nem adaptálódnak (=&gt;pl.: naphosszat tartó fogfájás!) egyébként a tartósan fennálló károsító hatás feledésbe merülne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dirty="0" smtClean="0"/>
              <a:t>A fájdalomérző idegpályákat érintő károsodások olyan érzést keltenek, mintha  a perifériáról származnának = </a:t>
            </a:r>
            <a:r>
              <a:rPr lang="hu-HU" sz="2400" b="1" i="1" dirty="0" err="1" smtClean="0"/>
              <a:t>projicált</a:t>
            </a:r>
            <a:r>
              <a:rPr lang="hu-HU" sz="2400" b="1" i="1" dirty="0" smtClean="0"/>
              <a:t> fájdalom</a:t>
            </a:r>
          </a:p>
          <a:p>
            <a:pPr lvl="1" algn="just"/>
            <a:r>
              <a:rPr lang="hu-HU" sz="2400" dirty="0" smtClean="0"/>
              <a:t>Pl.: porckorongsérv okozta </a:t>
            </a:r>
            <a:r>
              <a:rPr lang="hu-HU" sz="2400" dirty="0" err="1" smtClean="0"/>
              <a:t>idegkompresszió</a:t>
            </a:r>
            <a:r>
              <a:rPr lang="hu-HU" sz="2400" dirty="0" smtClean="0"/>
              <a:t> miatt kialakuló hátfájás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961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62505" y="116632"/>
            <a:ext cx="5689815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Szenzoros rendszerek</a:t>
            </a:r>
            <a:endParaRPr lang="hu-HU" sz="3600" b="1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4. Érzékszervek: 114-140. o.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716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147248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Reflex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alapvető idegrendszeri működés, környezeti 	ingerre tudatosulás nélküli válaszreakció jön 	létre</a:t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Reflexív</a:t>
            </a:r>
            <a:r>
              <a:rPr lang="hu-HU" dirty="0" smtClean="0"/>
              <a:t>: reflex ezen keresztül jön létre</a:t>
            </a:r>
          </a:p>
          <a:p>
            <a:pPr lvl="1"/>
            <a:r>
              <a:rPr lang="hu-HU" dirty="0"/>
              <a:t>Receptor</a:t>
            </a:r>
          </a:p>
          <a:p>
            <a:pPr lvl="1"/>
            <a:r>
              <a:rPr lang="hu-HU" dirty="0" err="1"/>
              <a:t>Afferens</a:t>
            </a:r>
            <a:r>
              <a:rPr lang="hu-HU" dirty="0"/>
              <a:t> szár</a:t>
            </a:r>
          </a:p>
          <a:p>
            <a:pPr lvl="1"/>
            <a:r>
              <a:rPr lang="hu-HU" dirty="0"/>
              <a:t>Reflexközpont</a:t>
            </a:r>
          </a:p>
          <a:p>
            <a:pPr lvl="1"/>
            <a:r>
              <a:rPr lang="hu-HU" dirty="0" err="1"/>
              <a:t>Efferens</a:t>
            </a:r>
            <a:r>
              <a:rPr lang="hu-HU" dirty="0"/>
              <a:t> szár</a:t>
            </a:r>
          </a:p>
          <a:p>
            <a:pPr lvl="1"/>
            <a:r>
              <a:rPr lang="hu-HU" dirty="0" err="1" smtClean="0"/>
              <a:t>Effektor</a:t>
            </a:r>
            <a:endParaRPr lang="hu-HU" dirty="0"/>
          </a:p>
        </p:txBody>
      </p:sp>
      <p:sp>
        <p:nvSpPr>
          <p:cNvPr id="5" name="Cím 4"/>
          <p:cNvSpPr txBox="1">
            <a:spLocks/>
          </p:cNvSpPr>
          <p:nvPr/>
        </p:nvSpPr>
        <p:spPr>
          <a:xfrm>
            <a:off x="1762505" y="157436"/>
            <a:ext cx="5689815" cy="648072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/>
              <a:t>R</a:t>
            </a:r>
            <a:r>
              <a:rPr lang="hu-HU" sz="3600" b="1" dirty="0" smtClean="0"/>
              <a:t>eflexek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6315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150212" cy="4968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dirty="0" smtClean="0"/>
              <a:t>Receptor helye szerint</a:t>
            </a:r>
          </a:p>
          <a:p>
            <a:pPr lvl="1">
              <a:spcBef>
                <a:spcPts val="0"/>
              </a:spcBef>
            </a:pPr>
            <a:r>
              <a:rPr lang="hu-HU" dirty="0" err="1" smtClean="0"/>
              <a:t>Exteroceptív</a:t>
            </a:r>
            <a:endParaRPr lang="hu-HU" dirty="0" smtClean="0"/>
          </a:p>
          <a:p>
            <a:pPr lvl="1">
              <a:spcBef>
                <a:spcPts val="0"/>
              </a:spcBef>
            </a:pPr>
            <a:r>
              <a:rPr lang="hu-HU" dirty="0" err="1" smtClean="0"/>
              <a:t>Interoceptív</a:t>
            </a:r>
            <a:endParaRPr lang="hu-HU" dirty="0" smtClean="0"/>
          </a:p>
          <a:p>
            <a:pPr lvl="1">
              <a:spcBef>
                <a:spcPts val="0"/>
              </a:spcBef>
            </a:pPr>
            <a:r>
              <a:rPr lang="hu-HU" dirty="0" err="1" smtClean="0"/>
              <a:t>Proprioceptív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>
              <a:spcBef>
                <a:spcPts val="0"/>
              </a:spcBef>
            </a:pPr>
            <a:r>
              <a:rPr lang="hu-HU" dirty="0" smtClean="0"/>
              <a:t>Központ helye szerint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Gerincvelői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Agytörzsi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Kisagyi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Köztiagyi</a:t>
            </a:r>
          </a:p>
          <a:p>
            <a:pPr lvl="1">
              <a:spcBef>
                <a:spcPts val="0"/>
              </a:spcBef>
            </a:pPr>
            <a:r>
              <a:rPr lang="hu-HU" dirty="0" smtClean="0"/>
              <a:t>Agykérgi</a:t>
            </a:r>
          </a:p>
        </p:txBody>
      </p:sp>
      <p:sp>
        <p:nvSpPr>
          <p:cNvPr id="5" name="Cím 4"/>
          <p:cNvSpPr txBox="1">
            <a:spLocks/>
          </p:cNvSpPr>
          <p:nvPr/>
        </p:nvSpPr>
        <p:spPr>
          <a:xfrm>
            <a:off x="1762505" y="157436"/>
            <a:ext cx="5689815" cy="648072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/>
              <a:t>R</a:t>
            </a:r>
            <a:r>
              <a:rPr lang="hu-HU" sz="3600" b="1" dirty="0" smtClean="0"/>
              <a:t>eflexek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07412" y="1052736"/>
            <a:ext cx="428506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/>
              <a:t>Neuronok </a:t>
            </a:r>
            <a:r>
              <a:rPr lang="hu-HU" sz="2800" dirty="0" smtClean="0"/>
              <a:t>száma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400" dirty="0" err="1"/>
              <a:t>Monoszinaptikus</a:t>
            </a:r>
            <a:endParaRPr lang="hu-HU" sz="2400" dirty="0"/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400" dirty="0" err="1" smtClean="0"/>
              <a:t>Poliszinaptikus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/>
              <a:t>Kialakulás szerint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400" dirty="0"/>
              <a:t>Feltételes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400" dirty="0" smtClean="0"/>
              <a:t>Feltétlen</a:t>
            </a:r>
            <a:br>
              <a:rPr lang="hu-HU" sz="2400" dirty="0" smtClean="0"/>
            </a:br>
            <a:endParaRPr lang="hu-HU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err="1"/>
              <a:t>Receptor-effektor</a:t>
            </a:r>
            <a:r>
              <a:rPr lang="hu-HU" sz="2800" dirty="0"/>
              <a:t> viszonya alapján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400" dirty="0"/>
              <a:t>Sajátreflex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400" dirty="0"/>
              <a:t>idegenreflex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905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 txBox="1">
            <a:spLocks/>
          </p:cNvSpPr>
          <p:nvPr/>
        </p:nvSpPr>
        <p:spPr>
          <a:xfrm>
            <a:off x="1762505" y="157436"/>
            <a:ext cx="5689815" cy="648072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/>
              <a:t>R</a:t>
            </a:r>
            <a:r>
              <a:rPr lang="hu-HU" sz="3600" b="1" dirty="0" smtClean="0"/>
              <a:t>eflexek</a:t>
            </a:r>
            <a:endParaRPr lang="hu-HU" sz="3600" b="1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3.3.3. A reflexek: 51-52. o.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301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72008"/>
            <a:ext cx="5493296" cy="62068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 smtClean="0"/>
              <a:t>Miotatikus-monoszinaptikus</a:t>
            </a:r>
            <a:r>
              <a:rPr lang="hu-HU" sz="3200" b="1" dirty="0" smtClean="0"/>
              <a:t> reflex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5688632" cy="5256584"/>
          </a:xfrm>
        </p:spPr>
        <p:txBody>
          <a:bodyPr>
            <a:noAutofit/>
          </a:bodyPr>
          <a:lstStyle/>
          <a:p>
            <a:r>
              <a:rPr lang="hu-HU" sz="1600" dirty="0" smtClean="0"/>
              <a:t>Ha </a:t>
            </a:r>
            <a:r>
              <a:rPr lang="hu-HU" sz="1600" dirty="0"/>
              <a:t>egy </a:t>
            </a:r>
            <a:r>
              <a:rPr lang="hu-HU" sz="1600" b="1" dirty="0"/>
              <a:t>vázizom</a:t>
            </a:r>
            <a:r>
              <a:rPr lang="hu-HU" sz="1600" dirty="0"/>
              <a:t> a hozzá tartozó ínra mért ütés következtében </a:t>
            </a:r>
            <a:r>
              <a:rPr lang="hu-HU" sz="1600" b="1" dirty="0"/>
              <a:t>hirtelen </a:t>
            </a:r>
            <a:r>
              <a:rPr lang="hu-HU" sz="1600" b="1" dirty="0" smtClean="0"/>
              <a:t>megnyúlik</a:t>
            </a:r>
            <a:endParaRPr lang="hu-HU" sz="1600" dirty="0" smtClean="0"/>
          </a:p>
          <a:p>
            <a:r>
              <a:rPr lang="hu-HU" sz="1600" b="1" dirty="0"/>
              <a:t>I</a:t>
            </a:r>
            <a:r>
              <a:rPr lang="hu-HU" sz="1600" b="1" dirty="0" smtClean="0"/>
              <a:t>ngerületbe hozza az izomorsóból eredő </a:t>
            </a:r>
            <a:r>
              <a:rPr lang="hu-HU" sz="1600" b="1" dirty="0" err="1" smtClean="0"/>
              <a:t>Ia</a:t>
            </a:r>
            <a:r>
              <a:rPr lang="hu-HU" sz="1600" b="1" dirty="0" smtClean="0"/>
              <a:t> (</a:t>
            </a:r>
            <a:r>
              <a:rPr lang="hu-HU" sz="1600" b="1" dirty="0" err="1" smtClean="0"/>
              <a:t>annulospirális</a:t>
            </a:r>
            <a:r>
              <a:rPr lang="hu-HU" sz="1600" b="1" dirty="0" smtClean="0"/>
              <a:t> végződés) és a </a:t>
            </a:r>
            <a:r>
              <a:rPr lang="hu-HU" sz="1600" b="1" dirty="0" err="1" smtClean="0"/>
              <a:t>II-es</a:t>
            </a:r>
            <a:r>
              <a:rPr lang="hu-HU" sz="1600" b="1" dirty="0" smtClean="0"/>
              <a:t> típusú (virágcsokor végződés) idegrostokat</a:t>
            </a:r>
            <a:r>
              <a:rPr lang="hu-HU" sz="1600" dirty="0" smtClean="0"/>
              <a:t>, amelyek a hátsó gyökéren át a gerincvelőbe jutnak</a:t>
            </a:r>
          </a:p>
          <a:p>
            <a:r>
              <a:rPr lang="hu-HU" sz="1600" dirty="0" smtClean="0"/>
              <a:t>Közvetlenül kapcsolódnak a mellső szarvban elhelyezkedő, adott izomhoz tartozó </a:t>
            </a:r>
            <a:r>
              <a:rPr lang="hu-HU" sz="1600" b="1" dirty="0" smtClean="0">
                <a:sym typeface="Symbol"/>
              </a:rPr>
              <a:t> - </a:t>
            </a:r>
            <a:r>
              <a:rPr lang="hu-HU" sz="1600" b="1" dirty="0" err="1" smtClean="0">
                <a:sym typeface="Symbol"/>
              </a:rPr>
              <a:t>motoneuronjaira</a:t>
            </a:r>
            <a:endParaRPr lang="hu-HU" sz="1600" dirty="0">
              <a:sym typeface="Symbol"/>
            </a:endParaRPr>
          </a:p>
          <a:p>
            <a:r>
              <a:rPr lang="hu-HU" sz="1600" dirty="0" smtClean="0">
                <a:sym typeface="Symbol"/>
              </a:rPr>
              <a:t>Létrejön </a:t>
            </a:r>
            <a:r>
              <a:rPr lang="hu-HU" sz="1600" b="1" dirty="0" smtClean="0">
                <a:sym typeface="Symbol"/>
              </a:rPr>
              <a:t>az </a:t>
            </a:r>
            <a:r>
              <a:rPr lang="hu-HU" sz="1600" b="1" dirty="0" err="1" smtClean="0">
                <a:sym typeface="Symbol"/>
              </a:rPr>
              <a:t>izomösszehúzódás</a:t>
            </a:r>
            <a:endParaRPr lang="hu-HU" sz="1600" dirty="0" smtClean="0">
              <a:sym typeface="Symbol"/>
            </a:endParaRPr>
          </a:p>
          <a:p>
            <a:r>
              <a:rPr lang="hu-HU" sz="1600" dirty="0" err="1" smtClean="0">
                <a:sym typeface="Symbol"/>
              </a:rPr>
              <a:t>Monoszinaptikus</a:t>
            </a:r>
            <a:r>
              <a:rPr lang="hu-HU" sz="1600" dirty="0">
                <a:sym typeface="Symbol"/>
              </a:rPr>
              <a:t>: csupán </a:t>
            </a:r>
            <a:r>
              <a:rPr lang="hu-HU" sz="1600" b="1" dirty="0">
                <a:sym typeface="Symbol"/>
              </a:rPr>
              <a:t>egyetlenegy átkapcsolás (szinapszis)</a:t>
            </a:r>
            <a:r>
              <a:rPr lang="hu-HU" sz="1600" dirty="0">
                <a:sym typeface="Symbol"/>
              </a:rPr>
              <a:t> van a bejövő (</a:t>
            </a:r>
            <a:r>
              <a:rPr lang="hu-HU" sz="1600" dirty="0" err="1">
                <a:sym typeface="Symbol"/>
              </a:rPr>
              <a:t>afferens</a:t>
            </a:r>
            <a:r>
              <a:rPr lang="hu-HU" sz="1600" dirty="0">
                <a:sym typeface="Symbol"/>
              </a:rPr>
              <a:t>) és a kimenő (</a:t>
            </a:r>
            <a:r>
              <a:rPr lang="hu-HU" sz="1600" dirty="0" err="1">
                <a:sym typeface="Symbol"/>
              </a:rPr>
              <a:t>efferens</a:t>
            </a:r>
            <a:r>
              <a:rPr lang="hu-HU" sz="1600" dirty="0">
                <a:sym typeface="Symbol"/>
              </a:rPr>
              <a:t>) neuron </a:t>
            </a:r>
            <a:r>
              <a:rPr lang="hu-HU" sz="1600" dirty="0" smtClean="0">
                <a:sym typeface="Symbol"/>
              </a:rPr>
              <a:t>között</a:t>
            </a:r>
          </a:p>
          <a:p>
            <a:r>
              <a:rPr lang="hu-HU" sz="1600" b="1" dirty="0" smtClean="0">
                <a:sym typeface="Symbol"/>
              </a:rPr>
              <a:t>Reflexideje</a:t>
            </a:r>
            <a:r>
              <a:rPr lang="hu-HU" sz="1600" dirty="0" smtClean="0">
                <a:sym typeface="Symbol"/>
              </a:rPr>
              <a:t> </a:t>
            </a:r>
            <a:r>
              <a:rPr lang="hu-HU" sz="1600" b="1" dirty="0" smtClean="0">
                <a:sym typeface="Symbol"/>
              </a:rPr>
              <a:t>rendkívül rövid (kb. 20 </a:t>
            </a:r>
            <a:r>
              <a:rPr lang="hu-HU" sz="1600" b="1" dirty="0" err="1" smtClean="0">
                <a:sym typeface="Symbol"/>
              </a:rPr>
              <a:t>ms</a:t>
            </a:r>
            <a:r>
              <a:rPr lang="hu-HU" sz="1600" b="1" dirty="0" smtClean="0">
                <a:sym typeface="Symbol"/>
              </a:rPr>
              <a:t>)</a:t>
            </a:r>
          </a:p>
          <a:p>
            <a:r>
              <a:rPr lang="hu-HU" sz="1600" b="1" dirty="0" smtClean="0">
                <a:sym typeface="Symbol"/>
              </a:rPr>
              <a:t>Saját reflex</a:t>
            </a:r>
          </a:p>
          <a:p>
            <a:r>
              <a:rPr lang="hu-HU" sz="1600" dirty="0" smtClean="0">
                <a:sym typeface="Symbol"/>
              </a:rPr>
              <a:t>Főleg</a:t>
            </a:r>
            <a:r>
              <a:rPr lang="hu-HU" sz="1600" b="1" dirty="0" smtClean="0">
                <a:sym typeface="Symbol"/>
              </a:rPr>
              <a:t> </a:t>
            </a:r>
            <a:r>
              <a:rPr lang="hu-HU" sz="1600" b="1" dirty="0" err="1" smtClean="0">
                <a:sym typeface="Symbol"/>
              </a:rPr>
              <a:t>antigravitációs</a:t>
            </a:r>
            <a:r>
              <a:rPr lang="hu-HU" sz="1600" b="1" dirty="0" smtClean="0">
                <a:sym typeface="Symbol"/>
              </a:rPr>
              <a:t> izmokban </a:t>
            </a:r>
            <a:r>
              <a:rPr lang="hu-HU" sz="1600" dirty="0" smtClean="0">
                <a:sym typeface="Symbol"/>
              </a:rPr>
              <a:t>működik (térfeszítők, talpi hajlítók)</a:t>
            </a:r>
          </a:p>
          <a:p>
            <a:r>
              <a:rPr lang="hu-HU" sz="1600" b="1" dirty="0" smtClean="0">
                <a:sym typeface="Symbol"/>
              </a:rPr>
              <a:t>Nyugalmi izomtónus fenntartása</a:t>
            </a:r>
            <a:r>
              <a:rPr lang="hu-HU" sz="1600" dirty="0" smtClean="0">
                <a:sym typeface="Symbol"/>
              </a:rPr>
              <a:t>: izmaink a test nyugalmi helyzetében kissé nyújtott állapotban vannak, ez a </a:t>
            </a:r>
            <a:r>
              <a:rPr lang="hu-HU" sz="1600" b="1" dirty="0" smtClean="0">
                <a:sym typeface="Symbol"/>
              </a:rPr>
              <a:t>reflex mindig aktív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3202304" cy="3384376"/>
          </a:xfrm>
        </p:spPr>
      </p:pic>
      <p:sp>
        <p:nvSpPr>
          <p:cNvPr id="4" name="Szövegdoboz 3"/>
          <p:cNvSpPr txBox="1"/>
          <p:nvPr/>
        </p:nvSpPr>
        <p:spPr>
          <a:xfrm>
            <a:off x="5796136" y="4437112"/>
            <a:ext cx="30963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Megjelenési formái: </a:t>
            </a:r>
            <a:r>
              <a:rPr lang="hu-HU" dirty="0" err="1" smtClean="0"/>
              <a:t>patella</a:t>
            </a:r>
            <a:r>
              <a:rPr lang="hu-HU" dirty="0" smtClean="0"/>
              <a:t> reflex, Achilles ín reflex, </a:t>
            </a:r>
            <a:r>
              <a:rPr lang="hu-HU" dirty="0" err="1" smtClean="0"/>
              <a:t>biceps</a:t>
            </a:r>
            <a:r>
              <a:rPr lang="hu-HU" dirty="0" smtClean="0"/>
              <a:t>  </a:t>
            </a:r>
            <a:r>
              <a:rPr lang="hu-HU" dirty="0" err="1" smtClean="0"/>
              <a:t>brachii</a:t>
            </a:r>
            <a:r>
              <a:rPr lang="hu-HU" dirty="0" smtClean="0"/>
              <a:t> </a:t>
            </a:r>
            <a:r>
              <a:rPr lang="hu-HU" dirty="0" err="1" smtClean="0"/>
              <a:t>reflex</a:t>
            </a:r>
            <a:r>
              <a:rPr lang="hu-HU" dirty="0" smtClean="0"/>
              <a:t>, </a:t>
            </a:r>
            <a:r>
              <a:rPr lang="hu-HU" dirty="0" err="1" smtClean="0"/>
              <a:t>triceps</a:t>
            </a:r>
            <a:r>
              <a:rPr lang="hu-HU" dirty="0" smtClean="0"/>
              <a:t> </a:t>
            </a:r>
            <a:r>
              <a:rPr lang="hu-HU" dirty="0" err="1" smtClean="0"/>
              <a:t>reflex</a:t>
            </a:r>
            <a:r>
              <a:rPr lang="hu-HU" dirty="0" smtClean="0"/>
              <a:t>, </a:t>
            </a:r>
            <a:r>
              <a:rPr lang="hu-HU" dirty="0" err="1" smtClean="0"/>
              <a:t>radius</a:t>
            </a:r>
            <a:r>
              <a:rPr lang="hu-HU" dirty="0" smtClean="0"/>
              <a:t>  </a:t>
            </a:r>
            <a:r>
              <a:rPr lang="hu-HU" dirty="0" err="1" smtClean="0"/>
              <a:t>reflex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47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9024" y="130622"/>
            <a:ext cx="5133256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Reciprok beidegzés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5252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Ha a </a:t>
            </a:r>
            <a:r>
              <a:rPr lang="hu-HU" sz="2000" dirty="0" err="1" smtClean="0"/>
              <a:t>myotatikus</a:t>
            </a:r>
            <a:r>
              <a:rPr lang="hu-HU" sz="2000" dirty="0" smtClean="0"/>
              <a:t> reflex csak önmagában jönne létre, fennállna a veszélye, hogy egy adott izom reflexes összehúzódása következtében az ellenható izom megsérül, elszakad</a:t>
            </a:r>
          </a:p>
          <a:p>
            <a:r>
              <a:rPr lang="hu-HU" sz="2000" dirty="0" smtClean="0"/>
              <a:t>Ezt kiküszöbölendő, amikor egy nyújtási reflex létrejön, akkor azok az izmok, amelyek ellentétes működésűek (</a:t>
            </a:r>
            <a:r>
              <a:rPr lang="hu-HU" sz="2000" b="1" dirty="0" err="1" smtClean="0"/>
              <a:t>antagonisták</a:t>
            </a:r>
            <a:r>
              <a:rPr lang="hu-HU" sz="2000" dirty="0" smtClean="0"/>
              <a:t>) a hatásban résztvevő izmokkal (</a:t>
            </a:r>
            <a:r>
              <a:rPr lang="hu-HU" sz="2000" dirty="0" err="1" smtClean="0"/>
              <a:t>agonisták</a:t>
            </a:r>
            <a:r>
              <a:rPr lang="hu-HU" sz="2000" dirty="0" smtClean="0"/>
              <a:t>) </a:t>
            </a:r>
            <a:r>
              <a:rPr lang="hu-HU" sz="2000" b="1" dirty="0" smtClean="0"/>
              <a:t>elernyednek</a:t>
            </a:r>
            <a:endParaRPr lang="hu-HU" sz="2000" dirty="0"/>
          </a:p>
          <a:p>
            <a:r>
              <a:rPr lang="hu-HU" sz="2000" dirty="0" smtClean="0"/>
              <a:t>Ez a </a:t>
            </a:r>
            <a:r>
              <a:rPr lang="hu-HU" sz="2000" b="1" i="1" dirty="0" smtClean="0"/>
              <a:t>reciprok beidegzés </a:t>
            </a:r>
            <a:r>
              <a:rPr lang="hu-HU" sz="2000" dirty="0" smtClean="0"/>
              <a:t>következtében valósul meg:</a:t>
            </a:r>
          </a:p>
          <a:p>
            <a:pPr lvl="1"/>
            <a:r>
              <a:rPr lang="hu-HU" sz="2000" dirty="0" smtClean="0"/>
              <a:t>A gerincvelőben minden </a:t>
            </a:r>
            <a:r>
              <a:rPr lang="hu-HU" sz="2000" dirty="0" err="1" smtClean="0"/>
              <a:t>Ia-rostból</a:t>
            </a:r>
            <a:r>
              <a:rPr lang="hu-HU" sz="2000" dirty="0" smtClean="0"/>
              <a:t> egy </a:t>
            </a:r>
            <a:r>
              <a:rPr lang="hu-HU" sz="2000" dirty="0" err="1" smtClean="0"/>
              <a:t>kollaterális</a:t>
            </a:r>
            <a:r>
              <a:rPr lang="hu-HU" sz="2000" dirty="0" smtClean="0"/>
              <a:t> ág vezet egy gátló </a:t>
            </a:r>
            <a:r>
              <a:rPr lang="hu-HU" sz="2000" dirty="0" err="1" smtClean="0"/>
              <a:t>interneuronhoz</a:t>
            </a:r>
            <a:r>
              <a:rPr lang="hu-HU" sz="2000" dirty="0" smtClean="0"/>
              <a:t> , amely közvetlenül az </a:t>
            </a:r>
            <a:r>
              <a:rPr lang="hu-HU" sz="2000" dirty="0" err="1" smtClean="0"/>
              <a:t>antagonista</a:t>
            </a:r>
            <a:r>
              <a:rPr lang="hu-HU" sz="2000" dirty="0" smtClean="0"/>
              <a:t> izmokat ellátó motoros neuronok egyikével létesít </a:t>
            </a:r>
            <a:r>
              <a:rPr lang="hu-HU" sz="2000" dirty="0" err="1" smtClean="0"/>
              <a:t>szinaptikus</a:t>
            </a:r>
            <a:r>
              <a:rPr lang="hu-HU" sz="2000" dirty="0" smtClean="0"/>
              <a:t> kapcsolatot</a:t>
            </a:r>
          </a:p>
          <a:p>
            <a:pPr lvl="1"/>
            <a:r>
              <a:rPr lang="hu-HU" sz="2000" dirty="0" smtClean="0"/>
              <a:t>Mivel gátolja az </a:t>
            </a:r>
            <a:r>
              <a:rPr lang="hu-HU" sz="2000" dirty="0" err="1" smtClean="0"/>
              <a:t>antagonista</a:t>
            </a:r>
            <a:r>
              <a:rPr lang="hu-HU" sz="2000" dirty="0" smtClean="0"/>
              <a:t> izomhoz tartozó </a:t>
            </a:r>
            <a:r>
              <a:rPr lang="hu-HU" sz="2000" dirty="0" err="1" smtClean="0"/>
              <a:t>motoneuronok</a:t>
            </a:r>
            <a:r>
              <a:rPr lang="hu-HU" sz="2000" dirty="0" smtClean="0"/>
              <a:t> kisülését (akciós potenciál továbbítását), így az </a:t>
            </a:r>
            <a:r>
              <a:rPr lang="hu-HU" sz="2000" dirty="0" err="1" smtClean="0"/>
              <a:t>antagonista</a:t>
            </a:r>
            <a:r>
              <a:rPr lang="hu-HU" sz="2000" dirty="0" smtClean="0"/>
              <a:t> izom elernyed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7000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Szenzoros receptorok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268760"/>
            <a:ext cx="8157592" cy="4680520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receptor </a:t>
            </a:r>
            <a:r>
              <a:rPr lang="hu-HU" b="1" dirty="0" smtClean="0"/>
              <a:t>potenciál: </a:t>
            </a:r>
            <a:r>
              <a:rPr lang="hu-HU" dirty="0" smtClean="0"/>
              <a:t>a </a:t>
            </a:r>
            <a:r>
              <a:rPr lang="hu-HU" dirty="0"/>
              <a:t>receptor a modalitásának </a:t>
            </a:r>
            <a:r>
              <a:rPr lang="hu-HU" dirty="0" smtClean="0"/>
              <a:t>megfelelő ingerre adott válaszként a nyugalmi potenciál megváltozása (helyi potenciál), amplitúdója az inger erősségével, időtartama annak időtartamával azonos</a:t>
            </a:r>
          </a:p>
          <a:p>
            <a:endParaRPr lang="hu-HU" dirty="0" smtClean="0"/>
          </a:p>
          <a:p>
            <a:r>
              <a:rPr lang="hu-HU" b="1" dirty="0" smtClean="0"/>
              <a:t>ingerküszöb</a:t>
            </a:r>
            <a:r>
              <a:rPr lang="en-GB" dirty="0"/>
              <a:t>:</a:t>
            </a:r>
            <a:r>
              <a:rPr lang="hu-HU" dirty="0"/>
              <a:t> az a minimális inger, ami megváltoztatja az akciós potenciálok frekvenciáját a receptorhoz futó </a:t>
            </a:r>
            <a:r>
              <a:rPr lang="hu-HU" dirty="0" smtClean="0"/>
              <a:t>roston</a:t>
            </a:r>
          </a:p>
          <a:p>
            <a:endParaRPr lang="hu-HU" dirty="0"/>
          </a:p>
          <a:p>
            <a:r>
              <a:rPr lang="hu-HU" dirty="0"/>
              <a:t>az inger akciós potenciálok </a:t>
            </a:r>
            <a:r>
              <a:rPr lang="hu-HU" b="1" dirty="0"/>
              <a:t>frekvencia</a:t>
            </a:r>
            <a:r>
              <a:rPr lang="hu-HU" dirty="0"/>
              <a:t> változása formájában kódolódik és szállítódik a </a:t>
            </a:r>
            <a:r>
              <a:rPr lang="hu-HU" dirty="0" smtClean="0"/>
              <a:t>központba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34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slideplayer.com/14/4193588/data/images/img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"/>
          <a:stretch/>
        </p:blipFill>
        <p:spPr bwMode="auto">
          <a:xfrm>
            <a:off x="1259632" y="908720"/>
            <a:ext cx="6903225" cy="51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691680" y="72008"/>
            <a:ext cx="6264696" cy="62068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 err="1" smtClean="0"/>
              <a:t>Miotatitikus</a:t>
            </a:r>
            <a:r>
              <a:rPr lang="hu-HU" sz="3200" b="1" dirty="0" smtClean="0"/>
              <a:t> reflex és reciprok beidegzés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5281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15901" y="116632"/>
            <a:ext cx="7668344" cy="57606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err="1" smtClean="0"/>
              <a:t>Renshaw-sejt</a:t>
            </a:r>
            <a:r>
              <a:rPr lang="hu-HU" sz="3600" b="1" dirty="0" smtClean="0"/>
              <a:t>, </a:t>
            </a:r>
            <a:r>
              <a:rPr lang="hu-HU" sz="3600" b="1" dirty="0" err="1" smtClean="0"/>
              <a:t>Renshaw-rekurrens</a:t>
            </a:r>
            <a:r>
              <a:rPr lang="hu-HU" sz="3600" b="1" dirty="0" smtClean="0"/>
              <a:t> gátlás</a:t>
            </a:r>
            <a:endParaRPr lang="hu-HU" sz="36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85577" y="764704"/>
            <a:ext cx="8928992" cy="3735775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hu-HU" dirty="0" smtClean="0"/>
              <a:t>A </a:t>
            </a:r>
            <a:r>
              <a:rPr lang="hu-HU" dirty="0" err="1" smtClean="0"/>
              <a:t>miotatikus</a:t>
            </a:r>
            <a:r>
              <a:rPr lang="hu-HU" dirty="0" smtClean="0"/>
              <a:t> reflex, mint elsődleges izomtónust fenntartó reflex, csak izomrángásokkal képes funkcióját ellátni. Ha a reflexet kiváltó inger következtében tetanuszos kontrakció alakulna ki, akkor az adott izom </a:t>
            </a:r>
            <a:r>
              <a:rPr lang="hu-HU" dirty="0" err="1" smtClean="0"/>
              <a:t>spasztikussá</a:t>
            </a:r>
            <a:r>
              <a:rPr lang="hu-HU" dirty="0" smtClean="0"/>
              <a:t>, ezzel funkcióképtelenné válna.</a:t>
            </a:r>
          </a:p>
          <a:p>
            <a:pPr algn="just">
              <a:lnSpc>
                <a:spcPct val="120000"/>
              </a:lnSpc>
            </a:pPr>
            <a:r>
              <a:rPr lang="hu-HU" dirty="0" smtClean="0"/>
              <a:t>Pl. a </a:t>
            </a:r>
            <a:r>
              <a:rPr lang="hu-HU" dirty="0" err="1"/>
              <a:t>patella</a:t>
            </a:r>
            <a:r>
              <a:rPr lang="hu-HU" dirty="0"/>
              <a:t> reflex esetében  az ínra mért ütés következtében létrejövő  térdfeszítés állandósulna, az alsó végtag tartósan nyújtott állapotban </a:t>
            </a:r>
            <a:r>
              <a:rPr lang="hu-HU" dirty="0" smtClean="0"/>
              <a:t>maradna</a:t>
            </a:r>
          </a:p>
          <a:p>
            <a:pPr algn="just">
              <a:lnSpc>
                <a:spcPct val="120000"/>
              </a:lnSpc>
            </a:pPr>
            <a:r>
              <a:rPr lang="hu-HU" dirty="0" smtClean="0"/>
              <a:t>Ennek kiküszöbölésére egy gátló mechanizmus is kapcsolódik a </a:t>
            </a:r>
            <a:r>
              <a:rPr lang="hu-HU" dirty="0" err="1" smtClean="0"/>
              <a:t>miotatikus</a:t>
            </a:r>
            <a:r>
              <a:rPr lang="hu-HU" dirty="0" smtClean="0"/>
              <a:t> reflexhez, </a:t>
            </a:r>
            <a:r>
              <a:rPr lang="hu-HU" dirty="0"/>
              <a:t>ami a megszünteti  az </a:t>
            </a:r>
            <a:r>
              <a:rPr lang="hu-HU" dirty="0" err="1"/>
              <a:t>izomösszehúzódást</a:t>
            </a:r>
            <a:r>
              <a:rPr lang="hu-HU" dirty="0"/>
              <a:t> okozó </a:t>
            </a:r>
            <a:r>
              <a:rPr lang="hu-HU" dirty="0" err="1"/>
              <a:t>motoneuron</a:t>
            </a:r>
            <a:r>
              <a:rPr lang="hu-HU" dirty="0"/>
              <a:t> </a:t>
            </a:r>
            <a:r>
              <a:rPr lang="hu-HU" dirty="0" smtClean="0"/>
              <a:t>kisülést</a:t>
            </a:r>
          </a:p>
          <a:p>
            <a:pPr algn="just">
              <a:lnSpc>
                <a:spcPct val="120000"/>
              </a:lnSpc>
            </a:pPr>
            <a:r>
              <a:rPr lang="hu-HU" dirty="0" smtClean="0"/>
              <a:t>Ezt egy gerincvelői </a:t>
            </a:r>
            <a:r>
              <a:rPr lang="hu-HU" b="1" i="1" dirty="0"/>
              <a:t>visszacsatoló </a:t>
            </a:r>
            <a:r>
              <a:rPr lang="hu-HU" b="1" i="1" dirty="0" err="1" smtClean="0"/>
              <a:t>neuronkör</a:t>
            </a:r>
            <a:r>
              <a:rPr lang="hu-HU" dirty="0"/>
              <a:t> </a:t>
            </a:r>
            <a:r>
              <a:rPr lang="hu-HU" dirty="0" smtClean="0"/>
              <a:t>végzi, benne egy speciális </a:t>
            </a:r>
            <a:r>
              <a:rPr lang="hu-HU" b="1" i="1" dirty="0"/>
              <a:t>gátló </a:t>
            </a:r>
            <a:r>
              <a:rPr lang="hu-HU" b="1" i="1" dirty="0" err="1" smtClean="0"/>
              <a:t>interneuron</a:t>
            </a:r>
            <a:r>
              <a:rPr lang="hu-HU" dirty="0" smtClean="0"/>
              <a:t>: a </a:t>
            </a:r>
            <a:r>
              <a:rPr lang="hu-HU" b="1" dirty="0" err="1" smtClean="0"/>
              <a:t>Renshaw</a:t>
            </a:r>
            <a:r>
              <a:rPr lang="hu-HU" b="1" dirty="0" smtClean="0"/>
              <a:t> sejt</a:t>
            </a:r>
          </a:p>
          <a:p>
            <a:pPr algn="just">
              <a:lnSpc>
                <a:spcPct val="120000"/>
              </a:lnSpc>
            </a:pPr>
            <a:r>
              <a:rPr lang="hu-HU" dirty="0" smtClean="0"/>
              <a:t>A </a:t>
            </a:r>
            <a:r>
              <a:rPr lang="hu-HU" dirty="0"/>
              <a:t>bemeneteit a </a:t>
            </a:r>
            <a:r>
              <a:rPr lang="hu-HU" dirty="0" err="1" smtClean="0"/>
              <a:t>motoneuronok</a:t>
            </a:r>
            <a:r>
              <a:rPr lang="hu-HU" dirty="0" smtClean="0"/>
              <a:t> </a:t>
            </a:r>
            <a:r>
              <a:rPr lang="hu-HU" dirty="0" err="1" smtClean="0"/>
              <a:t>axonkollaterálisaiból</a:t>
            </a:r>
            <a:r>
              <a:rPr lang="hu-HU" dirty="0" smtClean="0"/>
              <a:t> </a:t>
            </a:r>
            <a:r>
              <a:rPr lang="hu-HU" dirty="0"/>
              <a:t>kapja; a </a:t>
            </a:r>
            <a:r>
              <a:rPr lang="hu-HU" dirty="0" err="1"/>
              <a:t>mozgatóidegsejt</a:t>
            </a:r>
            <a:r>
              <a:rPr lang="hu-HU" dirty="0"/>
              <a:t> impulzusai serkentik a </a:t>
            </a:r>
            <a:r>
              <a:rPr lang="hu-HU" dirty="0" err="1" smtClean="0"/>
              <a:t>Renshaw-sejteket</a:t>
            </a:r>
            <a:endParaRPr lang="hu-HU" dirty="0" smtClean="0"/>
          </a:p>
          <a:p>
            <a:pPr algn="just">
              <a:lnSpc>
                <a:spcPct val="120000"/>
              </a:lnSpc>
            </a:pPr>
            <a:r>
              <a:rPr lang="hu-HU" dirty="0" smtClean="0"/>
              <a:t>A </a:t>
            </a:r>
            <a:r>
              <a:rPr lang="hu-HU" dirty="0" err="1"/>
              <a:t>Renshaw-féle</a:t>
            </a:r>
            <a:r>
              <a:rPr lang="hu-HU" dirty="0"/>
              <a:t> </a:t>
            </a:r>
            <a:r>
              <a:rPr lang="hu-HU" dirty="0" err="1"/>
              <a:t>interneuronok</a:t>
            </a:r>
            <a:r>
              <a:rPr lang="hu-HU" dirty="0"/>
              <a:t> viszont </a:t>
            </a:r>
            <a:r>
              <a:rPr lang="hu-HU" b="1" i="1" dirty="0"/>
              <a:t>gátló szinapszist képeznek a </a:t>
            </a:r>
            <a:r>
              <a:rPr lang="hu-HU" b="1" i="1" dirty="0" err="1"/>
              <a:t>mozgatóidegsejttel</a:t>
            </a:r>
            <a:r>
              <a:rPr lang="hu-HU" b="1" i="1" dirty="0"/>
              <a:t> </a:t>
            </a:r>
            <a:r>
              <a:rPr lang="hu-HU" dirty="0" err="1"/>
              <a:t>a</a:t>
            </a:r>
            <a:r>
              <a:rPr lang="hu-HU" dirty="0"/>
              <a:t> sejttesten vagy az </a:t>
            </a:r>
            <a:r>
              <a:rPr lang="hu-HU" dirty="0" err="1" smtClean="0"/>
              <a:t>axondombon</a:t>
            </a:r>
            <a:endParaRPr lang="hu-HU" dirty="0" smtClean="0"/>
          </a:p>
          <a:p>
            <a:pPr algn="just">
              <a:lnSpc>
                <a:spcPct val="120000"/>
              </a:lnSpc>
            </a:pPr>
            <a:r>
              <a:rPr lang="hu-HU" b="1" dirty="0" smtClean="0"/>
              <a:t>Visszacsatolási/</a:t>
            </a:r>
            <a:r>
              <a:rPr lang="hu-HU" b="1" dirty="0" err="1" smtClean="0"/>
              <a:t>rekurrens</a:t>
            </a:r>
            <a:r>
              <a:rPr lang="hu-HU" b="1" dirty="0" smtClean="0"/>
              <a:t> gátlásnak </a:t>
            </a:r>
            <a:r>
              <a:rPr lang="hu-HU" dirty="0" smtClean="0"/>
              <a:t>is hívjuk</a:t>
            </a:r>
            <a:endParaRPr lang="hu-HU" dirty="0"/>
          </a:p>
          <a:p>
            <a:pPr algn="just">
              <a:lnSpc>
                <a:spcPct val="120000"/>
              </a:lnSpc>
            </a:pPr>
            <a:r>
              <a:rPr lang="hu-HU" b="1" dirty="0" smtClean="0"/>
              <a:t>Felsőbb központok is módosíthatják az aktivitását!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65104"/>
            <a:ext cx="519670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75656" y="44624"/>
            <a:ext cx="6563072" cy="57606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err="1" smtClean="0"/>
              <a:t>Renshaw-sejt</a:t>
            </a:r>
            <a:r>
              <a:rPr lang="hu-HU" sz="3600" b="1" dirty="0" smtClean="0"/>
              <a:t>, </a:t>
            </a:r>
            <a:r>
              <a:rPr lang="hu-HU" sz="3600" b="1" dirty="0" err="1" smtClean="0"/>
              <a:t>Renshaw-gátlás</a:t>
            </a:r>
            <a:endParaRPr lang="hu-HU" sz="3600" b="1" dirty="0"/>
          </a:p>
        </p:txBody>
      </p:sp>
      <p:pic>
        <p:nvPicPr>
          <p:cNvPr id="5122" name="Picture 2" descr="http://www.tankonyvtar.hu/en/tartalom/tamop425/2011_0001_524_Elettan/images/image4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42925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75656" y="44624"/>
            <a:ext cx="6563072" cy="57606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err="1" smtClean="0"/>
              <a:t>Myotatikus</a:t>
            </a:r>
            <a:r>
              <a:rPr lang="hu-HU" sz="3600" b="1" dirty="0" smtClean="0"/>
              <a:t> reflex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827584" y="1196752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 smtClean="0"/>
              <a:t>Állandóan működő reflexünk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 smtClean="0"/>
              <a:t>Izomtónus fenntartásában, egyensúly megtartásában játszik rendkívül fontos szerepet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 smtClean="0"/>
              <a:t>Sohasem önmagában jelenik meg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/>
              <a:t>Mindig kapcsolódik hozzá:</a:t>
            </a:r>
          </a:p>
          <a:p>
            <a:pPr marL="742950" lvl="1" indent="-285750">
              <a:lnSpc>
                <a:spcPct val="150000"/>
              </a:lnSpc>
              <a:buFont typeface="Calibri" pitchFamily="34" charset="0"/>
              <a:buChar char="–"/>
            </a:pPr>
            <a:r>
              <a:rPr lang="hu-HU" sz="2400" b="1" dirty="0"/>
              <a:t>Reciprok beidegzés</a:t>
            </a:r>
          </a:p>
          <a:p>
            <a:pPr marL="742950" lvl="1" indent="-285750">
              <a:lnSpc>
                <a:spcPct val="150000"/>
              </a:lnSpc>
              <a:buFont typeface="Calibri" pitchFamily="34" charset="0"/>
              <a:buChar char="–"/>
            </a:pPr>
            <a:r>
              <a:rPr lang="hu-HU" sz="2400" b="1" dirty="0"/>
              <a:t>Visszacsatoló </a:t>
            </a:r>
            <a:r>
              <a:rPr lang="hu-HU" sz="2400" b="1" dirty="0" smtClean="0"/>
              <a:t>gátlás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 smtClean="0"/>
              <a:t>(Felsőbb) idegi struktúrák módosíthatják a működését</a:t>
            </a:r>
          </a:p>
        </p:txBody>
      </p:sp>
    </p:spTree>
    <p:extLst>
      <p:ext uri="{BB962C8B-B14F-4D97-AF65-F5344CB8AC3E}">
        <p14:creationId xmlns:p14="http://schemas.microsoft.com/office/powerpoint/2010/main" val="17935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3000" y="103238"/>
            <a:ext cx="5637312" cy="58945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smtClean="0"/>
              <a:t>Inverz </a:t>
            </a:r>
            <a:r>
              <a:rPr lang="hu-HU" sz="3600" b="1" dirty="0" err="1" smtClean="0"/>
              <a:t>myotatikus</a:t>
            </a:r>
            <a:r>
              <a:rPr lang="hu-HU" sz="3600" b="1" dirty="0" smtClean="0"/>
              <a:t> reflex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56584"/>
          </a:xfrm>
        </p:spPr>
        <p:txBody>
          <a:bodyPr>
            <a:noAutofit/>
          </a:bodyPr>
          <a:lstStyle/>
          <a:p>
            <a:r>
              <a:rPr lang="hu-HU" sz="1800" dirty="0" smtClean="0"/>
              <a:t>Minél erősebben nyújtjuk az izmot, egy bizonyos pontig, annál erősebb a reflexes összehúzódás</a:t>
            </a:r>
          </a:p>
          <a:p>
            <a:r>
              <a:rPr lang="hu-HU" sz="1800" dirty="0" smtClean="0"/>
              <a:t>Amikor azonban a feszülés eléggé naggyá válik, az összehúzódás hirtelen megszűnik és az izom elernyed </a:t>
            </a:r>
            <a:r>
              <a:rPr lang="hu-HU" sz="1800" b="1" i="1" dirty="0" smtClean="0"/>
              <a:t>= inverz nyújtási reflex </a:t>
            </a:r>
            <a:r>
              <a:rPr lang="hu-HU" sz="1800" i="1" dirty="0" smtClean="0"/>
              <a:t>= autogén gátlás</a:t>
            </a:r>
          </a:p>
          <a:p>
            <a:endParaRPr lang="hu-HU" sz="1800" i="1" dirty="0" smtClean="0"/>
          </a:p>
          <a:p>
            <a:r>
              <a:rPr lang="hu-HU" sz="1800" b="1" i="1" dirty="0" smtClean="0"/>
              <a:t>Receptora a Golgi-féle ínszerv</a:t>
            </a:r>
            <a:r>
              <a:rPr lang="hu-HU" sz="1800" dirty="0" smtClean="0"/>
              <a:t>ben található:</a:t>
            </a:r>
          </a:p>
          <a:p>
            <a:pPr lvl="1"/>
            <a:r>
              <a:rPr lang="hu-HU" sz="1800" dirty="0" err="1" smtClean="0"/>
              <a:t>Ib</a:t>
            </a:r>
            <a:r>
              <a:rPr lang="hu-HU" sz="1800" dirty="0" smtClean="0"/>
              <a:t> – rostok a gerincvelőben </a:t>
            </a:r>
            <a:r>
              <a:rPr lang="hu-HU" sz="1800" b="1" dirty="0" smtClean="0"/>
              <a:t>gátló </a:t>
            </a:r>
            <a:r>
              <a:rPr lang="hu-HU" sz="1800" b="1" dirty="0" err="1" smtClean="0"/>
              <a:t>interneuronra</a:t>
            </a:r>
            <a:r>
              <a:rPr lang="hu-HU" sz="1800" b="1" dirty="0" smtClean="0"/>
              <a:t> kapcsolódnak</a:t>
            </a:r>
            <a:r>
              <a:rPr lang="hu-HU" sz="1800" dirty="0" smtClean="0"/>
              <a:t>, ami </a:t>
            </a:r>
            <a:r>
              <a:rPr lang="hu-HU" sz="1800" dirty="0" err="1" smtClean="0"/>
              <a:t>gátlóan</a:t>
            </a:r>
            <a:r>
              <a:rPr lang="hu-HU" sz="1800" dirty="0" smtClean="0"/>
              <a:t> hat ugyanazon izmokat ellátó motoros neuronokra </a:t>
            </a:r>
            <a:r>
              <a:rPr lang="hu-HU" sz="1800" dirty="0" smtClean="0">
                <a:sym typeface="Wingdings"/>
              </a:rPr>
              <a:t> </a:t>
            </a:r>
            <a:r>
              <a:rPr lang="hu-HU" sz="1800" b="1" dirty="0" err="1" smtClean="0">
                <a:sym typeface="Wingdings"/>
              </a:rPr>
              <a:t>diszinaptikus</a:t>
            </a:r>
            <a:r>
              <a:rPr lang="hu-HU" sz="1800" dirty="0" smtClean="0">
                <a:sym typeface="Wingdings"/>
              </a:rPr>
              <a:t> reflex</a:t>
            </a:r>
            <a:endParaRPr lang="hu-HU" sz="1800" dirty="0" smtClean="0"/>
          </a:p>
          <a:p>
            <a:pPr lvl="1"/>
            <a:r>
              <a:rPr lang="hu-HU" sz="1800" dirty="0" smtClean="0"/>
              <a:t>Az </a:t>
            </a:r>
            <a:r>
              <a:rPr lang="hu-HU" sz="1800" dirty="0" err="1" smtClean="0"/>
              <a:t>Ib-rostok</a:t>
            </a:r>
            <a:r>
              <a:rPr lang="hu-HU" sz="1800" dirty="0" smtClean="0"/>
              <a:t> </a:t>
            </a:r>
            <a:r>
              <a:rPr lang="hu-HU" sz="1800" b="1" dirty="0" smtClean="0"/>
              <a:t>serkent</a:t>
            </a:r>
            <a:r>
              <a:rPr lang="hu-HU" sz="1800" dirty="0" smtClean="0"/>
              <a:t>ő összeköttetéseket is alkotnak az </a:t>
            </a:r>
            <a:r>
              <a:rPr lang="hu-HU" sz="1800" b="1" dirty="0" smtClean="0"/>
              <a:t>izom </a:t>
            </a:r>
            <a:r>
              <a:rPr lang="hu-HU" sz="1800" b="1" dirty="0" err="1" smtClean="0"/>
              <a:t>antagonistáit</a:t>
            </a:r>
            <a:r>
              <a:rPr lang="hu-HU" sz="1800" b="1" dirty="0" smtClean="0"/>
              <a:t> </a:t>
            </a:r>
            <a:r>
              <a:rPr lang="hu-HU" sz="1800" dirty="0" smtClean="0"/>
              <a:t>ellátó motoros neuronokkal (</a:t>
            </a:r>
            <a:r>
              <a:rPr lang="hu-HU" sz="1800" b="1" dirty="0" smtClean="0"/>
              <a:t>reciprok </a:t>
            </a:r>
            <a:r>
              <a:rPr lang="hu-HU" sz="1800" b="1" dirty="0" err="1" smtClean="0"/>
              <a:t>innerváció</a:t>
            </a:r>
            <a:r>
              <a:rPr lang="hu-HU" sz="1800" dirty="0" smtClean="0"/>
              <a:t>)</a:t>
            </a:r>
          </a:p>
          <a:p>
            <a:pPr lvl="1"/>
            <a:r>
              <a:rPr lang="hu-HU" sz="1800" dirty="0">
                <a:sym typeface="Symbol"/>
              </a:rPr>
              <a:t>Az </a:t>
            </a:r>
            <a:r>
              <a:rPr lang="hu-HU" sz="1800" b="1" dirty="0">
                <a:sym typeface="Symbol"/>
              </a:rPr>
              <a:t> - </a:t>
            </a:r>
            <a:r>
              <a:rPr lang="hu-HU" sz="1800" b="1" dirty="0" err="1">
                <a:sym typeface="Symbol"/>
              </a:rPr>
              <a:t>motoneuronok</a:t>
            </a:r>
            <a:r>
              <a:rPr lang="hu-HU" sz="1800" b="1" dirty="0">
                <a:sym typeface="Symbol"/>
              </a:rPr>
              <a:t> </a:t>
            </a:r>
            <a:r>
              <a:rPr lang="hu-HU" sz="1800" dirty="0" err="1">
                <a:sym typeface="Symbol"/>
              </a:rPr>
              <a:t>axonkollaterálisaik</a:t>
            </a:r>
            <a:r>
              <a:rPr lang="hu-HU" sz="1800" dirty="0">
                <a:sym typeface="Symbol"/>
              </a:rPr>
              <a:t> és az </a:t>
            </a:r>
            <a:r>
              <a:rPr lang="hu-HU" sz="1800" dirty="0" err="1">
                <a:sym typeface="Symbol"/>
              </a:rPr>
              <a:t>interneuronként</a:t>
            </a:r>
            <a:r>
              <a:rPr lang="hu-HU" sz="1800" dirty="0">
                <a:sym typeface="Symbol"/>
              </a:rPr>
              <a:t> közbeiktatott ún. </a:t>
            </a:r>
            <a:r>
              <a:rPr lang="hu-HU" sz="1800" dirty="0" err="1">
                <a:sym typeface="Symbol"/>
              </a:rPr>
              <a:t>Renshaw</a:t>
            </a:r>
            <a:r>
              <a:rPr lang="hu-HU" sz="1800" dirty="0">
                <a:sym typeface="Symbol"/>
              </a:rPr>
              <a:t> – sejtek közvetítésével magukra visszahatva </a:t>
            </a:r>
            <a:r>
              <a:rPr lang="hu-HU" sz="1800" b="1" dirty="0">
                <a:sym typeface="Symbol"/>
              </a:rPr>
              <a:t>saját magukat gátolják </a:t>
            </a:r>
            <a:r>
              <a:rPr lang="hu-HU" sz="1800" dirty="0">
                <a:sym typeface="Symbol"/>
              </a:rPr>
              <a:t>(</a:t>
            </a:r>
            <a:r>
              <a:rPr lang="hu-HU" sz="1800" b="1" i="1" dirty="0" err="1">
                <a:sym typeface="Symbol"/>
              </a:rPr>
              <a:t>rekkurens</a:t>
            </a:r>
            <a:r>
              <a:rPr lang="hu-HU" sz="1800" b="1" i="1" dirty="0">
                <a:sym typeface="Symbol"/>
              </a:rPr>
              <a:t> – gátlás</a:t>
            </a:r>
            <a:r>
              <a:rPr lang="hu-HU" sz="1800" dirty="0" smtClean="0">
                <a:sym typeface="Symbol"/>
              </a:rPr>
              <a:t>)</a:t>
            </a:r>
          </a:p>
          <a:p>
            <a:pPr lvl="1"/>
            <a:r>
              <a:rPr lang="hu-HU" sz="1800" dirty="0"/>
              <a:t>Golgi ínkészülék aktivitása </a:t>
            </a:r>
            <a:r>
              <a:rPr lang="hu-HU" sz="1800" dirty="0" smtClean="0"/>
              <a:t>gátolja </a:t>
            </a:r>
            <a:r>
              <a:rPr lang="hu-HU" sz="1800" dirty="0"/>
              <a:t>a </a:t>
            </a:r>
            <a:r>
              <a:rPr lang="el-GR" sz="1800" dirty="0"/>
              <a:t>γ</a:t>
            </a:r>
            <a:r>
              <a:rPr lang="hu-HU" sz="1800" dirty="0" err="1"/>
              <a:t>-motoneuronokat</a:t>
            </a:r>
            <a:r>
              <a:rPr lang="hu-HU" sz="1800" dirty="0"/>
              <a:t> </a:t>
            </a:r>
            <a:r>
              <a:rPr lang="hu-HU" sz="1800" dirty="0" smtClean="0"/>
              <a:t>is</a:t>
            </a:r>
            <a:r>
              <a:rPr lang="hu-HU" sz="1800" dirty="0"/>
              <a:t> </a:t>
            </a:r>
            <a:r>
              <a:rPr lang="hu-HU" sz="1800" dirty="0" smtClean="0">
                <a:sym typeface="Wingdings"/>
              </a:rPr>
              <a:t> tehermentesítő reflex: </a:t>
            </a:r>
            <a:r>
              <a:rPr lang="hu-HU" sz="1800" b="1" dirty="0" smtClean="0">
                <a:sym typeface="Wingdings"/>
              </a:rPr>
              <a:t>csökkenti az izomtónust</a:t>
            </a:r>
            <a:r>
              <a:rPr lang="hu-HU" sz="1800" dirty="0" smtClean="0">
                <a:sym typeface="Wingdings"/>
              </a:rPr>
              <a:t>)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0901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1" y="0"/>
            <a:ext cx="7554243" cy="6858000"/>
          </a:xfrm>
        </p:spPr>
      </p:pic>
    </p:spTree>
    <p:extLst>
      <p:ext uri="{BB962C8B-B14F-4D97-AF65-F5344CB8AC3E}">
        <p14:creationId xmlns:p14="http://schemas.microsoft.com/office/powerpoint/2010/main" val="16103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7360" y="188640"/>
            <a:ext cx="5410944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Inverz nyújtási reflex II.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968552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Mivel a </a:t>
            </a:r>
            <a:r>
              <a:rPr lang="hu-HU" sz="2000" b="1" i="1" dirty="0" smtClean="0"/>
              <a:t>Golgi-féle ínszervek</a:t>
            </a:r>
            <a:r>
              <a:rPr lang="hu-HU" sz="2000" dirty="0" smtClean="0"/>
              <a:t>, eltérően az izomorsóktól, </a:t>
            </a:r>
            <a:r>
              <a:rPr lang="hu-HU" sz="2000" b="1" i="1" dirty="0" smtClean="0"/>
              <a:t>soros kapcsolásban vannak az izomrostokkal</a:t>
            </a:r>
            <a:r>
              <a:rPr lang="hu-HU" sz="2000" dirty="0" smtClean="0"/>
              <a:t> =&gt; az izom passzív nyújtása és aktív összehúzódása egyaránt ingerli azokat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Golgi-féle ínszervek ingerküszöbe alacsony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passzív nyújtással előidézett ingerlés mértéke nem nagy, mivel a könnyen nyújtható izomrostok „felveszik” a nyújtás nagy részét ezért az </a:t>
            </a:r>
            <a:r>
              <a:rPr lang="hu-HU" sz="2000" b="1" i="1" dirty="0" smtClean="0"/>
              <a:t>elernyedés előidézéséhez erős nyújtás szükséges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Az izom összehúzódása azonban szabályszerűen kisüléseket vált ki, és a Golgi-féle ínszerv </a:t>
            </a:r>
            <a:r>
              <a:rPr lang="hu-HU" sz="2000" b="1" i="1" dirty="0" smtClean="0"/>
              <a:t>jelátalakító</a:t>
            </a:r>
            <a:r>
              <a:rPr lang="hu-HU" sz="2000" dirty="0" smtClean="0"/>
              <a:t>ként működik egy olyan visszacsatoló körben, amely – analóg módon az izomhosszat szabályozó izomorsó visszacsatoló köréhez – </a:t>
            </a:r>
            <a:r>
              <a:rPr lang="hu-HU" sz="2000" b="1" dirty="0" smtClean="0"/>
              <a:t>az izomerőt szabályozza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41355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58614"/>
            <a:ext cx="5338936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200" b="1" dirty="0" err="1" smtClean="0"/>
              <a:t>Poliszinaptikus</a:t>
            </a:r>
            <a:r>
              <a:rPr lang="hu-HU" sz="3200" b="1" dirty="0" smtClean="0"/>
              <a:t> reflexek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9036496" cy="3672408"/>
          </a:xfrm>
        </p:spPr>
        <p:txBody>
          <a:bodyPr>
            <a:noAutofit/>
          </a:bodyPr>
          <a:lstStyle/>
          <a:p>
            <a:pPr algn="just"/>
            <a:r>
              <a:rPr lang="hu-HU" sz="1660" dirty="0" smtClean="0"/>
              <a:t>A nyújtási reflexet néhány egyéb </a:t>
            </a:r>
            <a:r>
              <a:rPr lang="hu-HU" sz="1660" dirty="0" err="1" smtClean="0"/>
              <a:t>poliszinaptikus</a:t>
            </a:r>
            <a:r>
              <a:rPr lang="hu-HU" sz="1660" dirty="0" smtClean="0"/>
              <a:t> átkapcsolás kiegészíti</a:t>
            </a:r>
          </a:p>
          <a:p>
            <a:pPr algn="just"/>
            <a:r>
              <a:rPr lang="hu-HU" sz="1660" dirty="0" smtClean="0"/>
              <a:t>Ha a </a:t>
            </a:r>
            <a:r>
              <a:rPr lang="hu-HU" sz="1660" b="1" i="1" dirty="0" smtClean="0"/>
              <a:t>nyújtási reflex pl. egy feszítőizomban</a:t>
            </a:r>
            <a:r>
              <a:rPr lang="hu-HU" sz="1660" dirty="0" smtClean="0"/>
              <a:t> játszódik le (mint pl. az ún. </a:t>
            </a:r>
            <a:r>
              <a:rPr lang="hu-HU" sz="1660" dirty="0" err="1" smtClean="0"/>
              <a:t>patella</a:t>
            </a:r>
            <a:r>
              <a:rPr lang="hu-HU" sz="1660" dirty="0" smtClean="0"/>
              <a:t> – ínreflex esetében), akkor ahhoz, hogy hatásos </a:t>
            </a:r>
            <a:r>
              <a:rPr lang="hu-HU" sz="1660" dirty="0" err="1" smtClean="0"/>
              <a:t>extenzió</a:t>
            </a:r>
            <a:r>
              <a:rPr lang="hu-HU" sz="1660" dirty="0" smtClean="0"/>
              <a:t> jöhessen létre, az adott ízülethez tartozó </a:t>
            </a:r>
            <a:r>
              <a:rPr lang="hu-HU" sz="1660" b="1" dirty="0" smtClean="0"/>
              <a:t>hajlítóizom</a:t>
            </a:r>
            <a:r>
              <a:rPr lang="hu-HU" sz="1660" dirty="0" smtClean="0"/>
              <a:t> </a:t>
            </a:r>
            <a:r>
              <a:rPr lang="hu-HU" sz="1660" dirty="0" smtClean="0">
                <a:sym typeface="Symbol"/>
              </a:rPr>
              <a:t> - </a:t>
            </a:r>
            <a:r>
              <a:rPr lang="hu-HU" sz="1660" dirty="0" err="1" smtClean="0">
                <a:sym typeface="Symbol"/>
              </a:rPr>
              <a:t>motoneuronjainak</a:t>
            </a:r>
            <a:r>
              <a:rPr lang="hu-HU" sz="1660" dirty="0" smtClean="0">
                <a:sym typeface="Symbol"/>
              </a:rPr>
              <a:t> gátlás alá kell kerülniük, ami egy gátló </a:t>
            </a:r>
            <a:r>
              <a:rPr lang="hu-HU" sz="1660" dirty="0" err="1" smtClean="0">
                <a:sym typeface="Symbol"/>
              </a:rPr>
              <a:t>interneuron</a:t>
            </a:r>
            <a:r>
              <a:rPr lang="hu-HU" sz="1660" dirty="0" smtClean="0">
                <a:sym typeface="Symbol"/>
              </a:rPr>
              <a:t> útján valósul meg</a:t>
            </a:r>
          </a:p>
          <a:p>
            <a:pPr algn="just"/>
            <a:r>
              <a:rPr lang="hu-HU" sz="1660" dirty="0" smtClean="0">
                <a:sym typeface="Symbol"/>
              </a:rPr>
              <a:t>A reflexválasz befejezéséhez viszont a feszítőizom kontrakcióját is gátolni kell</a:t>
            </a:r>
          </a:p>
          <a:p>
            <a:pPr algn="just"/>
            <a:r>
              <a:rPr lang="hu-HU" sz="1660" dirty="0" smtClean="0">
                <a:sym typeface="Symbol"/>
              </a:rPr>
              <a:t>Ebben négy mechanizmus játszik szerepet:</a:t>
            </a:r>
          </a:p>
          <a:p>
            <a:pPr lvl="1" algn="just"/>
            <a:r>
              <a:rPr lang="hu-HU" sz="1660" dirty="0" smtClean="0">
                <a:sym typeface="Symbol"/>
              </a:rPr>
              <a:t>Az izomorsó – megnyúlás megszűnte véget vet az </a:t>
            </a:r>
            <a:r>
              <a:rPr lang="hu-HU" sz="1660" dirty="0" err="1" smtClean="0">
                <a:sym typeface="Symbol"/>
              </a:rPr>
              <a:t>Ia</a:t>
            </a:r>
            <a:r>
              <a:rPr lang="hu-HU" sz="1660" dirty="0" smtClean="0">
                <a:sym typeface="Symbol"/>
              </a:rPr>
              <a:t> – rostok ingerületének</a:t>
            </a:r>
          </a:p>
          <a:p>
            <a:pPr lvl="1" algn="just"/>
            <a:r>
              <a:rPr lang="hu-HU" sz="1660" dirty="0" smtClean="0">
                <a:sym typeface="Symbol"/>
              </a:rPr>
              <a:t>Az </a:t>
            </a:r>
            <a:r>
              <a:rPr lang="hu-HU" sz="1660" dirty="0" err="1" smtClean="0">
                <a:sym typeface="Symbol"/>
              </a:rPr>
              <a:t>ínreceptorok</a:t>
            </a:r>
            <a:r>
              <a:rPr lang="hu-HU" sz="1660" dirty="0" smtClean="0">
                <a:sym typeface="Symbol"/>
              </a:rPr>
              <a:t> erős megfeszülése </a:t>
            </a:r>
            <a:r>
              <a:rPr lang="hu-HU" sz="1660" dirty="0" err="1" smtClean="0">
                <a:sym typeface="Symbol"/>
              </a:rPr>
              <a:t>Ib</a:t>
            </a:r>
            <a:r>
              <a:rPr lang="hu-HU" sz="1660" dirty="0" smtClean="0">
                <a:sym typeface="Symbol"/>
              </a:rPr>
              <a:t> – rostok és </a:t>
            </a:r>
            <a:r>
              <a:rPr lang="hu-HU" sz="1660" dirty="0" err="1" smtClean="0">
                <a:sym typeface="Symbol"/>
              </a:rPr>
              <a:t>interneuron</a:t>
            </a:r>
            <a:r>
              <a:rPr lang="hu-HU" sz="1660" dirty="0" smtClean="0">
                <a:sym typeface="Symbol"/>
              </a:rPr>
              <a:t> útján  gátolja az  - </a:t>
            </a:r>
            <a:r>
              <a:rPr lang="hu-HU" sz="1660" dirty="0" err="1" smtClean="0">
                <a:sym typeface="Symbol"/>
              </a:rPr>
              <a:t>motoneuronokat</a:t>
            </a:r>
            <a:r>
              <a:rPr lang="hu-HU" sz="1660" dirty="0" smtClean="0">
                <a:sym typeface="Symbol"/>
              </a:rPr>
              <a:t> (</a:t>
            </a:r>
            <a:r>
              <a:rPr lang="hu-HU" sz="1660" b="1" i="1" dirty="0" smtClean="0">
                <a:sym typeface="Symbol"/>
              </a:rPr>
              <a:t>autogén gátlás</a:t>
            </a:r>
            <a:r>
              <a:rPr lang="hu-HU" sz="1660" dirty="0" smtClean="0">
                <a:sym typeface="Symbol"/>
              </a:rPr>
              <a:t>)</a:t>
            </a:r>
          </a:p>
          <a:p>
            <a:pPr lvl="1" algn="just"/>
            <a:r>
              <a:rPr lang="hu-HU" sz="1660" dirty="0" smtClean="0">
                <a:sym typeface="Symbol"/>
              </a:rPr>
              <a:t>Az </a:t>
            </a:r>
            <a:r>
              <a:rPr lang="hu-HU" sz="1660" dirty="0" err="1" smtClean="0">
                <a:sym typeface="Symbol"/>
              </a:rPr>
              <a:t>Ib</a:t>
            </a:r>
            <a:r>
              <a:rPr lang="hu-HU" sz="1660" dirty="0" smtClean="0">
                <a:sym typeface="Symbol"/>
              </a:rPr>
              <a:t> – rostok emellett izgatják az </a:t>
            </a:r>
            <a:r>
              <a:rPr lang="hu-HU" sz="1660" dirty="0" err="1" smtClean="0">
                <a:sym typeface="Symbol"/>
              </a:rPr>
              <a:t>antagonista</a:t>
            </a:r>
            <a:r>
              <a:rPr lang="hu-HU" sz="1660" dirty="0" smtClean="0">
                <a:sym typeface="Symbol"/>
              </a:rPr>
              <a:t> izom  - </a:t>
            </a:r>
            <a:r>
              <a:rPr lang="hu-HU" sz="1660" dirty="0" err="1" smtClean="0">
                <a:sym typeface="Symbol"/>
              </a:rPr>
              <a:t>motoneuronjait</a:t>
            </a:r>
            <a:r>
              <a:rPr lang="hu-HU" sz="1660" dirty="0" smtClean="0">
                <a:sym typeface="Symbol"/>
              </a:rPr>
              <a:t> (</a:t>
            </a:r>
            <a:r>
              <a:rPr lang="hu-HU" sz="1660" b="1" i="1" dirty="0" smtClean="0">
                <a:sym typeface="Symbol"/>
              </a:rPr>
              <a:t>reciprok </a:t>
            </a:r>
            <a:r>
              <a:rPr lang="hu-HU" sz="1660" b="1" i="1" dirty="0" err="1" smtClean="0">
                <a:sym typeface="Symbol"/>
              </a:rPr>
              <a:t>innerváció</a:t>
            </a:r>
            <a:r>
              <a:rPr lang="hu-HU" sz="1660" dirty="0" smtClean="0">
                <a:sym typeface="Symbol"/>
              </a:rPr>
              <a:t>)</a:t>
            </a:r>
          </a:p>
          <a:p>
            <a:pPr lvl="1" algn="just"/>
            <a:r>
              <a:rPr lang="hu-HU" sz="1660" dirty="0" smtClean="0">
                <a:sym typeface="Symbol"/>
              </a:rPr>
              <a:t>Az  - </a:t>
            </a:r>
            <a:r>
              <a:rPr lang="hu-HU" sz="1660" dirty="0" err="1" smtClean="0">
                <a:sym typeface="Symbol"/>
              </a:rPr>
              <a:t>motoneuronok</a:t>
            </a:r>
            <a:r>
              <a:rPr lang="hu-HU" sz="1660" dirty="0" smtClean="0">
                <a:sym typeface="Symbol"/>
              </a:rPr>
              <a:t> </a:t>
            </a:r>
            <a:r>
              <a:rPr lang="hu-HU" sz="1660" dirty="0" err="1" smtClean="0">
                <a:sym typeface="Symbol"/>
              </a:rPr>
              <a:t>axonkollaterálisaik</a:t>
            </a:r>
            <a:r>
              <a:rPr lang="hu-HU" sz="1660" dirty="0" smtClean="0">
                <a:sym typeface="Symbol"/>
              </a:rPr>
              <a:t> és az </a:t>
            </a:r>
            <a:r>
              <a:rPr lang="hu-HU" sz="1660" dirty="0" err="1" smtClean="0">
                <a:sym typeface="Symbol"/>
              </a:rPr>
              <a:t>interneuronként</a:t>
            </a:r>
            <a:r>
              <a:rPr lang="hu-HU" sz="1660" dirty="0" smtClean="0">
                <a:sym typeface="Symbol"/>
              </a:rPr>
              <a:t> közbeiktatott ún. </a:t>
            </a:r>
            <a:r>
              <a:rPr lang="hu-HU" sz="1660" dirty="0" err="1" smtClean="0">
                <a:sym typeface="Symbol"/>
              </a:rPr>
              <a:t>Renshaw</a:t>
            </a:r>
            <a:r>
              <a:rPr lang="hu-HU" sz="1660" dirty="0" smtClean="0">
                <a:sym typeface="Symbol"/>
              </a:rPr>
              <a:t> – sejtek közvetítésével magukra visszahatva saját magukat gátolják (</a:t>
            </a:r>
            <a:r>
              <a:rPr lang="hu-HU" sz="1660" b="1" i="1" dirty="0" err="1" smtClean="0">
                <a:sym typeface="Symbol"/>
              </a:rPr>
              <a:t>rekkurens</a:t>
            </a:r>
            <a:r>
              <a:rPr lang="hu-HU" sz="1660" b="1" i="1" dirty="0" smtClean="0">
                <a:sym typeface="Symbol"/>
              </a:rPr>
              <a:t> – gátlás</a:t>
            </a:r>
            <a:r>
              <a:rPr lang="hu-HU" sz="1660" dirty="0" smtClean="0">
                <a:sym typeface="Symbol"/>
              </a:rPr>
              <a:t>)</a:t>
            </a:r>
            <a:endParaRPr lang="hu-HU" sz="166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64" y="4493273"/>
            <a:ext cx="2574104" cy="236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7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624736" cy="784341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 smtClean="0"/>
              <a:t>Myotatikus</a:t>
            </a:r>
            <a:r>
              <a:rPr lang="hu-HU" sz="3200" b="1" dirty="0"/>
              <a:t> és </a:t>
            </a:r>
            <a:r>
              <a:rPr lang="hu-HU" sz="3200" b="1" dirty="0" smtClean="0"/>
              <a:t>inverz </a:t>
            </a:r>
            <a:r>
              <a:rPr lang="hu-HU" sz="3200" b="1" dirty="0" err="1"/>
              <a:t>myotatikus</a:t>
            </a:r>
            <a:r>
              <a:rPr lang="hu-HU" sz="3200" b="1" dirty="0"/>
              <a:t> </a:t>
            </a:r>
            <a:r>
              <a:rPr lang="hu-HU" sz="3200" b="1" dirty="0" smtClean="0"/>
              <a:t>reflex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868144" y="1412776"/>
            <a:ext cx="3672408" cy="1224136"/>
          </a:xfrm>
        </p:spPr>
        <p:txBody>
          <a:bodyPr>
            <a:noAutofit/>
          </a:bodyPr>
          <a:lstStyle/>
          <a:p>
            <a:pPr algn="just"/>
            <a:r>
              <a:rPr lang="hu-HU" sz="1660" b="1" i="1" dirty="0" smtClean="0">
                <a:sym typeface="Symbol"/>
              </a:rPr>
              <a:t>1 – reciprok </a:t>
            </a:r>
            <a:r>
              <a:rPr lang="hu-HU" sz="1660" b="1" i="1" dirty="0" err="1" smtClean="0">
                <a:sym typeface="Symbol"/>
              </a:rPr>
              <a:t>innerváció</a:t>
            </a:r>
            <a:endParaRPr lang="hu-HU" sz="1660" b="1" i="1" dirty="0" smtClean="0">
              <a:sym typeface="Symbol"/>
            </a:endParaRPr>
          </a:p>
          <a:p>
            <a:pPr algn="just"/>
            <a:r>
              <a:rPr lang="hu-HU" sz="1660" b="1" i="1" dirty="0" smtClean="0">
                <a:sym typeface="Symbol"/>
              </a:rPr>
              <a:t>2 – autogén gátlás</a:t>
            </a:r>
            <a:endParaRPr lang="hu-HU" sz="1660" b="1" dirty="0">
              <a:sym typeface="Symbol"/>
            </a:endParaRPr>
          </a:p>
          <a:p>
            <a:pPr algn="just"/>
            <a:r>
              <a:rPr lang="hu-HU" sz="1660" b="1" dirty="0" smtClean="0">
                <a:sym typeface="Symbol"/>
              </a:rPr>
              <a:t>3 – </a:t>
            </a:r>
            <a:r>
              <a:rPr lang="hu-HU" sz="1660" b="1" dirty="0" err="1" smtClean="0">
                <a:sym typeface="Symbol"/>
              </a:rPr>
              <a:t>rekurrens</a:t>
            </a:r>
            <a:r>
              <a:rPr lang="hu-HU" sz="1660" b="1" dirty="0" smtClean="0">
                <a:sym typeface="Symbol"/>
              </a:rPr>
              <a:t>/</a:t>
            </a:r>
            <a:r>
              <a:rPr lang="hu-HU" sz="1660" b="1" dirty="0" err="1" smtClean="0">
                <a:sym typeface="Symbol"/>
              </a:rPr>
              <a:t>Renshaw</a:t>
            </a:r>
            <a:r>
              <a:rPr lang="hu-HU" sz="1660" b="1" dirty="0" smtClean="0">
                <a:sym typeface="Symbol"/>
              </a:rPr>
              <a:t> gátlás</a:t>
            </a:r>
          </a:p>
          <a:p>
            <a:pPr algn="just"/>
            <a:endParaRPr lang="hu-HU" sz="1660" b="1" dirty="0">
              <a:sym typeface="Symbol"/>
            </a:endParaRPr>
          </a:p>
          <a:p>
            <a:pPr algn="just"/>
            <a:r>
              <a:rPr lang="hu-HU" sz="1660" b="1" dirty="0" smtClean="0">
                <a:sym typeface="Symbol"/>
              </a:rPr>
              <a:t>Kék: izomorsó </a:t>
            </a:r>
            <a:r>
              <a:rPr lang="hu-HU" sz="1660" b="1" dirty="0" err="1" smtClean="0">
                <a:sym typeface="Symbol"/>
              </a:rPr>
              <a:t>afferens</a:t>
            </a:r>
            <a:endParaRPr lang="hu-HU" sz="1660" b="1" dirty="0" smtClean="0">
              <a:sym typeface="Symbol"/>
            </a:endParaRPr>
          </a:p>
          <a:p>
            <a:pPr algn="just"/>
            <a:r>
              <a:rPr lang="hu-HU" sz="1660" b="1" dirty="0" smtClean="0">
                <a:sym typeface="Symbol"/>
              </a:rPr>
              <a:t>Lila: ínorsó </a:t>
            </a:r>
            <a:r>
              <a:rPr lang="hu-HU" sz="1660" b="1" dirty="0" err="1" smtClean="0">
                <a:sym typeface="Symbol"/>
              </a:rPr>
              <a:t>afferens</a:t>
            </a:r>
            <a:endParaRPr lang="hu-HU" sz="1660" b="1" dirty="0" smtClean="0">
              <a:sym typeface="Symbol"/>
            </a:endParaRPr>
          </a:p>
          <a:p>
            <a:pPr algn="just"/>
            <a:r>
              <a:rPr lang="hu-HU" sz="1660" b="1" dirty="0" smtClean="0">
                <a:sym typeface="Symbol"/>
              </a:rPr>
              <a:t>Piros: </a:t>
            </a:r>
            <a:r>
              <a:rPr lang="hu-HU" sz="1660" b="1" dirty="0" err="1" smtClean="0">
                <a:sym typeface="Symbol"/>
              </a:rPr>
              <a:t>efferens</a:t>
            </a:r>
            <a:endParaRPr lang="hu-HU" sz="1660" b="1" dirty="0" smtClean="0"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 b="3366"/>
          <a:stretch/>
        </p:blipFill>
        <p:spPr bwMode="auto">
          <a:xfrm>
            <a:off x="467544" y="1233714"/>
            <a:ext cx="5256584" cy="455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56176" y="4178435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Golgi ínkészülék aktivitása (lila) gátolja a </a:t>
            </a:r>
            <a:r>
              <a:rPr lang="el-GR" dirty="0" smtClean="0">
                <a:latin typeface="Calibri"/>
              </a:rPr>
              <a:t>γ</a:t>
            </a:r>
            <a:r>
              <a:rPr lang="hu-HU" dirty="0" err="1" smtClean="0">
                <a:latin typeface="Calibri"/>
              </a:rPr>
              <a:t>-motoneuronokat</a:t>
            </a:r>
            <a:r>
              <a:rPr lang="hu-HU" dirty="0" smtClean="0">
                <a:latin typeface="Calibri"/>
              </a:rPr>
              <a:t> is!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7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9328" y="418654"/>
            <a:ext cx="5915000" cy="85010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Supraspinális</a:t>
            </a:r>
            <a:r>
              <a:rPr lang="hu-HU" sz="3600" b="1" dirty="0" smtClean="0"/>
              <a:t> központok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04456"/>
          </a:xfrm>
        </p:spPr>
        <p:txBody>
          <a:bodyPr>
            <a:noAutofit/>
          </a:bodyPr>
          <a:lstStyle/>
          <a:p>
            <a:pPr algn="just"/>
            <a:r>
              <a:rPr lang="hu-HU" sz="2400" dirty="0" smtClean="0"/>
              <a:t>A több száz egyéb neuronnal </a:t>
            </a:r>
            <a:r>
              <a:rPr lang="hu-HU" sz="2400" dirty="0" err="1" smtClean="0"/>
              <a:t>szinaptikus</a:t>
            </a:r>
            <a:r>
              <a:rPr lang="hu-HU" sz="2400" dirty="0" smtClean="0"/>
              <a:t> kapcsolatban álló </a:t>
            </a:r>
            <a:r>
              <a:rPr lang="hu-HU" sz="2400" b="1" i="1" dirty="0" err="1" smtClean="0"/>
              <a:t>motoneuronok</a:t>
            </a:r>
            <a:r>
              <a:rPr lang="hu-HU" sz="2400" b="1" i="1" dirty="0" smtClean="0"/>
              <a:t> reflexingerlékenysége </a:t>
            </a:r>
            <a:r>
              <a:rPr lang="hu-HU" sz="2400" dirty="0" smtClean="0"/>
              <a:t>az agy ún. </a:t>
            </a:r>
            <a:r>
              <a:rPr lang="hu-HU" sz="2400" dirty="0" err="1" smtClean="0"/>
              <a:t>szupraszpinális</a:t>
            </a:r>
            <a:r>
              <a:rPr lang="hu-HU" sz="2400" dirty="0" smtClean="0"/>
              <a:t> központjainak </a:t>
            </a:r>
            <a:r>
              <a:rPr lang="hu-HU" sz="2400" b="1" i="1" dirty="0" smtClean="0"/>
              <a:t>ellenőrzése</a:t>
            </a:r>
            <a:r>
              <a:rPr lang="hu-HU" sz="2400" dirty="0" smtClean="0"/>
              <a:t> alatt áll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b="1" i="1" dirty="0" smtClean="0"/>
              <a:t>Reflexek kóros működése:</a:t>
            </a:r>
          </a:p>
          <a:p>
            <a:pPr lvl="1" algn="just"/>
            <a:r>
              <a:rPr lang="hu-HU" sz="2400" b="1" dirty="0" err="1" smtClean="0"/>
              <a:t>Areflexia</a:t>
            </a:r>
            <a:r>
              <a:rPr lang="hu-HU" sz="2400" b="1" dirty="0" smtClean="0"/>
              <a:t> </a:t>
            </a:r>
            <a:r>
              <a:rPr lang="hu-HU" sz="2400" dirty="0" smtClean="0"/>
              <a:t>(nem kiváltható reflex): reflexív megszakadása, zavar a </a:t>
            </a:r>
            <a:r>
              <a:rPr lang="hu-HU" sz="2400" dirty="0" err="1" smtClean="0"/>
              <a:t>szegmentális</a:t>
            </a:r>
            <a:r>
              <a:rPr lang="hu-HU" sz="2400" dirty="0" smtClean="0"/>
              <a:t> elhelyezkedéséről nyújt információ</a:t>
            </a:r>
          </a:p>
          <a:p>
            <a:pPr marL="457200" lvl="1" indent="0" algn="just">
              <a:buNone/>
            </a:pPr>
            <a:endParaRPr lang="hu-HU" sz="1000" dirty="0" smtClean="0"/>
          </a:p>
          <a:p>
            <a:pPr lvl="1" algn="just"/>
            <a:r>
              <a:rPr lang="hu-HU" sz="2400" b="1" dirty="0" err="1" smtClean="0"/>
              <a:t>Hiperreflexia</a:t>
            </a:r>
            <a:r>
              <a:rPr lang="hu-HU" sz="2400" b="1" dirty="0" smtClean="0"/>
              <a:t> </a:t>
            </a:r>
            <a:r>
              <a:rPr lang="hu-HU" sz="2400" dirty="0" smtClean="0"/>
              <a:t>(abnormálisan élénk reflex):  leszálló pályák megszakadására utal (normálisan gátlás működik)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61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Szenzoros receptorok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268760"/>
            <a:ext cx="8157592" cy="468052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idegrendszerrel való kapcsolat kétféle lehet</a:t>
            </a:r>
            <a:r>
              <a:rPr lang="en-GB" dirty="0"/>
              <a:t>:</a:t>
            </a:r>
            <a:endParaRPr lang="hu-HU" dirty="0"/>
          </a:p>
          <a:p>
            <a:pPr lvl="1"/>
            <a:r>
              <a:rPr lang="hu-HU" dirty="0"/>
              <a:t>az </a:t>
            </a:r>
            <a:r>
              <a:rPr lang="hu-HU" b="1" dirty="0"/>
              <a:t>elsődleges </a:t>
            </a:r>
            <a:r>
              <a:rPr lang="hu-HU" b="1" dirty="0" err="1"/>
              <a:t>érzőneuron</a:t>
            </a:r>
            <a:r>
              <a:rPr lang="hu-HU" dirty="0"/>
              <a:t> (sejttest mindig a periférián) nyúlványa érzékeli az ingert</a:t>
            </a:r>
          </a:p>
          <a:p>
            <a:pPr lvl="1"/>
            <a:r>
              <a:rPr lang="hu-HU" dirty="0"/>
              <a:t>érzéksejt érzékeli az ingert és továbbítja az elsődleges </a:t>
            </a:r>
            <a:r>
              <a:rPr lang="hu-HU" dirty="0" err="1"/>
              <a:t>érzőneuron</a:t>
            </a:r>
            <a:r>
              <a:rPr lang="hu-HU" dirty="0"/>
              <a:t> nyúlványára közvetlenül (</a:t>
            </a:r>
            <a:r>
              <a:rPr lang="hu-HU" b="1" dirty="0"/>
              <a:t>szekunder érzéksejt</a:t>
            </a:r>
            <a:r>
              <a:rPr lang="hu-HU" dirty="0"/>
              <a:t>), vagy közvetve (</a:t>
            </a:r>
            <a:r>
              <a:rPr lang="hu-HU" b="1" dirty="0"/>
              <a:t>tercier érzéksejt</a:t>
            </a:r>
            <a:r>
              <a:rPr lang="hu-HU" dirty="0"/>
              <a:t>)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/>
              <a:t>tartós inger esetén </a:t>
            </a:r>
            <a:r>
              <a:rPr lang="hu-HU" b="1" dirty="0"/>
              <a:t>adaptáció</a:t>
            </a:r>
            <a:r>
              <a:rPr lang="hu-HU" dirty="0"/>
              <a:t> léphet fel:</a:t>
            </a:r>
          </a:p>
          <a:p>
            <a:pPr lvl="1"/>
            <a:r>
              <a:rPr lang="hu-HU" b="1" dirty="0"/>
              <a:t>lassú adaptáció </a:t>
            </a:r>
            <a:r>
              <a:rPr lang="hu-HU" dirty="0"/>
              <a:t>– folyamatos kisüléssorozat tartós ingerre</a:t>
            </a:r>
          </a:p>
          <a:p>
            <a:pPr lvl="1"/>
            <a:r>
              <a:rPr lang="hu-HU" b="1" dirty="0"/>
              <a:t>gyors adaptáció </a:t>
            </a:r>
            <a:r>
              <a:rPr lang="hu-HU" dirty="0"/>
              <a:t>– rövid válasz után megszűnik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3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07088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Gerincvelői reflexek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980728"/>
            <a:ext cx="720080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dirty="0" smtClean="0">
                <a:sym typeface="Wingdings"/>
              </a:rPr>
              <a:t>Saját </a:t>
            </a:r>
            <a:r>
              <a:rPr lang="hu-HU" sz="2000" dirty="0">
                <a:sym typeface="Wingdings"/>
              </a:rPr>
              <a:t>reflexek</a:t>
            </a:r>
          </a:p>
          <a:p>
            <a:pPr algn="just"/>
            <a:r>
              <a:rPr lang="hu-HU" sz="2000" dirty="0" err="1">
                <a:sym typeface="Wingdings"/>
              </a:rPr>
              <a:t>Myotatikus</a:t>
            </a:r>
            <a:r>
              <a:rPr lang="hu-HU" sz="2000" dirty="0">
                <a:sym typeface="Wingdings"/>
              </a:rPr>
              <a:t> reflex</a:t>
            </a:r>
          </a:p>
          <a:p>
            <a:pPr algn="just"/>
            <a:r>
              <a:rPr lang="hu-HU" sz="2000" dirty="0">
                <a:sym typeface="Wingdings"/>
              </a:rPr>
              <a:t>Inverz </a:t>
            </a:r>
            <a:r>
              <a:rPr lang="hu-HU" sz="2000" dirty="0" err="1">
                <a:sym typeface="Wingdings"/>
              </a:rPr>
              <a:t>myotatikus</a:t>
            </a:r>
            <a:r>
              <a:rPr lang="hu-HU" sz="2000" dirty="0">
                <a:sym typeface="Wingdings"/>
              </a:rPr>
              <a:t> reflex</a:t>
            </a:r>
          </a:p>
          <a:p>
            <a:pPr marL="0" indent="0" algn="just">
              <a:buNone/>
            </a:pPr>
            <a:endParaRPr lang="hu-HU" sz="800" dirty="0" smtClean="0">
              <a:sym typeface="Wingdings"/>
            </a:endParaRPr>
          </a:p>
          <a:p>
            <a:pPr marL="0" indent="0" algn="just">
              <a:buNone/>
            </a:pPr>
            <a:r>
              <a:rPr lang="hu-HU" sz="2000" dirty="0">
                <a:sym typeface="Wingdings"/>
              </a:rPr>
              <a:t>Idegen </a:t>
            </a:r>
            <a:r>
              <a:rPr lang="hu-HU" sz="2000" dirty="0" smtClean="0">
                <a:sym typeface="Wingdings"/>
              </a:rPr>
              <a:t>reflexek</a:t>
            </a:r>
          </a:p>
          <a:p>
            <a:pPr algn="just"/>
            <a:r>
              <a:rPr lang="hu-HU" sz="2000" dirty="0" err="1" smtClean="0">
                <a:sym typeface="Wingdings"/>
              </a:rPr>
              <a:t>Flexor</a:t>
            </a:r>
            <a:r>
              <a:rPr lang="hu-HU" sz="2000" dirty="0" smtClean="0">
                <a:sym typeface="Wingdings"/>
              </a:rPr>
              <a:t> reflex</a:t>
            </a:r>
          </a:p>
          <a:p>
            <a:pPr algn="just"/>
            <a:r>
              <a:rPr lang="hu-HU" sz="2000" dirty="0" smtClean="0">
                <a:sym typeface="Wingdings"/>
              </a:rPr>
              <a:t>Keresztezett </a:t>
            </a:r>
            <a:r>
              <a:rPr lang="hu-HU" sz="2000" dirty="0" err="1" smtClean="0">
                <a:sym typeface="Wingdings"/>
              </a:rPr>
              <a:t>extensor</a:t>
            </a:r>
            <a:r>
              <a:rPr lang="hu-HU" sz="2000" dirty="0" smtClean="0">
                <a:sym typeface="Wingdings"/>
              </a:rPr>
              <a:t> reflex</a:t>
            </a:r>
          </a:p>
          <a:p>
            <a:pPr algn="just"/>
            <a:r>
              <a:rPr lang="hu-HU" sz="2000" dirty="0" err="1" smtClean="0">
                <a:sym typeface="Wingdings"/>
              </a:rPr>
              <a:t>Hasbőr</a:t>
            </a:r>
            <a:r>
              <a:rPr lang="hu-HU" sz="2000" dirty="0" smtClean="0">
                <a:sym typeface="Wingdings"/>
              </a:rPr>
              <a:t> reflex</a:t>
            </a:r>
          </a:p>
          <a:p>
            <a:pPr algn="just"/>
            <a:r>
              <a:rPr lang="hu-HU" sz="2000" dirty="0" err="1" smtClean="0">
                <a:sym typeface="Wingdings"/>
              </a:rPr>
              <a:t>Cremaster</a:t>
            </a:r>
            <a:r>
              <a:rPr lang="hu-HU" sz="2000" dirty="0" smtClean="0">
                <a:sym typeface="Wingdings"/>
              </a:rPr>
              <a:t> reflex</a:t>
            </a:r>
          </a:p>
          <a:p>
            <a:pPr algn="just"/>
            <a:r>
              <a:rPr lang="hu-HU" sz="2000" dirty="0" smtClean="0">
                <a:sym typeface="Wingdings"/>
              </a:rPr>
              <a:t>Köhögés</a:t>
            </a:r>
          </a:p>
          <a:p>
            <a:pPr algn="just"/>
            <a:r>
              <a:rPr lang="hu-HU" sz="2000" dirty="0" smtClean="0">
                <a:sym typeface="Wingdings"/>
              </a:rPr>
              <a:t>Tüsszentés</a:t>
            </a:r>
          </a:p>
          <a:p>
            <a:pPr algn="just"/>
            <a:r>
              <a:rPr lang="hu-HU" sz="2000" dirty="0" err="1" smtClean="0">
                <a:sym typeface="Wingdings"/>
              </a:rPr>
              <a:t>Cornea</a:t>
            </a:r>
            <a:r>
              <a:rPr lang="hu-HU" sz="2000" dirty="0" smtClean="0">
                <a:sym typeface="Wingdings"/>
              </a:rPr>
              <a:t> reflex</a:t>
            </a:r>
          </a:p>
          <a:p>
            <a:pPr algn="just"/>
            <a:r>
              <a:rPr lang="hu-HU" sz="2000" dirty="0" smtClean="0">
                <a:sym typeface="Wingdings"/>
              </a:rPr>
              <a:t>Könnyezés</a:t>
            </a:r>
          </a:p>
          <a:p>
            <a:pPr marL="0" indent="0" algn="just">
              <a:buNone/>
            </a:pPr>
            <a:endParaRPr lang="hu-HU" sz="800" dirty="0" smtClean="0"/>
          </a:p>
          <a:p>
            <a:pPr marL="0" indent="0" algn="just">
              <a:buNone/>
            </a:pPr>
            <a:r>
              <a:rPr lang="hu-HU" sz="2000" dirty="0" smtClean="0"/>
              <a:t>Vegetatív reflexek (lásd vegetatív </a:t>
            </a:r>
            <a:r>
              <a:rPr lang="hu-HU" sz="2000" dirty="0" err="1" smtClean="0"/>
              <a:t>IR-nél</a:t>
            </a:r>
            <a:r>
              <a:rPr lang="hu-HU" sz="2000" dirty="0" smtClean="0"/>
              <a:t>)</a:t>
            </a:r>
            <a:endParaRPr lang="hu-HU" sz="2000" dirty="0" smtClean="0">
              <a:sym typeface="Wingdings"/>
            </a:endParaRPr>
          </a:p>
          <a:p>
            <a:pPr algn="just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8739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18654"/>
            <a:ext cx="6840760" cy="85010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err="1" smtClean="0"/>
              <a:t>Myotatikus</a:t>
            </a:r>
            <a:r>
              <a:rPr lang="hu-HU" sz="3600" b="1" dirty="0" smtClean="0"/>
              <a:t> és inverz </a:t>
            </a:r>
            <a:r>
              <a:rPr lang="hu-HU" sz="3600" b="1" dirty="0" err="1" smtClean="0"/>
              <a:t>myotatikus</a:t>
            </a:r>
            <a:r>
              <a:rPr lang="hu-HU" sz="3600" b="1" dirty="0" smtClean="0"/>
              <a:t> reflex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04456"/>
          </a:xfrm>
        </p:spPr>
        <p:txBody>
          <a:bodyPr>
            <a:noAutofit/>
          </a:bodyPr>
          <a:lstStyle/>
          <a:p>
            <a:r>
              <a:rPr lang="hu-HU" sz="2400" dirty="0"/>
              <a:t>Pavlik: Sportélettan </a:t>
            </a:r>
            <a:br>
              <a:rPr lang="hu-HU" sz="2400" dirty="0"/>
            </a:br>
            <a:r>
              <a:rPr lang="hu-HU" sz="2400" dirty="0"/>
              <a:t>	</a:t>
            </a:r>
            <a:r>
              <a:rPr lang="hu-HU" sz="2400" dirty="0" smtClean="0"/>
              <a:t>3.4.1.3.1. </a:t>
            </a:r>
            <a:r>
              <a:rPr lang="hu-HU" sz="2400" dirty="0"/>
              <a:t>A </a:t>
            </a:r>
            <a:r>
              <a:rPr lang="hu-HU" sz="2400" dirty="0" smtClean="0"/>
              <a:t>gerincvelő </a:t>
            </a:r>
            <a:r>
              <a:rPr lang="hu-HU" sz="2400" dirty="0" err="1" smtClean="0"/>
              <a:t>proprioceptív</a:t>
            </a:r>
            <a:r>
              <a:rPr lang="hu-HU" sz="2400" dirty="0" smtClean="0"/>
              <a:t> reflexei: 58-60. </a:t>
            </a:r>
            <a:r>
              <a:rPr lang="hu-HU" sz="2400" dirty="0"/>
              <a:t>o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804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9288" y="274638"/>
            <a:ext cx="6635080" cy="85010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izomhossz szabályozás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8233"/>
            <a:ext cx="8229600" cy="3917031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Az </a:t>
            </a:r>
            <a:r>
              <a:rPr lang="hu-HU" sz="2400" b="1" i="1" dirty="0" smtClean="0"/>
              <a:t>izomorsók</a:t>
            </a:r>
            <a:r>
              <a:rPr lang="hu-HU" sz="2400" dirty="0" smtClean="0"/>
              <a:t> elsősorban az izomhossz szabályozásának szolgálatában állnak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dirty="0" smtClean="0"/>
              <a:t>Ennek megfelelően az izomhosszának nem kívánt változásait a sajátreflexek korrigálják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b="1" dirty="0" smtClean="0"/>
              <a:t>A szükséges izomhossz beállítását a </a:t>
            </a:r>
            <a:r>
              <a:rPr lang="hu-HU" sz="2400" b="1" dirty="0" smtClean="0">
                <a:sym typeface="Symbol"/>
              </a:rPr>
              <a:t> - rostok </a:t>
            </a:r>
            <a:r>
              <a:rPr lang="hu-HU" sz="2400" dirty="0" smtClean="0">
                <a:sym typeface="Symbol"/>
              </a:rPr>
              <a:t>változó, az </a:t>
            </a:r>
            <a:r>
              <a:rPr lang="hu-HU" sz="2400" dirty="0" err="1" smtClean="0">
                <a:sym typeface="Symbol"/>
              </a:rPr>
              <a:t>intrafuzális</a:t>
            </a:r>
            <a:r>
              <a:rPr lang="hu-HU" sz="2400" dirty="0" smtClean="0">
                <a:sym typeface="Symbol"/>
              </a:rPr>
              <a:t> izomrostok előnyújtását meghatározó </a:t>
            </a:r>
            <a:r>
              <a:rPr lang="hu-HU" sz="2400" b="1" dirty="0" err="1">
                <a:sym typeface="Symbol"/>
              </a:rPr>
              <a:t>-</a:t>
            </a:r>
            <a:r>
              <a:rPr lang="hu-HU" sz="2400" b="1" dirty="0" err="1" smtClean="0">
                <a:sym typeface="Symbol"/>
              </a:rPr>
              <a:t>centrálisan</a:t>
            </a:r>
            <a:r>
              <a:rPr lang="hu-HU" sz="2400" b="1" dirty="0" smtClean="0">
                <a:sym typeface="Symbol"/>
              </a:rPr>
              <a:t> irányított- aktivitása teszi lehetővé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583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97352" cy="86409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izomfeszülés szabályozás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3877891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A munkaizomrostokkal sorba kapcsolt </a:t>
            </a:r>
            <a:r>
              <a:rPr lang="hu-HU" sz="2800" b="1" i="1" dirty="0" err="1" smtClean="0"/>
              <a:t>ínreceptorok</a:t>
            </a:r>
            <a:r>
              <a:rPr lang="hu-HU" sz="2800" dirty="0" err="1" smtClean="0"/>
              <a:t>at</a:t>
            </a:r>
            <a:r>
              <a:rPr lang="hu-HU" sz="2800" dirty="0" smtClean="0"/>
              <a:t> már néhány motoros egységhez tartozó izomrostok kontrakciója is ingerületbe hozza</a:t>
            </a:r>
          </a:p>
          <a:p>
            <a:pPr algn="just"/>
            <a:r>
              <a:rPr lang="hu-HU" sz="2800" dirty="0"/>
              <a:t>Az </a:t>
            </a:r>
            <a:r>
              <a:rPr lang="hu-HU" sz="2800" dirty="0" err="1"/>
              <a:t>intrareceptorok</a:t>
            </a:r>
            <a:r>
              <a:rPr lang="hu-HU" sz="2800" dirty="0"/>
              <a:t> elsősorban az izomfeszülés szabályozásának szolgálatában állnak</a:t>
            </a:r>
            <a:endParaRPr lang="hu-HU" sz="2800" dirty="0" smtClean="0"/>
          </a:p>
          <a:p>
            <a:pPr algn="just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645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73424" y="116632"/>
            <a:ext cx="4042792" cy="57606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smtClean="0">
                <a:sym typeface="Symbol"/>
              </a:rPr>
              <a:t> - hurok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067944" cy="4968552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Az </a:t>
            </a:r>
            <a:r>
              <a:rPr lang="hu-HU" sz="2000" dirty="0" err="1" smtClean="0"/>
              <a:t>annulospirális</a:t>
            </a:r>
            <a:r>
              <a:rPr lang="hu-HU" sz="2000" dirty="0" smtClean="0"/>
              <a:t> végződést – az egész izomnyújtásán kívül az </a:t>
            </a:r>
            <a:r>
              <a:rPr lang="hu-HU" sz="2000" dirty="0" err="1" smtClean="0"/>
              <a:t>intrafuzális</a:t>
            </a:r>
            <a:r>
              <a:rPr lang="hu-HU" sz="2000" dirty="0" smtClean="0"/>
              <a:t> izomrostok a </a:t>
            </a:r>
            <a:r>
              <a:rPr lang="hu-HU" sz="2000" dirty="0" smtClean="0">
                <a:sym typeface="Symbol"/>
              </a:rPr>
              <a:t> - </a:t>
            </a:r>
            <a:r>
              <a:rPr lang="hu-HU" sz="2000" dirty="0" err="1" smtClean="0">
                <a:sym typeface="Symbol"/>
              </a:rPr>
              <a:t>motoneuron</a:t>
            </a:r>
            <a:r>
              <a:rPr lang="hu-HU" sz="2000" dirty="0" smtClean="0">
                <a:sym typeface="Symbol"/>
              </a:rPr>
              <a:t> aktiválta kontrakciója is ingerületbe hozhatja, ami az </a:t>
            </a:r>
            <a:r>
              <a:rPr lang="hu-HU" sz="2000" dirty="0" err="1" smtClean="0">
                <a:sym typeface="Symbol"/>
              </a:rPr>
              <a:t>Ia</a:t>
            </a:r>
            <a:r>
              <a:rPr lang="hu-HU" sz="2000" dirty="0" smtClean="0">
                <a:sym typeface="Symbol"/>
              </a:rPr>
              <a:t> – rostok útján az  - </a:t>
            </a:r>
            <a:r>
              <a:rPr lang="hu-HU" sz="2000" dirty="0" err="1" smtClean="0">
                <a:sym typeface="Symbol"/>
              </a:rPr>
              <a:t>motoneuronok</a:t>
            </a:r>
            <a:r>
              <a:rPr lang="hu-HU" sz="2000" dirty="0" smtClean="0">
                <a:sym typeface="Symbol"/>
              </a:rPr>
              <a:t> közvetett aktiválódását eredményezi</a:t>
            </a:r>
          </a:p>
          <a:p>
            <a:pPr marL="0" indent="0" algn="just">
              <a:buNone/>
            </a:pPr>
            <a:endParaRPr lang="hu-HU" sz="2000" dirty="0" smtClean="0">
              <a:sym typeface="Symbol"/>
            </a:endParaRPr>
          </a:p>
          <a:p>
            <a:pPr algn="just"/>
            <a:r>
              <a:rPr lang="hu-HU" sz="2000" dirty="0" smtClean="0">
                <a:sym typeface="Symbol"/>
              </a:rPr>
              <a:t>Valószínűleg ez az </a:t>
            </a:r>
            <a:r>
              <a:rPr lang="hu-HU" sz="2000" dirty="0" err="1" smtClean="0">
                <a:sym typeface="Symbol"/>
              </a:rPr>
              <a:t>ún</a:t>
            </a:r>
            <a:r>
              <a:rPr lang="hu-HU" sz="2000" dirty="0" smtClean="0">
                <a:sym typeface="Symbol"/>
              </a:rPr>
              <a:t>  - hurok az  - rostok közvetlen aktiválásával együtt ezen ( -  kapcsolódás vagy </a:t>
            </a:r>
            <a:r>
              <a:rPr lang="hu-HU" sz="2000" dirty="0" err="1" smtClean="0">
                <a:sym typeface="Symbol"/>
              </a:rPr>
              <a:t>koaktiváció</a:t>
            </a:r>
            <a:r>
              <a:rPr lang="hu-HU" sz="2000" dirty="0" smtClean="0">
                <a:sym typeface="Symbol"/>
              </a:rPr>
              <a:t>) teszi lehetővé az </a:t>
            </a:r>
            <a:r>
              <a:rPr lang="hu-HU" sz="2400" b="1" dirty="0" smtClean="0">
                <a:sym typeface="Symbol"/>
              </a:rPr>
              <a:t>izomműködés finom beállítását</a:t>
            </a:r>
            <a:endParaRPr lang="hu-HU" sz="24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40" y="980728"/>
            <a:ext cx="4614664" cy="2326720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752528" cy="277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8" y="58614"/>
            <a:ext cx="6347048" cy="63408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600" b="1" dirty="0" err="1" smtClean="0"/>
              <a:t>Gamma-efferens</a:t>
            </a:r>
            <a:r>
              <a:rPr lang="hu-HU" sz="3600" b="1" dirty="0" smtClean="0"/>
              <a:t> rendszer</a:t>
            </a:r>
            <a:endParaRPr lang="hu-HU" sz="3600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12568"/>
          </a:xfrm>
        </p:spPr>
        <p:txBody>
          <a:bodyPr>
            <a:noAutofit/>
          </a:bodyPr>
          <a:lstStyle/>
          <a:p>
            <a:r>
              <a:rPr lang="hu-HU" sz="1800" dirty="0" smtClean="0"/>
              <a:t>A </a:t>
            </a:r>
            <a:r>
              <a:rPr lang="hu-HU" sz="1800" b="1" i="1" dirty="0" smtClean="0"/>
              <a:t>gamma- </a:t>
            </a:r>
            <a:r>
              <a:rPr lang="hu-HU" sz="1800" b="1" i="1" dirty="0" err="1" smtClean="0"/>
              <a:t>efferens</a:t>
            </a:r>
            <a:r>
              <a:rPr lang="hu-HU" sz="1800" b="1" i="1" dirty="0" smtClean="0"/>
              <a:t> rendszer ingerlése </a:t>
            </a:r>
            <a:r>
              <a:rPr lang="hu-HU" sz="1800" dirty="0" smtClean="0"/>
              <a:t>nem vezet közvetlenül az izmok észlelhető összehúzódásához =&gt; az </a:t>
            </a:r>
            <a:r>
              <a:rPr lang="hu-HU" sz="1800" dirty="0" err="1" smtClean="0"/>
              <a:t>intrafuzális</a:t>
            </a:r>
            <a:r>
              <a:rPr lang="hu-HU" sz="1800" dirty="0" smtClean="0"/>
              <a:t> rostok nem elég erősek, és számuk sem elegendő ahhoz, hogy megrövidülést hozzanak létre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Az ingerlés létrehozza azonban az </a:t>
            </a:r>
            <a:r>
              <a:rPr lang="hu-HU" sz="1800" b="1" i="1" dirty="0" err="1" smtClean="0"/>
              <a:t>intrafuzális</a:t>
            </a:r>
            <a:r>
              <a:rPr lang="hu-HU" sz="1800" b="1" i="1" dirty="0" smtClean="0"/>
              <a:t> rostok összehúzódásra képes végeinek megrövidülésé</a:t>
            </a:r>
            <a:r>
              <a:rPr lang="hu-HU" sz="1800" dirty="0" smtClean="0"/>
              <a:t>t, és ezáltal:</a:t>
            </a:r>
          </a:p>
          <a:p>
            <a:pPr lvl="1"/>
            <a:r>
              <a:rPr lang="hu-HU" sz="1800" dirty="0"/>
              <a:t>M</a:t>
            </a:r>
            <a:r>
              <a:rPr lang="hu-HU" sz="1800" dirty="0" smtClean="0"/>
              <a:t>egnyújtja az izomorsók </a:t>
            </a:r>
            <a:r>
              <a:rPr lang="hu-HU" sz="1800" dirty="0" err="1" smtClean="0"/>
              <a:t>magzsákrészét</a:t>
            </a:r>
            <a:endParaRPr lang="hu-HU" sz="1800" dirty="0" smtClean="0"/>
          </a:p>
          <a:p>
            <a:pPr lvl="1"/>
            <a:r>
              <a:rPr lang="hu-HU" sz="1800" dirty="0" smtClean="0"/>
              <a:t>Deformálja az </a:t>
            </a:r>
            <a:r>
              <a:rPr lang="hu-HU" sz="1800" dirty="0" err="1" smtClean="0"/>
              <a:t>anulospirális</a:t>
            </a:r>
            <a:r>
              <a:rPr lang="hu-HU" sz="1800" dirty="0" smtClean="0"/>
              <a:t> végződéseket</a:t>
            </a:r>
          </a:p>
          <a:p>
            <a:pPr lvl="1"/>
            <a:r>
              <a:rPr lang="hu-HU" sz="1800" dirty="0" smtClean="0"/>
              <a:t>Impulzusokat kelt az </a:t>
            </a:r>
            <a:r>
              <a:rPr lang="hu-HU" sz="1800" dirty="0" err="1" smtClean="0"/>
              <a:t>Ia-rostokban</a:t>
            </a:r>
            <a:endParaRPr lang="hu-HU" sz="1800" dirty="0" smtClean="0"/>
          </a:p>
          <a:p>
            <a:pPr marL="457200" lvl="1" indent="0">
              <a:buNone/>
            </a:pPr>
            <a:endParaRPr lang="hu-HU" sz="1800" dirty="0" smtClean="0"/>
          </a:p>
          <a:p>
            <a:r>
              <a:rPr lang="hu-HU" sz="1800" dirty="0" smtClean="0"/>
              <a:t>Ez az izom reflexes összehúzódásához vezethet</a:t>
            </a:r>
          </a:p>
          <a:p>
            <a:r>
              <a:rPr lang="hu-HU" sz="1800" dirty="0" smtClean="0"/>
              <a:t>Vagyis az izom összehúzódásra késztethető mind az </a:t>
            </a:r>
            <a:r>
              <a:rPr lang="hu-HU" sz="1800" dirty="0" err="1" smtClean="0"/>
              <a:t>extrafuzális</a:t>
            </a:r>
            <a:r>
              <a:rPr lang="hu-HU" sz="1800" dirty="0" smtClean="0"/>
              <a:t> rostokat beidegző </a:t>
            </a:r>
            <a:r>
              <a:rPr lang="hu-HU" sz="1800" dirty="0">
                <a:sym typeface="Symbol"/>
              </a:rPr>
              <a:t> </a:t>
            </a:r>
            <a:r>
              <a:rPr lang="hu-HU" sz="1800" dirty="0" smtClean="0">
                <a:sym typeface="Symbol"/>
              </a:rPr>
              <a:t>- motoros neuronok, mind </a:t>
            </a:r>
            <a:r>
              <a:rPr lang="hu-HU" sz="1800" b="1" i="1" dirty="0" smtClean="0">
                <a:sym typeface="Symbol"/>
              </a:rPr>
              <a:t> - </a:t>
            </a:r>
            <a:r>
              <a:rPr lang="hu-HU" sz="1800" b="1" i="1" dirty="0" err="1" smtClean="0">
                <a:sym typeface="Symbol"/>
              </a:rPr>
              <a:t>efferens</a:t>
            </a:r>
            <a:r>
              <a:rPr lang="hu-HU" sz="1800" b="1" i="1" dirty="0" smtClean="0">
                <a:sym typeface="Symbol"/>
              </a:rPr>
              <a:t> neuronok ingerlésével</a:t>
            </a:r>
            <a:r>
              <a:rPr lang="hu-HU" sz="1800" dirty="0" smtClean="0">
                <a:sym typeface="Symbol"/>
              </a:rPr>
              <a:t>, amely utóbbiak az </a:t>
            </a:r>
            <a:r>
              <a:rPr lang="hu-HU" sz="1800" b="1" i="1" dirty="0" smtClean="0">
                <a:sym typeface="Symbol"/>
              </a:rPr>
              <a:t>összehúzódást közvetve, a nyújtási reflex révén hozzák létre</a:t>
            </a:r>
          </a:p>
          <a:p>
            <a:r>
              <a:rPr lang="hu-HU" sz="1800" dirty="0" smtClean="0">
                <a:sym typeface="Symbol"/>
              </a:rPr>
              <a:t>A megnövekedett </a:t>
            </a:r>
            <a:r>
              <a:rPr lang="hu-HU" sz="1800" dirty="0">
                <a:sym typeface="Symbol"/>
              </a:rPr>
              <a:t> - </a:t>
            </a:r>
            <a:r>
              <a:rPr lang="hu-HU" sz="1800" dirty="0" err="1" smtClean="0">
                <a:sym typeface="Symbol"/>
              </a:rPr>
              <a:t>efferens</a:t>
            </a:r>
            <a:r>
              <a:rPr lang="hu-HU" sz="1800" dirty="0" smtClean="0">
                <a:sym typeface="Symbol"/>
              </a:rPr>
              <a:t> kisülés fokozza az orsó érzékenységét, ill. az orsó nyújtás iránti érzékenysége a </a:t>
            </a:r>
            <a:r>
              <a:rPr lang="hu-HU" sz="1800" dirty="0">
                <a:sym typeface="Symbol"/>
              </a:rPr>
              <a:t> - </a:t>
            </a:r>
            <a:r>
              <a:rPr lang="hu-HU" sz="1800" dirty="0" err="1" smtClean="0">
                <a:sym typeface="Symbol"/>
              </a:rPr>
              <a:t>efferens</a:t>
            </a:r>
            <a:r>
              <a:rPr lang="hu-HU" sz="1800" dirty="0" smtClean="0">
                <a:sym typeface="Symbol"/>
              </a:rPr>
              <a:t> kisülési frekvenciájától függően változik</a:t>
            </a:r>
          </a:p>
        </p:txBody>
      </p:sp>
    </p:spTree>
    <p:extLst>
      <p:ext uri="{BB962C8B-B14F-4D97-AF65-F5344CB8AC3E}">
        <p14:creationId xmlns:p14="http://schemas.microsoft.com/office/powerpoint/2010/main" val="3387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5272" y="116632"/>
            <a:ext cx="7283152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200" b="1" dirty="0" err="1" smtClean="0"/>
              <a:t>Gamma-efferens</a:t>
            </a:r>
            <a:r>
              <a:rPr lang="hu-HU" sz="3200" b="1" dirty="0" smtClean="0"/>
              <a:t> kisülés szabályozása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40560"/>
          </a:xfrm>
        </p:spPr>
        <p:txBody>
          <a:bodyPr>
            <a:noAutofit/>
          </a:bodyPr>
          <a:lstStyle/>
          <a:p>
            <a:pPr algn="just"/>
            <a:r>
              <a:rPr lang="hu-HU" sz="1900" dirty="0" smtClean="0"/>
              <a:t>Az agy területéről eredő </a:t>
            </a:r>
            <a:r>
              <a:rPr lang="hu-HU" sz="1900" b="1" i="1" dirty="0" smtClean="0"/>
              <a:t>leszálló pályák aktivitása</a:t>
            </a:r>
            <a:r>
              <a:rPr lang="hu-HU" sz="1900" dirty="0" smtClean="0"/>
              <a:t> igen jelentős mértékben szabályozza a </a:t>
            </a:r>
            <a:r>
              <a:rPr lang="hu-HU" sz="1900" dirty="0">
                <a:sym typeface="Symbol"/>
              </a:rPr>
              <a:t> - </a:t>
            </a:r>
            <a:r>
              <a:rPr lang="hu-HU" sz="1900" dirty="0" err="1">
                <a:sym typeface="Symbol"/>
              </a:rPr>
              <a:t>efferens</a:t>
            </a:r>
            <a:r>
              <a:rPr lang="hu-HU" sz="1900" dirty="0">
                <a:sym typeface="Symbol"/>
              </a:rPr>
              <a:t> </a:t>
            </a:r>
            <a:r>
              <a:rPr lang="hu-HU" sz="1900" dirty="0" smtClean="0">
                <a:sym typeface="Symbol"/>
              </a:rPr>
              <a:t> rendszer motoros neuronjait</a:t>
            </a:r>
          </a:p>
          <a:p>
            <a:pPr marL="0" indent="0" algn="just">
              <a:buNone/>
            </a:pPr>
            <a:endParaRPr lang="hu-HU" sz="1900" dirty="0" smtClean="0">
              <a:sym typeface="Symbol"/>
            </a:endParaRPr>
          </a:p>
          <a:p>
            <a:pPr algn="just"/>
            <a:r>
              <a:rPr lang="hu-HU" sz="1900" dirty="0" smtClean="0">
                <a:sym typeface="Symbol"/>
              </a:rPr>
              <a:t>Ezek a pályák </a:t>
            </a:r>
            <a:r>
              <a:rPr lang="hu-HU" sz="1900" b="1" i="1" dirty="0" smtClean="0">
                <a:sym typeface="Symbol"/>
              </a:rPr>
              <a:t>állítják be a, ill. változtatják az izomorsó érzékenységét</a:t>
            </a:r>
            <a:r>
              <a:rPr lang="hu-HU" sz="1900" dirty="0" smtClean="0">
                <a:sym typeface="Symbol"/>
              </a:rPr>
              <a:t>, vagyis a nyújtási reflexek küszöbét a test különböző területein, mégpedig a testtartás-szabályozás mindenkori igényeinek megfelelően</a:t>
            </a:r>
          </a:p>
          <a:p>
            <a:pPr marL="0" indent="0" algn="just">
              <a:buNone/>
            </a:pPr>
            <a:endParaRPr lang="hu-HU" sz="1900" dirty="0" smtClean="0">
              <a:sym typeface="Symbol"/>
            </a:endParaRPr>
          </a:p>
          <a:p>
            <a:pPr algn="just"/>
            <a:r>
              <a:rPr lang="hu-HU" sz="1900" u="sng" dirty="0" smtClean="0">
                <a:sym typeface="Symbol"/>
              </a:rPr>
              <a:t>Befolyásoló tényezők:</a:t>
            </a:r>
          </a:p>
          <a:p>
            <a:pPr lvl="1" algn="just"/>
            <a:r>
              <a:rPr lang="hu-HU" sz="1900" b="1" i="1" dirty="0" smtClean="0">
                <a:sym typeface="Symbol"/>
              </a:rPr>
              <a:t>Szorongás:</a:t>
            </a:r>
            <a:r>
              <a:rPr lang="hu-HU" sz="1900" dirty="0" smtClean="0">
                <a:sym typeface="Symbol"/>
              </a:rPr>
              <a:t> fokozza a kisülést =&gt; szorongó betegekben időnként észlelhető fokozott ínreflexek</a:t>
            </a:r>
          </a:p>
          <a:p>
            <a:pPr lvl="1" algn="just"/>
            <a:r>
              <a:rPr lang="hu-HU" sz="1900" dirty="0" smtClean="0">
                <a:sym typeface="Symbol"/>
              </a:rPr>
              <a:t>A </a:t>
            </a:r>
            <a:r>
              <a:rPr lang="hu-HU" sz="1900" b="1" i="1" dirty="0" smtClean="0">
                <a:sym typeface="Symbol"/>
              </a:rPr>
              <a:t>bőrt érő ingerek</a:t>
            </a:r>
            <a:r>
              <a:rPr lang="hu-HU" sz="1900" dirty="0" smtClean="0">
                <a:sym typeface="Symbol"/>
              </a:rPr>
              <a:t>, különösen az ártalmasak:</a:t>
            </a:r>
          </a:p>
          <a:p>
            <a:pPr lvl="2" algn="just"/>
            <a:r>
              <a:rPr lang="hu-HU" sz="1900" dirty="0" smtClean="0">
                <a:sym typeface="Symbol"/>
              </a:rPr>
              <a:t>Fokozzák az azonos oldali hajlító </a:t>
            </a:r>
            <a:r>
              <a:rPr lang="hu-HU" sz="1900" dirty="0">
                <a:sym typeface="Symbol"/>
              </a:rPr>
              <a:t>izmok orsóihoz futó  - </a:t>
            </a:r>
            <a:r>
              <a:rPr lang="hu-HU" sz="1900" dirty="0" err="1">
                <a:sym typeface="Symbol"/>
              </a:rPr>
              <a:t>efferens</a:t>
            </a:r>
            <a:r>
              <a:rPr lang="hu-HU" sz="1900" dirty="0">
                <a:sym typeface="Symbol"/>
              </a:rPr>
              <a:t> </a:t>
            </a:r>
            <a:r>
              <a:rPr lang="hu-HU" sz="1900" dirty="0" smtClean="0">
                <a:sym typeface="Symbol"/>
              </a:rPr>
              <a:t>kisülést</a:t>
            </a:r>
          </a:p>
          <a:p>
            <a:pPr lvl="2" algn="just"/>
            <a:r>
              <a:rPr lang="hu-HU" sz="1900" dirty="0" smtClean="0">
                <a:sym typeface="Symbol"/>
              </a:rPr>
              <a:t>Ugyanakkor csökkentik a feszítőkhöz futót</a:t>
            </a:r>
          </a:p>
          <a:p>
            <a:pPr lvl="2" algn="just"/>
            <a:r>
              <a:rPr lang="hu-HU" sz="1900" dirty="0" smtClean="0">
                <a:sym typeface="Symbol"/>
              </a:rPr>
              <a:t>Az ellenoldali végtagban pedig ellentétes válaszmintázatot váltanak ki</a:t>
            </a:r>
          </a:p>
          <a:p>
            <a:pPr lvl="2" algn="just"/>
            <a:endParaRPr lang="hu-HU" sz="1900" dirty="0" smtClean="0">
              <a:sym typeface="Symbol"/>
            </a:endParaRPr>
          </a:p>
          <a:p>
            <a:pPr lvl="1" algn="just"/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36059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9368" y="274638"/>
            <a:ext cx="5266928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Izomtónus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izom nyújtással szembeni ellenállását gyakran = </a:t>
            </a:r>
            <a:r>
              <a:rPr lang="hu-HU" sz="2000" b="1" i="1" dirty="0" smtClean="0"/>
              <a:t>izomtónus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Ha az izom motoros idegét átmetsszük, az izom nagyon  kis ellenállást tanúsít, azt mondjuk, hogy </a:t>
            </a:r>
            <a:r>
              <a:rPr lang="hu-HU" sz="2000" b="1" i="1" dirty="0" smtClean="0"/>
              <a:t>petyhüdt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b="1" i="1" dirty="0" err="1" smtClean="0"/>
              <a:t>Hipertónusos</a:t>
            </a:r>
            <a:r>
              <a:rPr lang="hu-HU" sz="2000" dirty="0" err="1" smtClean="0"/>
              <a:t>nak</a:t>
            </a:r>
            <a:r>
              <a:rPr lang="hu-HU" sz="2000" dirty="0" smtClean="0"/>
              <a:t> </a:t>
            </a:r>
            <a:r>
              <a:rPr lang="hu-HU" sz="2000" b="1" i="1" dirty="0" smtClean="0"/>
              <a:t>(</a:t>
            </a:r>
            <a:r>
              <a:rPr lang="hu-HU" sz="2000" b="1" i="1" dirty="0" err="1" smtClean="0"/>
              <a:t>spasztikusnak</a:t>
            </a:r>
            <a:r>
              <a:rPr lang="hu-HU" sz="2000" b="1" i="1" dirty="0" smtClean="0"/>
              <a:t>) </a:t>
            </a:r>
            <a:r>
              <a:rPr lang="hu-HU" sz="2000" dirty="0" smtClean="0"/>
              <a:t>azt az izmot nevezzük, amelynek ellenállása a nyújtással szemben a fokozott nyújtási reflexek miatt nagy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Valahol a petyhüdtség és a </a:t>
            </a:r>
            <a:r>
              <a:rPr lang="hu-HU" sz="2000" dirty="0" err="1" smtClean="0"/>
              <a:t>spaszticitás</a:t>
            </a:r>
            <a:r>
              <a:rPr lang="hu-HU" sz="2000" dirty="0" smtClean="0"/>
              <a:t> állapota között található a normális tónus pontatlanul meghatározott zónája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Az izmok általában </a:t>
            </a:r>
            <a:r>
              <a:rPr lang="hu-HU" sz="2000" dirty="0" err="1" smtClean="0"/>
              <a:t>hipotónusosak</a:t>
            </a:r>
            <a:r>
              <a:rPr lang="hu-HU" sz="2000" dirty="0" smtClean="0"/>
              <a:t>, ha a </a:t>
            </a:r>
            <a:r>
              <a:rPr lang="hu-HU" sz="2000" dirty="0">
                <a:sym typeface="Symbol"/>
              </a:rPr>
              <a:t> - </a:t>
            </a:r>
            <a:r>
              <a:rPr lang="hu-HU" sz="2000" dirty="0" err="1" smtClean="0">
                <a:sym typeface="Symbol"/>
              </a:rPr>
              <a:t>efferens</a:t>
            </a:r>
            <a:r>
              <a:rPr lang="hu-HU" sz="2000" dirty="0" smtClean="0">
                <a:sym typeface="Symbol"/>
              </a:rPr>
              <a:t> kisülés frekvenciája alacsony, és </a:t>
            </a:r>
            <a:r>
              <a:rPr lang="hu-HU" sz="2000" dirty="0" err="1" smtClean="0">
                <a:sym typeface="Symbol"/>
              </a:rPr>
              <a:t>hipertónusosak</a:t>
            </a:r>
            <a:r>
              <a:rPr lang="hu-HU" sz="2000" dirty="0" smtClean="0">
                <a:sym typeface="Symbol"/>
              </a:rPr>
              <a:t>, ha az magas</a:t>
            </a:r>
            <a:r>
              <a:rPr lang="hu-HU" sz="2000" dirty="0" smtClean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437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Poliszinaptikus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reflexek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35080" cy="106613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Idegen reflex - </a:t>
            </a:r>
            <a:r>
              <a:rPr lang="hu-HU" b="1" dirty="0" err="1" smtClean="0"/>
              <a:t>Poliszinaptikus</a:t>
            </a:r>
            <a:r>
              <a:rPr lang="hu-HU" b="1" dirty="0" smtClean="0"/>
              <a:t> reflex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dirty="0" smtClean="0"/>
              <a:t>Ellentétben a sajátreflexszel az idegenreflex receptorai térben elkülönülnek a célszervtől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A reflexív egyaránt tartalmazhat </a:t>
            </a:r>
            <a:r>
              <a:rPr lang="hu-HU" b="1" i="1" dirty="0" smtClean="0"/>
              <a:t>szomatikus</a:t>
            </a:r>
            <a:r>
              <a:rPr lang="hu-HU" dirty="0" smtClean="0"/>
              <a:t> (motoros, szenzoros) vagy </a:t>
            </a:r>
            <a:r>
              <a:rPr lang="hu-HU" b="1" i="1" dirty="0" smtClean="0"/>
              <a:t>vegetatív neuron</a:t>
            </a:r>
            <a:r>
              <a:rPr lang="hu-HU" dirty="0" smtClean="0"/>
              <a:t>okat, vagy keverten mindkettőt és lefutása </a:t>
            </a:r>
            <a:r>
              <a:rPr lang="hu-HU" b="1" i="1" dirty="0" smtClean="0"/>
              <a:t>több szinapszis</a:t>
            </a:r>
            <a:r>
              <a:rPr lang="hu-HU" dirty="0" smtClean="0"/>
              <a:t>t is magába foglal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b="1" i="1" dirty="0" smtClean="0"/>
              <a:t>Reflexideje</a:t>
            </a:r>
            <a:r>
              <a:rPr lang="hu-HU" dirty="0" smtClean="0"/>
              <a:t> ezért hosszabb, mint a sajátreflexé, és függ az inger intenzitástól is (változó időbeli </a:t>
            </a:r>
            <a:r>
              <a:rPr lang="hu-HU" dirty="0" err="1" smtClean="0"/>
              <a:t>szummáció</a:t>
            </a:r>
            <a:r>
              <a:rPr lang="hu-HU" dirty="0" smtClean="0"/>
              <a:t>)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Pl.: orrviszketés =&gt; tüsszentés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Ezen kívül egyes idegenreflexekre az is jellemző, hogy az inger intenzitásától függően a </a:t>
            </a:r>
            <a:r>
              <a:rPr lang="hu-HU" b="1" i="1" dirty="0" smtClean="0"/>
              <a:t>reflexválasz</a:t>
            </a:r>
            <a:r>
              <a:rPr lang="hu-HU" dirty="0" smtClean="0"/>
              <a:t> többé vagy kevésbé </a:t>
            </a:r>
            <a:r>
              <a:rPr lang="hu-HU" b="1" i="1" dirty="0" err="1" smtClean="0"/>
              <a:t>irradiálha</a:t>
            </a:r>
            <a:r>
              <a:rPr lang="hu-HU" dirty="0" err="1" smtClean="0"/>
              <a:t>t</a:t>
            </a:r>
            <a:r>
              <a:rPr lang="hu-HU" dirty="0" smtClean="0"/>
              <a:t> (pl.: köhögés =&gt; fuldokló köhögés)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11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Szenzoros</a:t>
            </a:r>
            <a:r>
              <a:rPr lang="en-GB" b="1" dirty="0" smtClean="0"/>
              <a:t> r</a:t>
            </a:r>
            <a:r>
              <a:rPr lang="hu-HU" b="1" dirty="0" err="1" smtClean="0"/>
              <a:t>eceptorok</a:t>
            </a:r>
            <a:endParaRPr lang="hu-HU" b="1" dirty="0"/>
          </a:p>
        </p:txBody>
      </p:sp>
      <p:pic>
        <p:nvPicPr>
          <p:cNvPr id="7170" name="Picture 2" descr="Képtalálat a következ&amp;odblac;re: „primer szekunder recepto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810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hu-HU" b="1" dirty="0" smtClean="0"/>
              <a:t>Idegenreflexek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008" y="836712"/>
            <a:ext cx="9036496" cy="5976664"/>
          </a:xfrm>
        </p:spPr>
        <p:txBody>
          <a:bodyPr numCol="1">
            <a:noAutofit/>
          </a:bodyPr>
          <a:lstStyle/>
          <a:p>
            <a:pPr algn="just"/>
            <a:r>
              <a:rPr lang="hu-HU" sz="1700" dirty="0" smtClean="0"/>
              <a:t>Az idegen reflexek közé tartoznak:</a:t>
            </a:r>
          </a:p>
          <a:p>
            <a:pPr lvl="1" algn="just"/>
            <a:r>
              <a:rPr lang="hu-HU" sz="1700" b="1" i="1" dirty="0" smtClean="0"/>
              <a:t>elhárító reflexek </a:t>
            </a:r>
            <a:r>
              <a:rPr lang="hu-HU" sz="1700" dirty="0" smtClean="0"/>
              <a:t>pl.: </a:t>
            </a:r>
          </a:p>
          <a:p>
            <a:pPr lvl="2" algn="just"/>
            <a:r>
              <a:rPr lang="hu-HU" sz="1700" dirty="0" err="1" smtClean="0"/>
              <a:t>flexorreflexek</a:t>
            </a:r>
            <a:r>
              <a:rPr lang="hu-HU" sz="1700" dirty="0" smtClean="0"/>
              <a:t>, </a:t>
            </a:r>
          </a:p>
          <a:p>
            <a:pPr lvl="2" algn="just"/>
            <a:r>
              <a:rPr lang="hu-HU" sz="1700" dirty="0" err="1" smtClean="0"/>
              <a:t>corneareflex</a:t>
            </a:r>
            <a:r>
              <a:rPr lang="hu-HU" sz="1700" dirty="0" smtClean="0"/>
              <a:t>, </a:t>
            </a:r>
          </a:p>
          <a:p>
            <a:pPr lvl="2" algn="just"/>
            <a:r>
              <a:rPr lang="hu-HU" sz="1700" dirty="0" smtClean="0"/>
              <a:t>könnyezés, </a:t>
            </a:r>
          </a:p>
          <a:p>
            <a:pPr lvl="2" algn="just"/>
            <a:r>
              <a:rPr lang="hu-HU" sz="1700" dirty="0" smtClean="0"/>
              <a:t>köhögés, </a:t>
            </a:r>
          </a:p>
          <a:p>
            <a:pPr lvl="2" algn="just"/>
            <a:r>
              <a:rPr lang="hu-HU" sz="1700" dirty="0" smtClean="0"/>
              <a:t>tüsszentés,</a:t>
            </a:r>
          </a:p>
          <a:p>
            <a:pPr lvl="1" algn="just"/>
            <a:r>
              <a:rPr lang="hu-HU" sz="1700" dirty="0" smtClean="0"/>
              <a:t> ezenkívül a táplálkozást szolgáló reflexek, </a:t>
            </a:r>
            <a:r>
              <a:rPr lang="hu-HU" sz="1700" b="1" i="1" dirty="0" smtClean="0"/>
              <a:t>(</a:t>
            </a:r>
            <a:r>
              <a:rPr lang="hu-HU" sz="1700" b="1" i="1" dirty="0" err="1" smtClean="0"/>
              <a:t>nutritív</a:t>
            </a:r>
            <a:r>
              <a:rPr lang="hu-HU" sz="1700" b="1" i="1" dirty="0" smtClean="0"/>
              <a:t> </a:t>
            </a:r>
            <a:r>
              <a:rPr lang="hu-HU" sz="1700" b="1" i="1" dirty="0" err="1" smtClean="0"/>
              <a:t>reflexek</a:t>
            </a:r>
            <a:r>
              <a:rPr lang="hu-HU" sz="1700" b="1" i="1" dirty="0" smtClean="0"/>
              <a:t>) </a:t>
            </a:r>
            <a:r>
              <a:rPr lang="hu-HU" sz="1700" dirty="0" smtClean="0"/>
              <a:t>pl.: </a:t>
            </a:r>
          </a:p>
          <a:p>
            <a:pPr lvl="2" algn="just"/>
            <a:r>
              <a:rPr lang="hu-HU" sz="1700" dirty="0" smtClean="0"/>
              <a:t>nyelés, </a:t>
            </a:r>
          </a:p>
          <a:p>
            <a:pPr lvl="2" algn="just"/>
            <a:r>
              <a:rPr lang="hu-HU" sz="1700" dirty="0" smtClean="0"/>
              <a:t>szopás, </a:t>
            </a:r>
          </a:p>
          <a:p>
            <a:pPr lvl="1" algn="just"/>
            <a:r>
              <a:rPr lang="hu-HU" sz="1700" dirty="0" smtClean="0"/>
              <a:t>valamint a helyváltoztatást szolgáló reflexek </a:t>
            </a:r>
            <a:r>
              <a:rPr lang="hu-HU" sz="1700" b="1" i="1" dirty="0" smtClean="0"/>
              <a:t>(</a:t>
            </a:r>
            <a:r>
              <a:rPr lang="hu-HU" sz="1700" b="1" i="1" dirty="0" err="1" smtClean="0"/>
              <a:t>lokomotorreflexek</a:t>
            </a:r>
            <a:r>
              <a:rPr lang="hu-HU" sz="1700" b="1" i="1" dirty="0" smtClean="0"/>
              <a:t>)</a:t>
            </a:r>
            <a:r>
              <a:rPr lang="hu-HU" sz="1700" dirty="0" smtClean="0"/>
              <a:t>.</a:t>
            </a:r>
            <a:endParaRPr lang="hu-HU" sz="1700" b="1" i="1" dirty="0" smtClean="0"/>
          </a:p>
          <a:p>
            <a:pPr algn="just"/>
            <a:r>
              <a:rPr lang="hu-HU" sz="1700" dirty="0" smtClean="0"/>
              <a:t>Ide tartozik még a </a:t>
            </a:r>
            <a:r>
              <a:rPr lang="hu-HU" sz="1700" b="1" i="1" dirty="0" smtClean="0"/>
              <a:t>vegetatív reflexek</a:t>
            </a:r>
            <a:r>
              <a:rPr lang="hu-HU" sz="1700" dirty="0" smtClean="0"/>
              <a:t> sokasága (vérkeringés, légzés, gyomor- és bélműködés, szexuális funkciók, húgyhólyagműködés stb.)</a:t>
            </a:r>
          </a:p>
          <a:p>
            <a:pPr algn="just"/>
            <a:r>
              <a:rPr lang="hu-HU" sz="1700" dirty="0" smtClean="0"/>
              <a:t>A </a:t>
            </a:r>
            <a:r>
              <a:rPr lang="hu-HU" sz="1700" b="1" i="1" dirty="0" smtClean="0"/>
              <a:t>diagnosztikában</a:t>
            </a:r>
            <a:r>
              <a:rPr lang="hu-HU" sz="1700" dirty="0" smtClean="0"/>
              <a:t> használatos idegenreflexek: </a:t>
            </a:r>
          </a:p>
          <a:p>
            <a:pPr lvl="1" algn="just"/>
            <a:r>
              <a:rPr lang="hu-HU" sz="1700" dirty="0" smtClean="0"/>
              <a:t>a talpreflex, </a:t>
            </a:r>
          </a:p>
          <a:p>
            <a:pPr lvl="1" algn="just"/>
            <a:r>
              <a:rPr lang="hu-HU" sz="1700" dirty="0" smtClean="0"/>
              <a:t>a </a:t>
            </a:r>
            <a:r>
              <a:rPr lang="hu-HU" sz="1700" dirty="0" err="1" smtClean="0"/>
              <a:t>cremasterreflex</a:t>
            </a:r>
            <a:r>
              <a:rPr lang="hu-HU" sz="1700" dirty="0" smtClean="0"/>
              <a:t>, </a:t>
            </a:r>
          </a:p>
          <a:p>
            <a:pPr lvl="1" algn="just"/>
            <a:r>
              <a:rPr lang="hu-HU" sz="1700" dirty="0" smtClean="0"/>
              <a:t>a </a:t>
            </a:r>
            <a:r>
              <a:rPr lang="hu-HU" sz="1700" dirty="0" err="1" smtClean="0"/>
              <a:t>hasbőrreflex</a:t>
            </a:r>
            <a:endParaRPr lang="hu-HU" sz="1700" dirty="0" smtClean="0"/>
          </a:p>
          <a:p>
            <a:pPr algn="just"/>
            <a:r>
              <a:rPr lang="hu-HU" sz="1700" dirty="0" smtClean="0"/>
              <a:t>Jellegzetes elhárító jellegű idegenreflexek a </a:t>
            </a:r>
            <a:r>
              <a:rPr lang="hu-HU" sz="1700" b="1" i="1" dirty="0" err="1" smtClean="0"/>
              <a:t>flexorreflexek</a:t>
            </a:r>
            <a:r>
              <a:rPr lang="hu-HU" sz="1700" dirty="0" smtClean="0"/>
              <a:t> is pl.: a jobb talpat érő fájdalmas inger a jobb alsó végtag ízületét flexióba hozza</a:t>
            </a:r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4088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Afferens</a:t>
            </a:r>
            <a:r>
              <a:rPr lang="hu-HU" b="1" dirty="0" smtClean="0"/>
              <a:t> impulzusok gerincagyi továbbítása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89240"/>
          </a:xfrm>
        </p:spPr>
        <p:txBody>
          <a:bodyPr>
            <a:noAutofit/>
          </a:bodyPr>
          <a:lstStyle/>
          <a:p>
            <a:r>
              <a:rPr lang="hu-HU" sz="2000" dirty="0" smtClean="0"/>
              <a:t>A) </a:t>
            </a:r>
            <a:r>
              <a:rPr lang="hu-HU" sz="2000" dirty="0" err="1" smtClean="0"/>
              <a:t>excitátoros</a:t>
            </a:r>
            <a:r>
              <a:rPr lang="hu-HU" sz="2000" dirty="0" smtClean="0"/>
              <a:t> (serkentő) </a:t>
            </a:r>
            <a:r>
              <a:rPr lang="hu-HU" sz="2000" dirty="0" err="1" smtClean="0"/>
              <a:t>interneuronokon</a:t>
            </a:r>
            <a:r>
              <a:rPr lang="hu-HU" sz="2000" dirty="0" smtClean="0"/>
              <a:t> (A1) keresztül az azonos oldali (</a:t>
            </a:r>
            <a:r>
              <a:rPr lang="hu-HU" sz="2000" dirty="0" err="1" smtClean="0"/>
              <a:t>ipszilaterális</a:t>
            </a:r>
            <a:r>
              <a:rPr lang="hu-HU" sz="2000" dirty="0" smtClean="0"/>
              <a:t>) </a:t>
            </a:r>
            <a:r>
              <a:rPr lang="hu-HU" sz="2000" dirty="0" err="1" smtClean="0"/>
              <a:t>flexorok</a:t>
            </a:r>
            <a:r>
              <a:rPr lang="hu-HU" sz="2000" dirty="0" smtClean="0"/>
              <a:t> </a:t>
            </a:r>
            <a:r>
              <a:rPr lang="hu-HU" sz="2000" dirty="0" err="1" smtClean="0"/>
              <a:t>motoneuronjaihoz</a:t>
            </a:r>
            <a:endParaRPr lang="hu-HU" sz="2000" dirty="0" smtClean="0"/>
          </a:p>
          <a:p>
            <a:r>
              <a:rPr lang="hu-HU" sz="2000" dirty="0" smtClean="0"/>
              <a:t>B) gátló </a:t>
            </a:r>
            <a:r>
              <a:rPr lang="hu-HU" sz="2000" dirty="0" err="1" smtClean="0"/>
              <a:t>interneuronokon</a:t>
            </a:r>
            <a:r>
              <a:rPr lang="hu-HU" sz="2000" dirty="0" smtClean="0"/>
              <a:t> (A2) keresztül az </a:t>
            </a:r>
            <a:r>
              <a:rPr lang="hu-HU" sz="2000" dirty="0" err="1" smtClean="0"/>
              <a:t>ipszilaterális</a:t>
            </a:r>
            <a:r>
              <a:rPr lang="hu-HU" sz="2000" dirty="0" smtClean="0"/>
              <a:t> </a:t>
            </a:r>
            <a:r>
              <a:rPr lang="hu-HU" sz="2000" dirty="0" err="1" smtClean="0"/>
              <a:t>extenzorok</a:t>
            </a:r>
            <a:r>
              <a:rPr lang="hu-HU" sz="2000" dirty="0" smtClean="0"/>
              <a:t> </a:t>
            </a:r>
            <a:r>
              <a:rPr lang="hu-HU" sz="2000" dirty="0" err="1" smtClean="0"/>
              <a:t>motoneuronjaihoz</a:t>
            </a:r>
            <a:r>
              <a:rPr lang="hu-HU" sz="2000" dirty="0" smtClean="0"/>
              <a:t>, amelyek gátlása a beidegzett </a:t>
            </a:r>
            <a:r>
              <a:rPr lang="hu-HU" sz="2000" dirty="0" err="1" smtClean="0"/>
              <a:t>extenzorokat</a:t>
            </a:r>
            <a:r>
              <a:rPr lang="hu-HU" sz="2000" dirty="0" smtClean="0"/>
              <a:t> elernyeszti (A3)</a:t>
            </a:r>
          </a:p>
          <a:p>
            <a:r>
              <a:rPr lang="hu-HU" sz="2000" dirty="0" smtClean="0"/>
              <a:t>C) serkentő </a:t>
            </a:r>
            <a:r>
              <a:rPr lang="hu-HU" sz="2000" dirty="0" err="1" smtClean="0"/>
              <a:t>interneuronokon</a:t>
            </a:r>
            <a:r>
              <a:rPr lang="hu-HU" sz="2000" dirty="0" smtClean="0"/>
              <a:t> (A4) keresztül az ellenoldali (</a:t>
            </a:r>
            <a:r>
              <a:rPr lang="hu-HU" sz="2000" dirty="0" err="1" smtClean="0"/>
              <a:t>kontralaterális</a:t>
            </a:r>
            <a:r>
              <a:rPr lang="hu-HU" sz="2000" dirty="0" smtClean="0"/>
              <a:t>) </a:t>
            </a:r>
            <a:r>
              <a:rPr lang="hu-HU" sz="2000" dirty="0" err="1" smtClean="0"/>
              <a:t>extenzorok</a:t>
            </a:r>
            <a:r>
              <a:rPr lang="hu-HU" sz="2000" dirty="0" smtClean="0"/>
              <a:t> </a:t>
            </a:r>
            <a:r>
              <a:rPr lang="hu-HU" sz="2000" dirty="0" err="1" smtClean="0"/>
              <a:t>motoneuronjaihoz</a:t>
            </a:r>
            <a:r>
              <a:rPr lang="hu-HU" sz="2000" dirty="0" smtClean="0"/>
              <a:t> (A5) (ez az ún. keresztezett </a:t>
            </a:r>
            <a:r>
              <a:rPr lang="hu-HU" sz="2000" dirty="0" err="1" smtClean="0"/>
              <a:t>extenzorreflex</a:t>
            </a:r>
            <a:r>
              <a:rPr lang="hu-HU" sz="2000" dirty="0" smtClean="0"/>
              <a:t> a </a:t>
            </a:r>
            <a:r>
              <a:rPr lang="hu-HU" sz="2000" dirty="0" err="1" smtClean="0"/>
              <a:t>fájdalomreceptort</a:t>
            </a:r>
            <a:r>
              <a:rPr lang="hu-HU" sz="2000" dirty="0" smtClean="0"/>
              <a:t> </a:t>
            </a:r>
            <a:r>
              <a:rPr lang="hu-HU" sz="2000" dirty="0" err="1" smtClean="0"/>
              <a:t>a</a:t>
            </a:r>
            <a:r>
              <a:rPr lang="hu-HU" sz="2000" dirty="0" smtClean="0"/>
              <a:t> fájdalomkeltő inger forrásától eltávolító </a:t>
            </a:r>
            <a:r>
              <a:rPr lang="hu-HU" sz="2000" dirty="0" err="1" smtClean="0"/>
              <a:t>flexorreflexet</a:t>
            </a:r>
            <a:r>
              <a:rPr lang="hu-HU" sz="2000" dirty="0" smtClean="0"/>
              <a:t> egészíti ki azáltal, hogy az ellenoldali végtag megfeszítésével alátámasztja a testet)</a:t>
            </a:r>
          </a:p>
          <a:p>
            <a:r>
              <a:rPr lang="hu-HU" sz="2000" dirty="0" smtClean="0"/>
              <a:t>D) gátló </a:t>
            </a:r>
            <a:r>
              <a:rPr lang="hu-HU" sz="2000" dirty="0" err="1" smtClean="0"/>
              <a:t>interneuronokon</a:t>
            </a:r>
            <a:r>
              <a:rPr lang="hu-HU" sz="2000" dirty="0" smtClean="0"/>
              <a:t> keresztül a </a:t>
            </a:r>
            <a:r>
              <a:rPr lang="hu-HU" sz="2000" dirty="0" err="1" smtClean="0"/>
              <a:t>kontralaterális</a:t>
            </a:r>
            <a:r>
              <a:rPr lang="hu-HU" sz="2000" dirty="0" smtClean="0"/>
              <a:t> </a:t>
            </a:r>
            <a:r>
              <a:rPr lang="hu-HU" sz="2000" dirty="0" err="1" smtClean="0"/>
              <a:t>flexorok</a:t>
            </a:r>
            <a:r>
              <a:rPr lang="hu-HU" sz="2000" dirty="0" smtClean="0"/>
              <a:t> </a:t>
            </a:r>
            <a:r>
              <a:rPr lang="hu-HU" sz="2000" dirty="0" err="1" smtClean="0"/>
              <a:t>motoneuronjaihoz</a:t>
            </a:r>
            <a:r>
              <a:rPr lang="hu-HU" sz="2000" dirty="0" smtClean="0"/>
              <a:t>, aminek következtében ezek a </a:t>
            </a:r>
            <a:r>
              <a:rPr lang="hu-HU" sz="2000" dirty="0" err="1" smtClean="0"/>
              <a:t>flexorok</a:t>
            </a:r>
            <a:r>
              <a:rPr lang="hu-HU" sz="2000" dirty="0" smtClean="0"/>
              <a:t> elernyednek (A6)</a:t>
            </a:r>
          </a:p>
          <a:p>
            <a:r>
              <a:rPr lang="hu-HU" sz="2000" dirty="0" smtClean="0"/>
              <a:t>E) más gerincvelői szegmentumokhoz (fel- és leszálló összeköttetések (A7-A8)), mivel a </a:t>
            </a:r>
            <a:r>
              <a:rPr lang="hu-HU" sz="2000" dirty="0" err="1" smtClean="0"/>
              <a:t>flexorok</a:t>
            </a:r>
            <a:r>
              <a:rPr lang="hu-HU" sz="2000" dirty="0" smtClean="0"/>
              <a:t> és </a:t>
            </a:r>
            <a:r>
              <a:rPr lang="hu-HU" sz="2000" dirty="0" err="1" smtClean="0"/>
              <a:t>extenzorok</a:t>
            </a:r>
            <a:r>
              <a:rPr lang="hu-HU" sz="2000" dirty="0" smtClean="0"/>
              <a:t> beidegzése nem mindig csak egyetlenegy szegmentumból ered</a:t>
            </a:r>
          </a:p>
          <a:p>
            <a:r>
              <a:rPr lang="hu-HU" sz="2000" dirty="0" smtClean="0"/>
              <a:t>Ezen kívül a </a:t>
            </a:r>
            <a:r>
              <a:rPr lang="hu-HU" sz="2000" dirty="0" err="1" smtClean="0"/>
              <a:t>nociceptorokat</a:t>
            </a:r>
            <a:r>
              <a:rPr lang="hu-HU" sz="2000" dirty="0" smtClean="0"/>
              <a:t> érő inger jelzése az agyba is eljut és fájdalomként tudatosul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336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3" y="620688"/>
            <a:ext cx="89725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4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Idegenreflexek </a:t>
            </a:r>
            <a:r>
              <a:rPr lang="hu-HU" b="1" dirty="0" smtClean="0">
                <a:sym typeface="Wingdings" panose="05000000000000000000" pitchFamily="2" charset="2"/>
              </a:rPr>
              <a:t> nyújtási reflex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3877891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 nyújtási </a:t>
            </a:r>
            <a:r>
              <a:rPr lang="hu-HU" sz="2400" dirty="0" err="1" smtClean="0"/>
              <a:t>reflexxel</a:t>
            </a:r>
            <a:r>
              <a:rPr lang="hu-HU" sz="2400" dirty="0" smtClean="0"/>
              <a:t> ellentétben, amelyben a reflexválasz során csak az </a:t>
            </a:r>
            <a:r>
              <a:rPr lang="hu-HU" sz="2400" dirty="0" smtClean="0">
                <a:sym typeface="Symbol"/>
              </a:rPr>
              <a:t> - </a:t>
            </a:r>
            <a:r>
              <a:rPr lang="hu-HU" sz="2400" dirty="0" err="1" smtClean="0">
                <a:sym typeface="Symbol"/>
              </a:rPr>
              <a:t>motoneuronok</a:t>
            </a:r>
            <a:r>
              <a:rPr lang="hu-HU" sz="2400" dirty="0" smtClean="0">
                <a:sym typeface="Symbol"/>
              </a:rPr>
              <a:t> aktiválódnak (a  - neuronok gátlódnak), az </a:t>
            </a:r>
            <a:r>
              <a:rPr lang="hu-HU" sz="2400" b="1" i="1" dirty="0" smtClean="0">
                <a:sym typeface="Symbol"/>
              </a:rPr>
              <a:t>idegenreflexben az ingerület egyidejűleg mindkét </a:t>
            </a:r>
            <a:r>
              <a:rPr lang="hu-HU" sz="2400" b="1" i="1" dirty="0" err="1" smtClean="0">
                <a:sym typeface="Symbol"/>
              </a:rPr>
              <a:t>motoneurontípusra</a:t>
            </a:r>
            <a:r>
              <a:rPr lang="hu-HU" sz="2400" b="1" i="1" dirty="0" smtClean="0">
                <a:sym typeface="Symbol"/>
              </a:rPr>
              <a:t> átterjed</a:t>
            </a:r>
          </a:p>
          <a:p>
            <a:pPr marL="0" indent="0" algn="just">
              <a:buNone/>
            </a:pPr>
            <a:endParaRPr lang="hu-HU" sz="2400" dirty="0" smtClean="0">
              <a:sym typeface="Symbol"/>
            </a:endParaRPr>
          </a:p>
          <a:p>
            <a:pPr algn="just"/>
            <a:r>
              <a:rPr lang="hu-HU" sz="2400" dirty="0" smtClean="0">
                <a:sym typeface="Symbol"/>
              </a:rPr>
              <a:t>Ennek következtében izomorsók rostjai a munkaizomzat rostjaival egy időben rövidülnek meg, és ezáltal az izom megrövidülése ellenére az </a:t>
            </a:r>
            <a:r>
              <a:rPr lang="hu-HU" sz="2400" dirty="0" err="1" smtClean="0">
                <a:sym typeface="Symbol"/>
              </a:rPr>
              <a:t>izomorsóreceptorok</a:t>
            </a:r>
            <a:r>
              <a:rPr lang="hu-HU" sz="2400" dirty="0" smtClean="0">
                <a:sym typeface="Symbol"/>
              </a:rPr>
              <a:t> előfeszítése és válaszkészsége, állapota messzemenően állandó marad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62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Gátló mechanizmusok a </a:t>
            </a:r>
            <a:r>
              <a:rPr lang="hu-HU" b="1" dirty="0" err="1" smtClean="0"/>
              <a:t>szinaptikus</a:t>
            </a:r>
            <a:r>
              <a:rPr lang="hu-HU" b="1" dirty="0" smtClean="0"/>
              <a:t> </a:t>
            </a:r>
            <a:r>
              <a:rPr lang="hu-HU" b="1" dirty="0" err="1" smtClean="0"/>
              <a:t>ingerületátvitelben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3773016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A </a:t>
            </a:r>
            <a:r>
              <a:rPr lang="hu-HU" sz="2800" dirty="0" err="1" smtClean="0"/>
              <a:t>szinaptikus</a:t>
            </a:r>
            <a:r>
              <a:rPr lang="hu-HU" sz="2800" dirty="0" smtClean="0"/>
              <a:t> áttevődés gátlása történhet a </a:t>
            </a:r>
            <a:r>
              <a:rPr lang="hu-HU" sz="2800" dirty="0" err="1" smtClean="0"/>
              <a:t>szinaptikus</a:t>
            </a:r>
            <a:r>
              <a:rPr lang="hu-HU" sz="2800" dirty="0" smtClean="0"/>
              <a:t> rés előtt = </a:t>
            </a:r>
            <a:r>
              <a:rPr lang="hu-HU" sz="2800" b="1" dirty="0" err="1" smtClean="0"/>
              <a:t>preszinaptikus</a:t>
            </a:r>
            <a:r>
              <a:rPr lang="hu-HU" sz="2800" b="1" dirty="0" smtClean="0"/>
              <a:t> gátlás</a:t>
            </a:r>
          </a:p>
          <a:p>
            <a:pPr algn="just"/>
            <a:endParaRPr lang="hu-HU" sz="2800" dirty="0"/>
          </a:p>
          <a:p>
            <a:pPr marL="0" indent="0" algn="just">
              <a:buNone/>
            </a:pPr>
            <a:r>
              <a:rPr lang="hu-HU" sz="2800" dirty="0" smtClean="0"/>
              <a:t> </a:t>
            </a:r>
          </a:p>
          <a:p>
            <a:pPr algn="just"/>
            <a:r>
              <a:rPr lang="hu-HU" sz="2800" dirty="0" smtClean="0"/>
              <a:t>Vagy a túloldali membránt érő befolyások útján = </a:t>
            </a:r>
            <a:r>
              <a:rPr lang="hu-HU" sz="2800" b="1" i="1" dirty="0" err="1" smtClean="0"/>
              <a:t>posztszinaptikus</a:t>
            </a:r>
            <a:r>
              <a:rPr lang="hu-HU" sz="2800" b="1" i="1" dirty="0" smtClean="0"/>
              <a:t> gátlás</a:t>
            </a:r>
          </a:p>
        </p:txBody>
      </p:sp>
    </p:spTree>
    <p:extLst>
      <p:ext uri="{BB962C8B-B14F-4D97-AF65-F5344CB8AC3E}">
        <p14:creationId xmlns:p14="http://schemas.microsoft.com/office/powerpoint/2010/main" val="30850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Preszinaptikus</a:t>
            </a:r>
            <a:r>
              <a:rPr lang="hu-HU" b="1" dirty="0" smtClean="0"/>
              <a:t> gátlás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5472608" cy="5472608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dirty="0" err="1" smtClean="0"/>
              <a:t>preszinaptikus</a:t>
            </a:r>
            <a:r>
              <a:rPr lang="hu-HU" sz="2000" dirty="0" smtClean="0"/>
              <a:t> gátlás esetében egy </a:t>
            </a:r>
            <a:r>
              <a:rPr lang="hu-HU" sz="2000" b="1" i="1" dirty="0" smtClean="0"/>
              <a:t>harmadik neuron ingerli</a:t>
            </a:r>
            <a:r>
              <a:rPr lang="hu-HU" sz="2000" dirty="0" smtClean="0"/>
              <a:t> a </a:t>
            </a:r>
            <a:r>
              <a:rPr lang="hu-HU" sz="2000" dirty="0" err="1" smtClean="0"/>
              <a:t>preszinaptikus</a:t>
            </a:r>
            <a:r>
              <a:rPr lang="hu-HU" sz="2000" dirty="0" smtClean="0"/>
              <a:t> </a:t>
            </a:r>
            <a:r>
              <a:rPr lang="hu-HU" sz="2000" dirty="0" err="1" smtClean="0"/>
              <a:t>axonvégszakaszát</a:t>
            </a:r>
            <a:endParaRPr lang="hu-HU" sz="2000" dirty="0" smtClean="0"/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Az utóbbi depolarizációja miatt </a:t>
            </a:r>
            <a:r>
              <a:rPr lang="hu-HU" sz="2000" b="1" i="1" dirty="0" smtClean="0"/>
              <a:t>csökken</a:t>
            </a:r>
            <a:r>
              <a:rPr lang="hu-HU" sz="2000" dirty="0" smtClean="0"/>
              <a:t> a neuronon lefutó </a:t>
            </a:r>
            <a:r>
              <a:rPr lang="hu-HU" sz="2000" b="1" i="1" dirty="0" smtClean="0"/>
              <a:t>akciós potenciálok amplitúdója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Ennek következtében </a:t>
            </a:r>
            <a:r>
              <a:rPr lang="hu-HU" sz="2000" b="1" i="1" dirty="0" smtClean="0"/>
              <a:t>kevesebb serkentő </a:t>
            </a:r>
            <a:r>
              <a:rPr lang="hu-HU" sz="2000" b="1" i="1" dirty="0" err="1" smtClean="0"/>
              <a:t>transzmitter</a:t>
            </a:r>
            <a:r>
              <a:rPr lang="hu-HU" sz="2000" dirty="0" smtClean="0"/>
              <a:t> szabadul fel a </a:t>
            </a:r>
            <a:r>
              <a:rPr lang="hu-HU" sz="2000" dirty="0" err="1" smtClean="0"/>
              <a:t>szinaptikus</a:t>
            </a:r>
            <a:r>
              <a:rPr lang="hu-HU" sz="2000" dirty="0" smtClean="0"/>
              <a:t> résben, következésképpen a </a:t>
            </a:r>
            <a:r>
              <a:rPr lang="hu-HU" sz="2000" dirty="0" err="1" smtClean="0"/>
              <a:t>posztszinaptikus</a:t>
            </a:r>
            <a:r>
              <a:rPr lang="hu-HU" sz="2000" dirty="0" smtClean="0"/>
              <a:t> neuron is csak kisebb mértékben </a:t>
            </a:r>
            <a:r>
              <a:rPr lang="hu-HU" sz="2000" dirty="0" err="1" smtClean="0"/>
              <a:t>depolarizálódik</a:t>
            </a:r>
            <a:r>
              <a:rPr lang="hu-HU" sz="2000" dirty="0" smtClean="0"/>
              <a:t>, úgyhogy a kialakuló </a:t>
            </a:r>
            <a:r>
              <a:rPr lang="hu-HU" sz="2000" b="1" i="1" dirty="0" err="1" smtClean="0"/>
              <a:t>extacitátoros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posztszinaptikus</a:t>
            </a:r>
            <a:r>
              <a:rPr lang="hu-HU" sz="2000" b="1" i="1" dirty="0" smtClean="0"/>
              <a:t> potenciál</a:t>
            </a:r>
            <a:r>
              <a:rPr lang="hu-HU" sz="2000" dirty="0" smtClean="0"/>
              <a:t> esetleg elégtelenné válik ahhoz, hogy akcióspotenciált generálhasson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13501"/>
            <a:ext cx="3096344" cy="6128079"/>
          </a:xfrm>
        </p:spPr>
      </p:pic>
    </p:spTree>
    <p:extLst>
      <p:ext uri="{BB962C8B-B14F-4D97-AF65-F5344CB8AC3E}">
        <p14:creationId xmlns:p14="http://schemas.microsoft.com/office/powerpoint/2010/main" val="9859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Posztszinaptikus</a:t>
            </a:r>
            <a:r>
              <a:rPr lang="hu-HU" b="1" dirty="0" smtClean="0"/>
              <a:t> gátlás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5616624" cy="5688632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A </a:t>
            </a:r>
            <a:r>
              <a:rPr lang="hu-HU" sz="1800" dirty="0" err="1" smtClean="0"/>
              <a:t>posztszinaptikus</a:t>
            </a:r>
            <a:r>
              <a:rPr lang="hu-HU" sz="1800" dirty="0" smtClean="0"/>
              <a:t> gátlás mechanizmusa egészen más: ebben az esetben egy </a:t>
            </a:r>
            <a:r>
              <a:rPr lang="hu-HU" sz="1800" b="1" i="1" dirty="0" smtClean="0"/>
              <a:t>gátló </a:t>
            </a:r>
            <a:r>
              <a:rPr lang="hu-HU" sz="1800" b="1" i="1" dirty="0" err="1" smtClean="0"/>
              <a:t>interneuronon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hiperpolarizálja</a:t>
            </a:r>
            <a:r>
              <a:rPr lang="hu-HU" sz="1800" dirty="0" smtClean="0"/>
              <a:t> a </a:t>
            </a:r>
            <a:r>
              <a:rPr lang="hu-HU" sz="1800" dirty="0" err="1" smtClean="0"/>
              <a:t>posztszinaptikus</a:t>
            </a:r>
            <a:r>
              <a:rPr lang="hu-HU" sz="1800" dirty="0" smtClean="0"/>
              <a:t> neuront </a:t>
            </a:r>
            <a:r>
              <a:rPr lang="hu-HU" sz="1800" b="1" i="1" dirty="0" smtClean="0"/>
              <a:t>(inhibitoros </a:t>
            </a:r>
            <a:r>
              <a:rPr lang="hu-HU" sz="1800" b="1" i="1" dirty="0" err="1" smtClean="0"/>
              <a:t>posztszinaptikus</a:t>
            </a:r>
            <a:r>
              <a:rPr lang="hu-HU" sz="1800" b="1" i="1" dirty="0" smtClean="0"/>
              <a:t> potenciál, IPSP)</a:t>
            </a:r>
          </a:p>
          <a:p>
            <a:pPr algn="just"/>
            <a:r>
              <a:rPr lang="hu-HU" sz="1800" dirty="0" smtClean="0"/>
              <a:t>A gátló </a:t>
            </a:r>
            <a:r>
              <a:rPr lang="hu-HU" sz="1800" dirty="0" err="1" smtClean="0"/>
              <a:t>interneuron</a:t>
            </a:r>
            <a:r>
              <a:rPr lang="hu-HU" sz="1800" dirty="0" smtClean="0"/>
              <a:t> aktiválódását előidézheti </a:t>
            </a:r>
          </a:p>
          <a:p>
            <a:pPr lvl="1" algn="just"/>
            <a:r>
              <a:rPr lang="hu-HU" sz="1800" dirty="0" smtClean="0"/>
              <a:t>a) </a:t>
            </a:r>
            <a:r>
              <a:rPr lang="hu-HU" sz="1800" dirty="0" err="1" smtClean="0"/>
              <a:t>gátlóneuronhoz</a:t>
            </a:r>
            <a:r>
              <a:rPr lang="hu-HU" sz="1800" dirty="0" smtClean="0"/>
              <a:t> futó </a:t>
            </a:r>
            <a:r>
              <a:rPr lang="hu-HU" sz="1800" dirty="0" err="1" smtClean="0"/>
              <a:t>rekkurens</a:t>
            </a:r>
            <a:r>
              <a:rPr lang="hu-HU" sz="1800" dirty="0" smtClean="0"/>
              <a:t> </a:t>
            </a:r>
            <a:r>
              <a:rPr lang="hu-HU" sz="1800" dirty="0" err="1" smtClean="0"/>
              <a:t>axonkollaterálisok</a:t>
            </a:r>
            <a:r>
              <a:rPr lang="hu-HU" sz="1800" dirty="0" smtClean="0"/>
              <a:t> izgalma (</a:t>
            </a:r>
            <a:r>
              <a:rPr lang="hu-HU" sz="1800" dirty="0" err="1" smtClean="0"/>
              <a:t>Renshaw-sejteken</a:t>
            </a:r>
            <a:r>
              <a:rPr lang="hu-HU" sz="1800" dirty="0" smtClean="0"/>
              <a:t> közvetítette ún. </a:t>
            </a:r>
            <a:r>
              <a:rPr lang="hu-HU" sz="1800" b="1" i="1" dirty="0" err="1" smtClean="0"/>
              <a:t>rekkurens</a:t>
            </a:r>
            <a:r>
              <a:rPr lang="hu-HU" sz="1800" b="1" i="1" dirty="0" smtClean="0"/>
              <a:t> gátlás</a:t>
            </a:r>
            <a:r>
              <a:rPr lang="hu-HU" sz="1800" dirty="0" smtClean="0"/>
              <a:t>) vagy </a:t>
            </a:r>
          </a:p>
          <a:p>
            <a:pPr lvl="1" algn="just"/>
            <a:r>
              <a:rPr lang="hu-HU" sz="1800" dirty="0" smtClean="0"/>
              <a:t>b) egy másik neuron közvetlen „előrecsatolt” (</a:t>
            </a:r>
            <a:r>
              <a:rPr lang="hu-HU" sz="1800" b="1" i="1" dirty="0" err="1" smtClean="0"/>
              <a:t>feed</a:t>
            </a:r>
            <a:r>
              <a:rPr lang="hu-HU" sz="1800" b="1" i="1" dirty="0" smtClean="0"/>
              <a:t> – </a:t>
            </a:r>
            <a:r>
              <a:rPr lang="hu-HU" sz="1800" b="1" i="1" dirty="0" err="1" smtClean="0"/>
              <a:t>forward</a:t>
            </a:r>
            <a:r>
              <a:rPr lang="hu-HU" sz="1800" dirty="0" smtClean="0"/>
              <a:t>) ingerülete</a:t>
            </a:r>
          </a:p>
          <a:p>
            <a:pPr algn="just"/>
            <a:r>
              <a:rPr lang="hu-HU" sz="1800" dirty="0" smtClean="0"/>
              <a:t>Jó példa erre a </a:t>
            </a:r>
            <a:r>
              <a:rPr lang="hu-HU" sz="1800" dirty="0" err="1" smtClean="0"/>
              <a:t>flexorreflexet</a:t>
            </a:r>
            <a:r>
              <a:rPr lang="hu-HU" sz="1800" dirty="0" smtClean="0"/>
              <a:t> kísérő </a:t>
            </a:r>
            <a:r>
              <a:rPr lang="hu-HU" sz="1800" dirty="0" err="1" smtClean="0"/>
              <a:t>ipszilaterális</a:t>
            </a:r>
            <a:r>
              <a:rPr lang="hu-HU" sz="1800" dirty="0" smtClean="0"/>
              <a:t> </a:t>
            </a:r>
            <a:r>
              <a:rPr lang="hu-HU" sz="1800" dirty="0" err="1" smtClean="0"/>
              <a:t>extenzorgátlás</a:t>
            </a:r>
            <a:endParaRPr lang="hu-HU" sz="1800" dirty="0" smtClean="0"/>
          </a:p>
          <a:p>
            <a:pPr algn="just"/>
            <a:r>
              <a:rPr lang="hu-HU" sz="1800" dirty="0" smtClean="0"/>
              <a:t>Mivel ez esetben az ellentétes hatású (</a:t>
            </a:r>
            <a:r>
              <a:rPr lang="hu-HU" sz="1800" dirty="0" err="1" smtClean="0"/>
              <a:t>antagonista</a:t>
            </a:r>
            <a:r>
              <a:rPr lang="hu-HU" sz="1800" dirty="0" smtClean="0"/>
              <a:t>) izomműködése gátolt, ez példa az ún. </a:t>
            </a:r>
            <a:r>
              <a:rPr lang="hu-HU" sz="1800" dirty="0" err="1" smtClean="0"/>
              <a:t>antagonista</a:t>
            </a:r>
            <a:r>
              <a:rPr lang="hu-HU" sz="1800" dirty="0" smtClean="0"/>
              <a:t> gátlásra is</a:t>
            </a:r>
            <a:endParaRPr lang="hu-HU" sz="1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749949"/>
            <a:ext cx="2952328" cy="6049143"/>
          </a:xfrm>
        </p:spPr>
      </p:pic>
    </p:spTree>
    <p:extLst>
      <p:ext uri="{BB962C8B-B14F-4D97-AF65-F5344CB8AC3E}">
        <p14:creationId xmlns:p14="http://schemas.microsoft.com/office/powerpoint/2010/main" val="34267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97352" cy="86409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Somatomotoros</a:t>
            </a:r>
            <a:r>
              <a:rPr lang="hu-HU" sz="3600" b="1" dirty="0" smtClean="0"/>
              <a:t> rendszerek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2484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800" dirty="0" err="1" smtClean="0"/>
              <a:t>Efferentáció</a:t>
            </a:r>
            <a:r>
              <a:rPr lang="hu-HU" sz="2800" dirty="0" smtClean="0"/>
              <a:t>:</a:t>
            </a:r>
          </a:p>
          <a:p>
            <a:pPr lvl="1" algn="just"/>
            <a:r>
              <a:rPr lang="hu-HU" sz="2400" dirty="0" smtClean="0"/>
              <a:t>Piramispálya</a:t>
            </a:r>
          </a:p>
          <a:p>
            <a:pPr lvl="1" algn="just"/>
            <a:r>
              <a:rPr lang="hu-HU" sz="2400" dirty="0" err="1"/>
              <a:t>E</a:t>
            </a:r>
            <a:r>
              <a:rPr lang="hu-HU" sz="2400" dirty="0" err="1" smtClean="0"/>
              <a:t>xtrapiramidális</a:t>
            </a:r>
            <a:r>
              <a:rPr lang="hu-HU" sz="2400" dirty="0" smtClean="0"/>
              <a:t> pálya</a:t>
            </a:r>
          </a:p>
          <a:p>
            <a:pPr lvl="1" algn="just"/>
            <a:endParaRPr lang="hu-HU" sz="2400" dirty="0" smtClean="0"/>
          </a:p>
          <a:p>
            <a:pPr marL="0" indent="0" algn="just">
              <a:buNone/>
            </a:pPr>
            <a:r>
              <a:rPr lang="hu-HU" sz="2800" dirty="0" err="1" smtClean="0"/>
              <a:t>Effektorok</a:t>
            </a:r>
            <a:r>
              <a:rPr lang="hu-HU" sz="2800" dirty="0" smtClean="0"/>
              <a:t>:</a:t>
            </a:r>
          </a:p>
          <a:p>
            <a:pPr marL="0" indent="0" algn="just">
              <a:buNone/>
            </a:pPr>
            <a:r>
              <a:rPr lang="hu-HU" sz="2800" dirty="0"/>
              <a:t>	</a:t>
            </a:r>
            <a:r>
              <a:rPr lang="hu-HU" sz="2800" dirty="0" smtClean="0"/>
              <a:t>	IZOM</a:t>
            </a:r>
          </a:p>
          <a:p>
            <a:pPr marL="0" indent="0" algn="just">
              <a:buNone/>
            </a:pPr>
            <a:endParaRPr lang="hu-HU" sz="2800" dirty="0"/>
          </a:p>
          <a:p>
            <a:pPr marL="0" indent="0" algn="just">
              <a:buNone/>
            </a:pPr>
            <a:r>
              <a:rPr lang="hu-HU" sz="2800" dirty="0" smtClean="0"/>
              <a:t>(</a:t>
            </a:r>
            <a:r>
              <a:rPr lang="hu-HU" sz="2800" dirty="0" err="1" smtClean="0"/>
              <a:t>Visceromotor</a:t>
            </a:r>
            <a:r>
              <a:rPr lang="hu-HU" sz="2800" dirty="0" smtClean="0"/>
              <a:t> rendszerek: leszálló vegetatív pályák, szervek simaizmai)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996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98006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smtClean="0"/>
              <a:t>Az izom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4625" y="1412776"/>
            <a:ext cx="75457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Emberi szervezet 25-45%-át alkotja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Nők: 25-35%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Jól fejlett </a:t>
            </a:r>
            <a:r>
              <a:rPr lang="hu-HU" sz="2000" dirty="0" err="1" smtClean="0"/>
              <a:t>TF-es</a:t>
            </a:r>
            <a:r>
              <a:rPr lang="hu-HU" sz="2000" dirty="0" smtClean="0"/>
              <a:t> hímek: 40-45%</a:t>
            </a:r>
            <a:endParaRPr lang="hu-HU" sz="2000" dirty="0"/>
          </a:p>
          <a:p>
            <a:r>
              <a:rPr lang="hu-HU" sz="2000" b="1" dirty="0" smtClean="0"/>
              <a:t>Funkció</a:t>
            </a:r>
            <a:r>
              <a:rPr lang="hu-HU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HELY- ÉS HELYZETVÁLTOZTATÁS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Belső szervek védelme (hasi szervek)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Vegetatív funkciók: légzés (bordaközi izmok, rekeszizom), vénás visszaáramlás (lábszár izomzata)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Hőtermelés: hidegben jelentkező izomremegés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Glikogén és fehérje raktár</a:t>
            </a:r>
          </a:p>
          <a:p>
            <a:r>
              <a:rPr lang="hu-HU" sz="2000" dirty="0" smtClean="0"/>
              <a:t>Izom </a:t>
            </a:r>
            <a:r>
              <a:rPr lang="hu-HU" sz="2000" b="1" dirty="0" smtClean="0"/>
              <a:t>tulajdonságai</a:t>
            </a:r>
            <a:r>
              <a:rPr lang="hu-HU" sz="2000" dirty="0" smtClean="0"/>
              <a:t>, amik lehetővé teszik a mozgások megvalósulását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/>
              <a:t>Ingerelhetőség: </a:t>
            </a:r>
            <a:r>
              <a:rPr lang="hu-HU" sz="2000" dirty="0" smtClean="0"/>
              <a:t>membránja depolarizációra képes</a:t>
            </a:r>
            <a:endParaRPr lang="hu-HU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err="1" smtClean="0"/>
              <a:t>Kontraktilitás</a:t>
            </a:r>
            <a:r>
              <a:rPr lang="hu-HU" sz="2000" dirty="0" smtClean="0"/>
              <a:t> = összehúzódó képesség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/>
              <a:t>Megnyújthatóság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/>
              <a:t>Elaszticitás: </a:t>
            </a:r>
            <a:r>
              <a:rPr lang="hu-HU" sz="2000" dirty="0" smtClean="0"/>
              <a:t>nyugalmi hosszra tér vissza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9803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59" y="1186249"/>
            <a:ext cx="3106266" cy="53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899592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smtClean="0"/>
              <a:t>Az izom szerkezet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441606"/>
            <a:ext cx="5171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Nem </a:t>
            </a:r>
            <a:r>
              <a:rPr lang="hu-HU" dirty="0" err="1" smtClean="0"/>
              <a:t>kontraktilis</a:t>
            </a:r>
            <a:r>
              <a:rPr lang="hu-HU" dirty="0" smtClean="0"/>
              <a:t> fehérjét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Kontraktilis</a:t>
            </a:r>
            <a:r>
              <a:rPr lang="hu-HU" dirty="0" smtClean="0"/>
              <a:t> fehérjék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/>
              <a:t>aktin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err="1"/>
              <a:t>miozin</a:t>
            </a:r>
            <a:endParaRPr lang="hu-HU" dirty="0"/>
          </a:p>
          <a:p>
            <a:pPr lvl="2"/>
            <a:endParaRPr lang="hu-HU" dirty="0"/>
          </a:p>
          <a:p>
            <a:pPr lvl="1"/>
            <a:r>
              <a:rPr lang="hu-HU" dirty="0" err="1"/>
              <a:t>Myofilamentumok</a:t>
            </a:r>
            <a:r>
              <a:rPr lang="hu-HU" dirty="0"/>
              <a:t>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/>
              <a:t>nehéz lánc (</a:t>
            </a:r>
            <a:r>
              <a:rPr lang="hu-HU" dirty="0" err="1"/>
              <a:t>miozin</a:t>
            </a:r>
            <a:r>
              <a:rPr lang="hu-HU" dirty="0"/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/>
              <a:t>könnyű lánc (aktin + regulációs fehérjék)</a:t>
            </a:r>
          </a:p>
          <a:p>
            <a:pPr lvl="2"/>
            <a:endParaRPr lang="hu-HU" dirty="0"/>
          </a:p>
          <a:p>
            <a:pPr lvl="1"/>
            <a:r>
              <a:rPr lang="hu-HU" dirty="0"/>
              <a:t>Regulációs fehérjék: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err="1"/>
              <a:t>tropomiozin</a:t>
            </a:r>
            <a:endParaRPr lang="hu-HU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hu-HU" dirty="0" err="1"/>
              <a:t>troponin</a:t>
            </a:r>
            <a:r>
              <a:rPr lang="hu-HU" dirty="0"/>
              <a:t> T, C, I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Sarcolemma</a:t>
            </a:r>
            <a:r>
              <a:rPr lang="hu-HU" dirty="0" smtClean="0"/>
              <a:t>: sejtmembrán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Sarcoplasmaticus</a:t>
            </a:r>
            <a:r>
              <a:rPr lang="hu-HU" dirty="0" smtClean="0"/>
              <a:t> </a:t>
            </a:r>
            <a:r>
              <a:rPr lang="hu-HU" dirty="0" err="1" smtClean="0"/>
              <a:t>retikulum</a:t>
            </a:r>
            <a:r>
              <a:rPr lang="hu-HU" dirty="0" smtClean="0"/>
              <a:t>: </a:t>
            </a:r>
            <a:r>
              <a:rPr lang="hu-HU" dirty="0" err="1" smtClean="0"/>
              <a:t>Ca</a:t>
            </a:r>
            <a:r>
              <a:rPr lang="hu-HU" baseline="30000" dirty="0" smtClean="0"/>
              <a:t>+ </a:t>
            </a:r>
            <a:r>
              <a:rPr lang="hu-HU" dirty="0" smtClean="0"/>
              <a:t>raktár</a:t>
            </a:r>
            <a:endParaRPr lang="hu-HU" baseline="30000" dirty="0" smtClean="0"/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48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Szenzoros</a:t>
            </a:r>
            <a:r>
              <a:rPr lang="en-GB" b="1" dirty="0" smtClean="0"/>
              <a:t> </a:t>
            </a:r>
            <a:r>
              <a:rPr lang="en-GB" b="1" dirty="0" err="1" smtClean="0"/>
              <a:t>rendszerek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az </a:t>
            </a:r>
            <a:r>
              <a:rPr lang="hu-HU" dirty="0"/>
              <a:t>érzőrendszerekből érkező </a:t>
            </a:r>
            <a:r>
              <a:rPr lang="hu-HU" b="1" dirty="0"/>
              <a:t>ingerületek reflexeket indíthatnak</a:t>
            </a:r>
            <a:r>
              <a:rPr lang="hu-HU" dirty="0"/>
              <a:t> a gerincvelő és az agytörzs, vagy magasabb </a:t>
            </a:r>
            <a:r>
              <a:rPr lang="hu-HU" dirty="0" smtClean="0"/>
              <a:t>szinten</a:t>
            </a:r>
          </a:p>
          <a:p>
            <a:endParaRPr lang="hu-HU" sz="900" dirty="0"/>
          </a:p>
          <a:p>
            <a:r>
              <a:rPr lang="hu-HU" b="1" dirty="0" smtClean="0"/>
              <a:t>a </a:t>
            </a:r>
            <a:r>
              <a:rPr lang="hu-HU" b="1" dirty="0"/>
              <a:t>szaglópálya kivételével mindegyik érzőpálya </a:t>
            </a:r>
            <a:r>
              <a:rPr lang="hu-HU" b="1" dirty="0" smtClean="0"/>
              <a:t>átkapcsolódik </a:t>
            </a:r>
            <a:r>
              <a:rPr lang="hu-HU" b="1" dirty="0"/>
              <a:t>a t</a:t>
            </a:r>
            <a:r>
              <a:rPr lang="en-GB" b="1" dirty="0"/>
              <a:t>h</a:t>
            </a:r>
            <a:r>
              <a:rPr lang="hu-HU" b="1" dirty="0" err="1" smtClean="0"/>
              <a:t>alamuszon</a:t>
            </a:r>
            <a:endParaRPr lang="hu-HU" b="1" dirty="0" smtClean="0"/>
          </a:p>
          <a:p>
            <a:pPr marL="0" indent="0">
              <a:buNone/>
            </a:pPr>
            <a:endParaRPr lang="en-GB" sz="900" b="1" dirty="0"/>
          </a:p>
          <a:p>
            <a:r>
              <a:rPr lang="hu-HU" dirty="0" smtClean="0"/>
              <a:t>az </a:t>
            </a:r>
            <a:r>
              <a:rPr lang="hu-HU" dirty="0"/>
              <a:t>érzőpályák többszörös átkapcsolódással érik el az </a:t>
            </a:r>
            <a:r>
              <a:rPr lang="hu-HU" b="1" dirty="0"/>
              <a:t>agykéreg elsődleges érzőterület</a:t>
            </a:r>
            <a:r>
              <a:rPr lang="hu-HU" dirty="0"/>
              <a:t>ét – feldolgozás is folyik az átkapcsolódás </a:t>
            </a:r>
            <a:r>
              <a:rPr lang="hu-HU" dirty="0" smtClean="0"/>
              <a:t>során</a:t>
            </a:r>
          </a:p>
          <a:p>
            <a:pPr marL="0" indent="0">
              <a:buNone/>
            </a:pPr>
            <a:endParaRPr lang="hu-HU" sz="900" dirty="0"/>
          </a:p>
          <a:p>
            <a:r>
              <a:rPr lang="hu-HU" dirty="0"/>
              <a:t>a beérkező információ </a:t>
            </a:r>
            <a:r>
              <a:rPr lang="hu-HU" b="1" dirty="0"/>
              <a:t>tudatosulhat</a:t>
            </a:r>
            <a:r>
              <a:rPr lang="hu-HU" dirty="0"/>
              <a:t>, </a:t>
            </a:r>
            <a:r>
              <a:rPr lang="hu-HU" b="1" dirty="0"/>
              <a:t>emlékképek</a:t>
            </a:r>
            <a:r>
              <a:rPr lang="hu-HU" dirty="0"/>
              <a:t> formájában tárolódhat és érzelmi reakciókat is </a:t>
            </a:r>
            <a:r>
              <a:rPr lang="hu-HU" dirty="0" smtClean="0"/>
              <a:t>kiválthat</a:t>
            </a:r>
          </a:p>
          <a:p>
            <a:pPr marL="0" indent="0">
              <a:buNone/>
            </a:pPr>
            <a:endParaRPr lang="hu-HU" sz="900" dirty="0"/>
          </a:p>
          <a:p>
            <a:r>
              <a:rPr lang="hu-HU" dirty="0" smtClean="0"/>
              <a:t>a </a:t>
            </a:r>
            <a:r>
              <a:rPr lang="hu-HU" dirty="0"/>
              <a:t>szenzoros működés </a:t>
            </a:r>
            <a:r>
              <a:rPr lang="hu-HU" b="1" dirty="0"/>
              <a:t>leszálló kontroll </a:t>
            </a:r>
            <a:r>
              <a:rPr lang="hu-HU" dirty="0"/>
              <a:t>alatt </a:t>
            </a:r>
            <a:r>
              <a:rPr lang="hu-HU" dirty="0" smtClean="0"/>
              <a:t>áll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61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99592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smtClean="0"/>
              <a:t>Rosttípusok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1407182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Izomrost: óriás, </a:t>
            </a:r>
            <a:r>
              <a:rPr lang="hu-HU" sz="2200" dirty="0" err="1" smtClean="0"/>
              <a:t>sokmagvú</a:t>
            </a:r>
            <a:r>
              <a:rPr lang="hu-HU" sz="2200" dirty="0" smtClean="0"/>
              <a:t> sejt (</a:t>
            </a:r>
            <a:r>
              <a:rPr lang="hu-HU" sz="2200" dirty="0" err="1" smtClean="0"/>
              <a:t>fúzionált</a:t>
            </a:r>
            <a:r>
              <a:rPr lang="hu-HU" sz="2200" dirty="0" smtClean="0"/>
              <a:t>)</a:t>
            </a:r>
          </a:p>
          <a:p>
            <a:endParaRPr lang="hu-HU" sz="2200" dirty="0"/>
          </a:p>
          <a:p>
            <a:r>
              <a:rPr lang="hu-HU" sz="2200" dirty="0" err="1" smtClean="0"/>
              <a:t>Kontraktilitás</a:t>
            </a:r>
            <a:r>
              <a:rPr lang="hu-HU" sz="2200" dirty="0" smtClean="0"/>
              <a:t> alapján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smtClean="0"/>
              <a:t>Lassú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smtClean="0"/>
              <a:t>Gyors</a:t>
            </a:r>
          </a:p>
          <a:p>
            <a:r>
              <a:rPr lang="hu-HU" sz="2200" dirty="0" smtClean="0"/>
              <a:t>Metabolizmus alapján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smtClean="0"/>
              <a:t>Oxidatív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err="1" smtClean="0"/>
              <a:t>Glikolitikus</a:t>
            </a:r>
            <a:endParaRPr lang="hu-HU" sz="22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870698" y="4509120"/>
            <a:ext cx="521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Lassú oxidatív (I. típus, SO, S)</a:t>
            </a:r>
          </a:p>
          <a:p>
            <a:r>
              <a:rPr lang="hu-HU" sz="2200" dirty="0" smtClean="0"/>
              <a:t>Gyors oxidatív/</a:t>
            </a:r>
            <a:r>
              <a:rPr lang="hu-HU" sz="2200" dirty="0" err="1" smtClean="0"/>
              <a:t>glikolitikus</a:t>
            </a:r>
            <a:r>
              <a:rPr lang="hu-HU" sz="2200" dirty="0" smtClean="0"/>
              <a:t> (II.A, FOG, FR)</a:t>
            </a:r>
          </a:p>
          <a:p>
            <a:r>
              <a:rPr lang="hu-HU" sz="2200" dirty="0" smtClean="0"/>
              <a:t>Gyors </a:t>
            </a:r>
            <a:r>
              <a:rPr lang="hu-HU" sz="2200" dirty="0" err="1" smtClean="0"/>
              <a:t>glikolitikus</a:t>
            </a:r>
            <a:r>
              <a:rPr lang="hu-HU" sz="2200" dirty="0" smtClean="0"/>
              <a:t> (II.B, FG, FF)</a:t>
            </a:r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534142" y="4135205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sym typeface="Wingdings"/>
              </a:rPr>
              <a:t>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72385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75365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 smtClean="0"/>
              <a:t>Izomkontrakció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9552" y="1484784"/>
            <a:ext cx="7920880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hu-HU" sz="2000" b="1" dirty="0" err="1" smtClean="0"/>
              <a:t>Sarcomer</a:t>
            </a:r>
            <a:r>
              <a:rPr lang="hu-HU" sz="2000" b="1" dirty="0" smtClean="0"/>
              <a:t>: az izomrost funkcionális egysége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hu-HU" sz="2000" b="1" dirty="0" err="1" smtClean="0"/>
              <a:t>TF-es</a:t>
            </a:r>
            <a:r>
              <a:rPr lang="hu-HU" sz="2000" b="1" dirty="0" smtClean="0"/>
              <a:t> memoriter: a kontrakció alapegysége a </a:t>
            </a:r>
            <a:r>
              <a:rPr lang="hu-HU" sz="2000" b="1" dirty="0" err="1" smtClean="0"/>
              <a:t>sarcomer</a:t>
            </a:r>
            <a:r>
              <a:rPr lang="hu-HU" sz="2000" b="1" dirty="0" smtClean="0"/>
              <a:t>, az erőkifejtés alapegysége  a  kereszthíd!</a:t>
            </a:r>
            <a:endParaRPr lang="hu-HU" sz="2000" dirty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hu-HU" sz="2000" dirty="0" smtClean="0"/>
              <a:t>Kontrakció közben a </a:t>
            </a:r>
            <a:r>
              <a:rPr lang="hu-HU" sz="2000" b="1" dirty="0" err="1" smtClean="0"/>
              <a:t>sarcomer</a:t>
            </a:r>
            <a:r>
              <a:rPr lang="hu-HU" sz="2000" b="1" dirty="0" smtClean="0"/>
              <a:t> hossz változik</a:t>
            </a:r>
            <a:r>
              <a:rPr lang="hu-HU" sz="2000" dirty="0" smtClean="0"/>
              <a:t>, a </a:t>
            </a:r>
            <a:r>
              <a:rPr lang="hu-HU" sz="2000" dirty="0" err="1" smtClean="0"/>
              <a:t>filamentumok</a:t>
            </a:r>
            <a:r>
              <a:rPr lang="hu-HU" sz="2000" dirty="0" smtClean="0"/>
              <a:t> hossza nem!</a:t>
            </a:r>
            <a:endParaRPr lang="hu-HU" sz="2000" dirty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hu-HU" sz="2000" dirty="0" smtClean="0"/>
              <a:t>Kontrakció mechanizmusa: </a:t>
            </a:r>
            <a:r>
              <a:rPr lang="hu-HU" sz="2000" dirty="0" err="1" smtClean="0"/>
              <a:t>Hexley-féle</a:t>
            </a:r>
            <a:r>
              <a:rPr lang="hu-HU" sz="2000" dirty="0" smtClean="0"/>
              <a:t> </a:t>
            </a:r>
            <a:r>
              <a:rPr lang="hu-HU" sz="2000" b="1" dirty="0" smtClean="0"/>
              <a:t>csúszó </a:t>
            </a:r>
            <a:r>
              <a:rPr lang="hu-HU" sz="2000" b="1" dirty="0" err="1" smtClean="0"/>
              <a:t>filamentum</a:t>
            </a:r>
            <a:r>
              <a:rPr lang="hu-HU" sz="2000" b="1" dirty="0" smtClean="0"/>
              <a:t> elmélet </a:t>
            </a:r>
            <a:r>
              <a:rPr lang="hu-HU" sz="2000" b="1" dirty="0" smtClean="0">
                <a:sym typeface="Wingdings"/>
              </a:rPr>
              <a:t> kereszthíd ciklus</a:t>
            </a:r>
            <a:r>
              <a:rPr lang="hu-HU" sz="2000" dirty="0" smtClean="0">
                <a:sym typeface="Wingdings"/>
              </a:rPr>
              <a:t>ok sorozatán keresztül valósul meg</a:t>
            </a:r>
            <a:endParaRPr lang="hu-HU" sz="2000" b="1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Az </a:t>
            </a:r>
            <a:r>
              <a:rPr lang="hu-HU" sz="2000" dirty="0" err="1" smtClean="0">
                <a:sym typeface="Wingdings"/>
              </a:rPr>
              <a:t>izomkontrakciót</a:t>
            </a:r>
            <a:r>
              <a:rPr lang="hu-HU" sz="2000" dirty="0" smtClean="0">
                <a:sym typeface="Wingdings"/>
              </a:rPr>
              <a:t> szabályozó regulációs faktor: Ca</a:t>
            </a:r>
            <a:r>
              <a:rPr lang="hu-HU" sz="2000" baseline="30000" dirty="0" smtClean="0">
                <a:sym typeface="Wingdings"/>
              </a:rPr>
              <a:t>2+ </a:t>
            </a:r>
            <a:endParaRPr lang="hu-HU" sz="2000" dirty="0">
              <a:sym typeface="Wingdings"/>
            </a:endParaRPr>
          </a:p>
          <a:p>
            <a:pPr lvl="1">
              <a:lnSpc>
                <a:spcPct val="120000"/>
              </a:lnSpc>
            </a:pP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>
                <a:sym typeface="Wingdings"/>
              </a:rPr>
              <a:t>Troponin</a:t>
            </a:r>
            <a:r>
              <a:rPr lang="hu-HU" sz="2000" dirty="0" smtClean="0">
                <a:sym typeface="Wingdings"/>
              </a:rPr>
              <a:t> C-hez kapcsolódik  </a:t>
            </a:r>
            <a:r>
              <a:rPr lang="hu-HU" sz="2000" dirty="0" err="1" smtClean="0">
                <a:sym typeface="Wingdings"/>
              </a:rPr>
              <a:t>tropomiozin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konformációváltozás</a:t>
            </a:r>
            <a:r>
              <a:rPr lang="hu-HU" sz="2000" dirty="0" smtClean="0">
                <a:sym typeface="Wingdings"/>
              </a:rPr>
              <a:t>  aktin </a:t>
            </a:r>
            <a:r>
              <a:rPr lang="hu-HU" sz="2000" dirty="0" err="1" smtClean="0">
                <a:sym typeface="Wingdings"/>
              </a:rPr>
              <a:t>miozin</a:t>
            </a:r>
            <a:r>
              <a:rPr lang="hu-HU" sz="2000" dirty="0" smtClean="0">
                <a:sym typeface="Wingdings"/>
              </a:rPr>
              <a:t> kötő helyei szabaddá </a:t>
            </a:r>
            <a:r>
              <a:rPr lang="hu-HU" sz="2000" dirty="0">
                <a:sym typeface="Wingdings"/>
              </a:rPr>
              <a:t>válnak </a:t>
            </a:r>
            <a:r>
              <a:rPr lang="hu-HU" sz="2000" dirty="0" smtClean="0">
                <a:sym typeface="Wingdings"/>
              </a:rPr>
              <a:t> lehetőség az </a:t>
            </a:r>
            <a:r>
              <a:rPr lang="hu-HU" sz="2000" dirty="0" err="1" smtClean="0">
                <a:sym typeface="Wingdings"/>
              </a:rPr>
              <a:t>aktomiozin</a:t>
            </a:r>
            <a:r>
              <a:rPr lang="hu-HU" sz="2000" dirty="0" smtClean="0">
                <a:sym typeface="Wingdings"/>
              </a:rPr>
              <a:t> komplex létrejöttére</a:t>
            </a:r>
            <a:endParaRPr lang="hu-HU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153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75365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 smtClean="0"/>
              <a:t>Izomkontrakció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9552" y="1268760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sz="2000" b="1" dirty="0" smtClean="0"/>
              <a:t>Kereszthíd ciklus</a:t>
            </a:r>
            <a:r>
              <a:rPr lang="hu-HU" sz="2000" dirty="0" smtClean="0"/>
              <a:t>: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2000" dirty="0" err="1"/>
              <a:t>m</a:t>
            </a:r>
            <a:r>
              <a:rPr lang="hu-HU" sz="2000" dirty="0" err="1" smtClean="0"/>
              <a:t>iozinfej</a:t>
            </a:r>
            <a:r>
              <a:rPr lang="hu-HU" sz="2000" dirty="0" smtClean="0"/>
              <a:t> aktiválódik: </a:t>
            </a:r>
            <a:r>
              <a:rPr lang="hu-HU" sz="2000" dirty="0" err="1" smtClean="0"/>
              <a:t>miozin</a:t>
            </a:r>
            <a:r>
              <a:rPr lang="hu-HU" sz="2000" dirty="0" smtClean="0"/>
              <a:t> </a:t>
            </a:r>
            <a:r>
              <a:rPr lang="hu-HU" sz="2000" dirty="0" err="1" smtClean="0"/>
              <a:t>ATPáz</a:t>
            </a:r>
            <a:r>
              <a:rPr lang="hu-HU" sz="2000" dirty="0"/>
              <a:t> </a:t>
            </a:r>
            <a:r>
              <a:rPr lang="hu-HU" sz="2000" dirty="0" smtClean="0"/>
              <a:t>aktivitása hatására a </a:t>
            </a:r>
            <a:r>
              <a:rPr lang="hu-HU" sz="2000" dirty="0" err="1" smtClean="0"/>
              <a:t>miozinfejen</a:t>
            </a:r>
            <a:r>
              <a:rPr lang="hu-HU" sz="2000" dirty="0" smtClean="0"/>
              <a:t> lévő ATP </a:t>
            </a:r>
            <a:r>
              <a:rPr lang="hu-HU" sz="2000" dirty="0" err="1" smtClean="0">
                <a:sym typeface="Wingdings"/>
              </a:rPr>
              <a:t>hidrolizál</a:t>
            </a:r>
            <a:r>
              <a:rPr lang="hu-HU" sz="2000" dirty="0" smtClean="0">
                <a:sym typeface="Wingdings"/>
              </a:rPr>
              <a:t> ADP-re </a:t>
            </a:r>
            <a:r>
              <a:rPr lang="hu-HU" sz="2000" smtClean="0">
                <a:sym typeface="Wingdings"/>
              </a:rPr>
              <a:t>és szervetlen </a:t>
            </a:r>
            <a:r>
              <a:rPr lang="hu-HU" sz="2000" dirty="0" smtClean="0">
                <a:sym typeface="Wingdings"/>
              </a:rPr>
              <a:t>foszfátra (P</a:t>
            </a:r>
            <a:r>
              <a:rPr lang="hu-HU" sz="2000" baseline="-25000" dirty="0" smtClean="0">
                <a:sym typeface="Wingdings"/>
              </a:rPr>
              <a:t>i</a:t>
            </a:r>
            <a:r>
              <a:rPr lang="hu-HU" sz="2000" dirty="0" smtClean="0">
                <a:sym typeface="Wingdings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2000" dirty="0" smtClean="0"/>
              <a:t>aktivált </a:t>
            </a:r>
            <a:r>
              <a:rPr lang="hu-HU" sz="2000" dirty="0" err="1" smtClean="0"/>
              <a:t>miozinfej</a:t>
            </a:r>
            <a:r>
              <a:rPr lang="hu-HU" sz="2000" dirty="0" smtClean="0"/>
              <a:t> kapcsolódik az aktin szabaddá vált </a:t>
            </a:r>
            <a:r>
              <a:rPr lang="hu-HU" sz="2000" dirty="0" err="1" smtClean="0"/>
              <a:t>miozin</a:t>
            </a:r>
            <a:r>
              <a:rPr lang="hu-HU" sz="2000" dirty="0" smtClean="0"/>
              <a:t> kötő helyéhez </a:t>
            </a:r>
            <a:r>
              <a:rPr lang="hu-HU" sz="2000" dirty="0" smtClean="0">
                <a:sym typeface="Wingdings"/>
              </a:rPr>
              <a:t> létrejön az </a:t>
            </a:r>
            <a:r>
              <a:rPr lang="hu-HU" sz="2000" dirty="0" err="1" smtClean="0">
                <a:sym typeface="Wingdings"/>
              </a:rPr>
              <a:t>akto-miozin</a:t>
            </a:r>
            <a:r>
              <a:rPr lang="hu-HU" sz="2000" dirty="0" smtClean="0">
                <a:sym typeface="Wingdings"/>
              </a:rPr>
              <a:t> komplex</a:t>
            </a:r>
            <a:endParaRPr lang="hu-HU" sz="20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2000" dirty="0" err="1"/>
              <a:t>m</a:t>
            </a:r>
            <a:r>
              <a:rPr lang="hu-HU" sz="2000" dirty="0" err="1" smtClean="0"/>
              <a:t>iozinfej</a:t>
            </a:r>
            <a:r>
              <a:rPr lang="hu-HU" sz="2000" dirty="0" smtClean="0"/>
              <a:t>  </a:t>
            </a:r>
            <a:r>
              <a:rPr lang="hu-HU" sz="2000" dirty="0" err="1" smtClean="0"/>
              <a:t>konformációváltozása</a:t>
            </a:r>
            <a:r>
              <a:rPr lang="hu-HU" sz="2000" dirty="0" smtClean="0"/>
              <a:t> következik be, miközben az ADP és </a:t>
            </a:r>
            <a:r>
              <a:rPr lang="hu-HU" sz="2000" dirty="0" smtClean="0">
                <a:sym typeface="Wingdings"/>
              </a:rPr>
              <a:t>P</a:t>
            </a:r>
            <a:r>
              <a:rPr lang="hu-HU" sz="2000" baseline="-25000" dirty="0" smtClean="0">
                <a:sym typeface="Wingdings"/>
              </a:rPr>
              <a:t>i </a:t>
            </a:r>
            <a:r>
              <a:rPr lang="hu-HU" sz="2000" dirty="0" err="1" smtClean="0">
                <a:sym typeface="Wingdings"/>
              </a:rPr>
              <a:t>disszociál</a:t>
            </a:r>
            <a:r>
              <a:rPr lang="hu-HU" sz="2000" dirty="0">
                <a:sym typeface="Wingdings"/>
              </a:rPr>
              <a:t>  a </a:t>
            </a:r>
            <a:r>
              <a:rPr lang="hu-HU" sz="2000" dirty="0" smtClean="0">
                <a:sym typeface="Wingdings"/>
              </a:rPr>
              <a:t>vékony </a:t>
            </a:r>
            <a:r>
              <a:rPr lang="hu-HU" sz="2000" dirty="0" err="1" smtClean="0">
                <a:sym typeface="Wingdings"/>
              </a:rPr>
              <a:t>filamentumot</a:t>
            </a:r>
            <a:r>
              <a:rPr lang="hu-HU" sz="2000" dirty="0" smtClean="0">
                <a:sym typeface="Wingdings"/>
              </a:rPr>
              <a:t>  az M vonal felé húzza</a:t>
            </a:r>
            <a:endParaRPr lang="hu-HU" sz="2000" dirty="0">
              <a:sym typeface="Wingdings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2000" dirty="0" smtClean="0">
                <a:sym typeface="Wingdings"/>
              </a:rPr>
              <a:t>ATP kötődik a </a:t>
            </a:r>
            <a:r>
              <a:rPr lang="hu-HU" sz="2000" dirty="0" err="1" smtClean="0">
                <a:sym typeface="Wingdings"/>
              </a:rPr>
              <a:t>miozinhoz</a:t>
            </a:r>
            <a:r>
              <a:rPr lang="hu-HU" sz="2000" dirty="0" smtClean="0">
                <a:sym typeface="Wingdings"/>
              </a:rPr>
              <a:t>, így leválik az </a:t>
            </a:r>
            <a:r>
              <a:rPr lang="hu-HU" sz="2000" dirty="0" err="1" smtClean="0">
                <a:sym typeface="Wingdings"/>
              </a:rPr>
              <a:t>aktinról</a:t>
            </a:r>
            <a:endParaRPr lang="hu-HU" sz="2000" dirty="0" smtClean="0">
              <a:sym typeface="Wingdings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hu-HU" sz="2000" dirty="0"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hu-HU" sz="2000" b="1" dirty="0" smtClean="0">
                <a:sym typeface="Wingdings"/>
              </a:rPr>
              <a:t>ATP szükséges az </a:t>
            </a:r>
            <a:r>
              <a:rPr lang="hu-HU" sz="2000" b="1" dirty="0" err="1" smtClean="0">
                <a:sym typeface="Wingdings"/>
              </a:rPr>
              <a:t>izomrelaxációhoz</a:t>
            </a:r>
            <a:r>
              <a:rPr lang="hu-HU" sz="2000" b="1" dirty="0">
                <a:sym typeface="Wingdings"/>
              </a:rPr>
              <a:t> </a:t>
            </a:r>
            <a:r>
              <a:rPr lang="hu-HU" sz="2000" dirty="0" smtClean="0">
                <a:sym typeface="Wingdings"/>
              </a:rPr>
              <a:t> hullamerevség oka az ATP hiány, a test izmai a halál utáni pillanatban felvett helyzetben rögzülnek</a:t>
            </a:r>
          </a:p>
        </p:txBody>
      </p:sp>
    </p:spTree>
    <p:extLst>
      <p:ext uri="{BB962C8B-B14F-4D97-AF65-F5344CB8AC3E}">
        <p14:creationId xmlns:p14="http://schemas.microsoft.com/office/powerpoint/2010/main" val="10720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99592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 smtClean="0"/>
              <a:t>Izomkontrakció</a:t>
            </a:r>
            <a:endParaRPr lang="hu-HU" sz="3600" b="1" dirty="0"/>
          </a:p>
        </p:txBody>
      </p:sp>
      <p:pic>
        <p:nvPicPr>
          <p:cNvPr id="4102" name="Picture 6" descr="Képtalálat a következ&amp;odblac;re: „crossbridge cycl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52728" cy="49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75365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 smtClean="0"/>
              <a:t>Izomkontrakció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9552" y="1268760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sz="2000" dirty="0" smtClean="0">
                <a:sym typeface="Wingdings"/>
              </a:rPr>
              <a:t>Izom energiája honnan származik?</a:t>
            </a:r>
          </a:p>
          <a:p>
            <a:pPr>
              <a:lnSpc>
                <a:spcPct val="120000"/>
              </a:lnSpc>
            </a:pPr>
            <a:endParaRPr lang="hu-HU" sz="2000" dirty="0" smtClean="0">
              <a:sym typeface="Wingdings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Izomrostban lévő ATP: 1-2 sec (anaerob </a:t>
            </a:r>
            <a:r>
              <a:rPr lang="hu-HU" sz="2000" dirty="0" err="1" smtClean="0">
                <a:sym typeface="Wingdings"/>
              </a:rPr>
              <a:t>alaktacid</a:t>
            </a:r>
            <a:r>
              <a:rPr lang="hu-HU" sz="2000" dirty="0">
                <a:sym typeface="Wingdings"/>
              </a:rPr>
              <a:t> </a:t>
            </a:r>
            <a:r>
              <a:rPr lang="hu-HU" sz="2000" dirty="0" smtClean="0">
                <a:sym typeface="Wingdings"/>
              </a:rPr>
              <a:t>energianyerés)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Kreatin-foszfát: 6-8 sec(anaerob </a:t>
            </a:r>
            <a:r>
              <a:rPr lang="hu-HU" sz="2000" dirty="0" err="1" smtClean="0">
                <a:sym typeface="Wingdings"/>
              </a:rPr>
              <a:t>alaktacid</a:t>
            </a:r>
            <a:r>
              <a:rPr lang="hu-HU" sz="2000" dirty="0" smtClean="0">
                <a:sym typeface="Wingdings"/>
              </a:rPr>
              <a:t> energianyerés)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Glikogén: </a:t>
            </a:r>
            <a:r>
              <a:rPr lang="hu-HU" sz="2000" dirty="0" err="1" smtClean="0">
                <a:sym typeface="Wingdings"/>
              </a:rPr>
              <a:t>glikogén</a:t>
            </a:r>
            <a:r>
              <a:rPr lang="hu-HU" sz="2000" dirty="0" err="1">
                <a:sym typeface="Wingdings"/>
              </a:rPr>
              <a:t>-</a:t>
            </a:r>
            <a:r>
              <a:rPr lang="hu-HU" sz="2000" dirty="0" err="1" smtClean="0">
                <a:sym typeface="Wingdings"/>
              </a:rPr>
              <a:t>foszforiláz</a:t>
            </a:r>
            <a:r>
              <a:rPr lang="hu-HU" sz="2000" dirty="0" smtClean="0">
                <a:sym typeface="Wingdings"/>
              </a:rPr>
              <a:t>  glükóz-foszfát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2000" dirty="0">
                <a:sym typeface="Wingdings"/>
              </a:rPr>
              <a:t>Glükóz-foszfát </a:t>
            </a:r>
            <a:r>
              <a:rPr lang="hu-HU" sz="2000" dirty="0" smtClean="0">
                <a:sym typeface="Wingdings"/>
              </a:rPr>
              <a:t> tejsav: 30 sec (anaerob </a:t>
            </a:r>
            <a:r>
              <a:rPr lang="hu-HU" sz="2000" dirty="0" err="1" smtClean="0">
                <a:sym typeface="Wingdings"/>
              </a:rPr>
              <a:t>laktacid</a:t>
            </a:r>
            <a:r>
              <a:rPr lang="hu-HU" sz="2000" dirty="0" smtClean="0">
                <a:sym typeface="Wingdings"/>
              </a:rPr>
              <a:t>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2000" dirty="0">
                <a:sym typeface="Wingdings"/>
              </a:rPr>
              <a:t>Glükóz-foszfát </a:t>
            </a:r>
            <a:r>
              <a:rPr lang="hu-HU" sz="2000" dirty="0" smtClean="0">
                <a:sym typeface="Wingdings"/>
              </a:rPr>
              <a:t> </a:t>
            </a:r>
            <a:r>
              <a:rPr lang="hu-HU" sz="2000" dirty="0" err="1" smtClean="0">
                <a:sym typeface="Wingdings"/>
              </a:rPr>
              <a:t>acetil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CoA</a:t>
            </a:r>
            <a:r>
              <a:rPr lang="hu-HU" sz="2000" dirty="0">
                <a:sym typeface="Wingdings"/>
              </a:rPr>
              <a:t> </a:t>
            </a:r>
            <a:r>
              <a:rPr lang="hu-HU" sz="2000" dirty="0" smtClean="0">
                <a:sym typeface="Wingdings"/>
              </a:rPr>
              <a:t>:  70-80 min (aerob)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Zsírsav:  több óra (aerob)</a:t>
            </a:r>
          </a:p>
          <a:p>
            <a:pPr>
              <a:lnSpc>
                <a:spcPct val="120000"/>
              </a:lnSpc>
            </a:pPr>
            <a:endParaRPr lang="hu-HU" sz="2000" dirty="0" smtClean="0"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hu-HU" sz="2000" dirty="0" smtClean="0">
                <a:sym typeface="Wingdings"/>
              </a:rPr>
              <a:t>Mg</a:t>
            </a:r>
            <a:r>
              <a:rPr lang="hu-HU" sz="2000" baseline="30000" dirty="0" smtClean="0">
                <a:sym typeface="Wingdings"/>
              </a:rPr>
              <a:t>+</a:t>
            </a:r>
            <a:r>
              <a:rPr lang="hu-HU" sz="2000" dirty="0" smtClean="0">
                <a:sym typeface="Wingdings"/>
              </a:rPr>
              <a:t> hiány okozta izomgörcs oka</a:t>
            </a:r>
            <a:r>
              <a:rPr lang="hu-HU" sz="2000" dirty="0">
                <a:sym typeface="Wingdings"/>
              </a:rPr>
              <a:t>: Mg</a:t>
            </a:r>
            <a:r>
              <a:rPr lang="hu-HU" sz="2000" baseline="30000" dirty="0" smtClean="0">
                <a:sym typeface="Wingdings"/>
              </a:rPr>
              <a:t>+ </a:t>
            </a:r>
            <a:r>
              <a:rPr lang="hu-HU" sz="2000" dirty="0" smtClean="0">
                <a:sym typeface="Wingdings"/>
              </a:rPr>
              <a:t>szükséges a legtöbb energiatermelő folyamatban résztvevő enzimek aktiválásához pl.: kreatinfoszfát </a:t>
            </a:r>
            <a:endParaRPr lang="hu-HU" sz="2000" baseline="30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199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99592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smtClean="0"/>
              <a:t>Motoros egység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7544" y="1293168"/>
            <a:ext cx="82089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ym typeface="Wingdings"/>
              </a:rPr>
              <a:t>Motoros egység: 1 </a:t>
            </a:r>
            <a:r>
              <a:rPr lang="hu-HU" sz="2400" dirty="0" err="1" smtClean="0">
                <a:sym typeface="Wingdings"/>
              </a:rPr>
              <a:t>motorneuron</a:t>
            </a:r>
            <a:r>
              <a:rPr lang="hu-HU" sz="2400" dirty="0" smtClean="0">
                <a:sym typeface="Wingdings"/>
              </a:rPr>
              <a:t> + (változó számú</a:t>
            </a:r>
            <a:r>
              <a:rPr lang="hu-HU" sz="2400" smtClean="0">
                <a:sym typeface="Wingdings"/>
              </a:rPr>
              <a:t>) izomrost</a:t>
            </a:r>
            <a:endParaRPr lang="hu-HU" sz="2400" dirty="0" smtClean="0">
              <a:sym typeface="Wingdings"/>
            </a:endParaRPr>
          </a:p>
          <a:p>
            <a:r>
              <a:rPr lang="hu-HU" sz="2400" dirty="0" err="1" smtClean="0">
                <a:sym typeface="Wingdings"/>
              </a:rPr>
              <a:t>Motorneuron</a:t>
            </a:r>
            <a:r>
              <a:rPr lang="hu-HU" sz="2400" dirty="0" smtClean="0">
                <a:sym typeface="Wingdings"/>
              </a:rPr>
              <a:t>:</a:t>
            </a:r>
          </a:p>
          <a:p>
            <a:r>
              <a:rPr lang="el-GR" sz="2400" dirty="0" smtClean="0">
                <a:sym typeface="Wingdings"/>
              </a:rPr>
              <a:t>α</a:t>
            </a:r>
            <a:r>
              <a:rPr lang="hu-HU" sz="2400" baseline="-25000" dirty="0" smtClean="0">
                <a:sym typeface="Wingdings"/>
              </a:rPr>
              <a:t> FF</a:t>
            </a:r>
            <a:r>
              <a:rPr lang="hu-HU" sz="2400" dirty="0" smtClean="0">
                <a:sym typeface="Wingdings"/>
              </a:rPr>
              <a:t> – nagy, magasabb ingerküszöb  gyors </a:t>
            </a:r>
            <a:r>
              <a:rPr lang="hu-HU" sz="2400" dirty="0" err="1" smtClean="0">
                <a:sym typeface="Wingdings"/>
              </a:rPr>
              <a:t>glikolitikus</a:t>
            </a:r>
            <a:r>
              <a:rPr lang="hu-HU" sz="2400" dirty="0" smtClean="0">
                <a:sym typeface="Wingdings"/>
              </a:rPr>
              <a:t> rostok</a:t>
            </a:r>
          </a:p>
          <a:p>
            <a:r>
              <a:rPr lang="el-GR" sz="2400" dirty="0">
                <a:sym typeface="Wingdings"/>
              </a:rPr>
              <a:t>α</a:t>
            </a:r>
            <a:r>
              <a:rPr lang="hu-HU" sz="2400" baseline="-25000" dirty="0">
                <a:sym typeface="Wingdings"/>
              </a:rPr>
              <a:t> </a:t>
            </a:r>
            <a:r>
              <a:rPr lang="hu-HU" sz="2400" baseline="-25000" dirty="0" smtClean="0">
                <a:sym typeface="Wingdings"/>
              </a:rPr>
              <a:t>FR</a:t>
            </a:r>
            <a:r>
              <a:rPr lang="hu-HU" sz="2400" dirty="0" smtClean="0">
                <a:sym typeface="Wingdings"/>
              </a:rPr>
              <a:t> – </a:t>
            </a:r>
            <a:r>
              <a:rPr lang="hu-HU" sz="2400" dirty="0">
                <a:sym typeface="Wingdings"/>
              </a:rPr>
              <a:t>nagy, magasabb ingerküszöb  gyors </a:t>
            </a:r>
            <a:r>
              <a:rPr lang="hu-HU" sz="2400" dirty="0" smtClean="0">
                <a:sym typeface="Wingdings"/>
              </a:rPr>
              <a:t>oxidatív/</a:t>
            </a:r>
            <a:r>
              <a:rPr lang="hu-HU" sz="2400" dirty="0" err="1" smtClean="0">
                <a:sym typeface="Wingdings"/>
              </a:rPr>
              <a:t>glikolitikus</a:t>
            </a:r>
            <a:r>
              <a:rPr lang="hu-HU" sz="2400" dirty="0" smtClean="0">
                <a:sym typeface="Wingdings"/>
              </a:rPr>
              <a:t> 					rostok</a:t>
            </a:r>
          </a:p>
          <a:p>
            <a:r>
              <a:rPr lang="el-GR" sz="2400" dirty="0" smtClean="0">
                <a:sym typeface="Wingdings"/>
              </a:rPr>
              <a:t>α</a:t>
            </a:r>
            <a:r>
              <a:rPr lang="hu-HU" sz="2400" baseline="-25000" dirty="0" smtClean="0">
                <a:sym typeface="Wingdings"/>
              </a:rPr>
              <a:t> S</a:t>
            </a:r>
            <a:r>
              <a:rPr lang="hu-HU" sz="2400" dirty="0" smtClean="0">
                <a:sym typeface="Wingdings"/>
              </a:rPr>
              <a:t> – kisebb, alacsonyabb ingerküszöb  lassú oxidatív rostok</a:t>
            </a:r>
          </a:p>
          <a:p>
            <a:r>
              <a:rPr lang="el-GR" sz="2400" dirty="0" smtClean="0"/>
              <a:t>β</a:t>
            </a:r>
            <a:endParaRPr lang="hu-HU" sz="2400" dirty="0" smtClean="0"/>
          </a:p>
          <a:p>
            <a:r>
              <a:rPr lang="el-GR" sz="2400" dirty="0" smtClean="0">
                <a:sym typeface="Wingdings"/>
              </a:rPr>
              <a:t>γ</a:t>
            </a:r>
            <a:r>
              <a:rPr lang="hu-HU" sz="2400" dirty="0" smtClean="0">
                <a:sym typeface="Wingdings"/>
              </a:rPr>
              <a:t> – kicsi, </a:t>
            </a:r>
            <a:r>
              <a:rPr lang="hu-HU" sz="2400" dirty="0" err="1" smtClean="0">
                <a:sym typeface="Wingdings"/>
              </a:rPr>
              <a:t>intrafuzális</a:t>
            </a:r>
            <a:r>
              <a:rPr lang="hu-HU" sz="2400" dirty="0" smtClean="0">
                <a:sym typeface="Wingdings"/>
              </a:rPr>
              <a:t> rostok</a:t>
            </a:r>
          </a:p>
          <a:p>
            <a:endParaRPr lang="hu-HU" sz="1000" dirty="0">
              <a:sym typeface="Wingdings"/>
            </a:endParaRPr>
          </a:p>
          <a:p>
            <a:r>
              <a:rPr lang="hu-HU" sz="2400" dirty="0">
                <a:sym typeface="Wingdings"/>
              </a:rPr>
              <a:t>E</a:t>
            </a:r>
            <a:r>
              <a:rPr lang="hu-HU" sz="2400" dirty="0" smtClean="0">
                <a:sym typeface="Wingdings"/>
              </a:rPr>
              <a:t>gyszerre kell összehúzódnia a rostoknak, ezért ugyanolyan metabolikus tulajdonsággal kell rendelkezzen</a:t>
            </a:r>
          </a:p>
          <a:p>
            <a:endParaRPr lang="hu-HU" sz="800" dirty="0">
              <a:sym typeface="Wingdings"/>
            </a:endParaRPr>
          </a:p>
          <a:p>
            <a:r>
              <a:rPr lang="hu-HU" sz="2400" dirty="0">
                <a:sym typeface="Wingdings"/>
              </a:rPr>
              <a:t> 1 motoros egységen belül azonos </a:t>
            </a:r>
            <a:r>
              <a:rPr lang="hu-HU" sz="2400" dirty="0" smtClean="0">
                <a:sym typeface="Wingdings"/>
              </a:rPr>
              <a:t>rosttípusok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6059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1" cy="850106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err="1" smtClean="0"/>
              <a:t>Motorneuronok</a:t>
            </a:r>
            <a:r>
              <a:rPr lang="hu-HU" b="1" dirty="0" smtClean="0"/>
              <a:t> fajtái</a:t>
            </a:r>
            <a:endParaRPr lang="hu-H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29" y="2492896"/>
            <a:ext cx="4832821" cy="338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1844824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α</a:t>
            </a:r>
            <a:r>
              <a:rPr lang="hu-HU" dirty="0" smtClean="0"/>
              <a:t> S </a:t>
            </a:r>
            <a:r>
              <a:rPr lang="hu-HU" dirty="0" err="1" smtClean="0"/>
              <a:t>motoneuron</a:t>
            </a:r>
            <a:r>
              <a:rPr lang="hu-HU" dirty="0" smtClean="0"/>
              <a:t> – </a:t>
            </a:r>
            <a:r>
              <a:rPr lang="hu-HU" dirty="0" err="1" smtClean="0"/>
              <a:t>Ia</a:t>
            </a:r>
            <a:r>
              <a:rPr lang="hu-HU" dirty="0" smtClean="0"/>
              <a:t>/A</a:t>
            </a:r>
            <a:r>
              <a:rPr lang="el-GR" dirty="0" smtClean="0"/>
              <a:t>α</a:t>
            </a:r>
            <a:r>
              <a:rPr lang="hu-HU" dirty="0" smtClean="0"/>
              <a:t> rost idegrost – </a:t>
            </a:r>
            <a:r>
              <a:rPr lang="hu-HU" dirty="0" err="1" smtClean="0"/>
              <a:t>I-es</a:t>
            </a:r>
            <a:r>
              <a:rPr lang="hu-HU" dirty="0" smtClean="0"/>
              <a:t> típusú izomrostok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α</a:t>
            </a:r>
            <a:r>
              <a:rPr lang="hu-HU" dirty="0"/>
              <a:t> </a:t>
            </a:r>
            <a:r>
              <a:rPr lang="hu-HU" dirty="0" smtClean="0"/>
              <a:t>FR </a:t>
            </a:r>
            <a:r>
              <a:rPr lang="hu-HU" dirty="0" err="1"/>
              <a:t>motoneuron</a:t>
            </a:r>
            <a:r>
              <a:rPr lang="hu-HU" dirty="0" smtClean="0"/>
              <a:t>– </a:t>
            </a:r>
            <a:r>
              <a:rPr lang="hu-HU" dirty="0" err="1"/>
              <a:t>Ia</a:t>
            </a:r>
            <a:r>
              <a:rPr lang="hu-HU" dirty="0"/>
              <a:t>/A</a:t>
            </a:r>
            <a:r>
              <a:rPr lang="el-GR" dirty="0"/>
              <a:t>α</a:t>
            </a:r>
            <a:r>
              <a:rPr lang="hu-HU" dirty="0"/>
              <a:t> </a:t>
            </a:r>
            <a:r>
              <a:rPr lang="hu-HU" dirty="0" smtClean="0"/>
              <a:t>rost </a:t>
            </a:r>
            <a:r>
              <a:rPr lang="hu-HU" dirty="0"/>
              <a:t>idegrost </a:t>
            </a:r>
            <a:r>
              <a:rPr lang="hu-HU" dirty="0" smtClean="0"/>
              <a:t>– II.A </a:t>
            </a:r>
            <a:r>
              <a:rPr lang="hu-HU" dirty="0"/>
              <a:t>típusú izomrostok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α</a:t>
            </a:r>
            <a:r>
              <a:rPr lang="hu-HU" dirty="0"/>
              <a:t> </a:t>
            </a:r>
            <a:r>
              <a:rPr lang="hu-HU" dirty="0" smtClean="0"/>
              <a:t>FF </a:t>
            </a:r>
            <a:r>
              <a:rPr lang="hu-HU" dirty="0" err="1"/>
              <a:t>motoneuron</a:t>
            </a:r>
            <a:r>
              <a:rPr lang="hu-HU" dirty="0" smtClean="0"/>
              <a:t>– </a:t>
            </a:r>
            <a:r>
              <a:rPr lang="hu-HU" dirty="0" err="1" smtClean="0"/>
              <a:t>Ia</a:t>
            </a:r>
            <a:r>
              <a:rPr lang="hu-HU" dirty="0" smtClean="0"/>
              <a:t>/A</a:t>
            </a:r>
            <a:r>
              <a:rPr lang="el-GR" dirty="0"/>
              <a:t>α</a:t>
            </a:r>
            <a:r>
              <a:rPr lang="hu-HU" dirty="0"/>
              <a:t> rost idegrost </a:t>
            </a:r>
            <a:r>
              <a:rPr lang="hu-HU" dirty="0" smtClean="0"/>
              <a:t>– II.B </a:t>
            </a:r>
            <a:r>
              <a:rPr lang="hu-HU" dirty="0"/>
              <a:t>típusú izomrostok</a:t>
            </a:r>
            <a:endParaRPr lang="hu-HU" baseline="-250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β</a:t>
            </a:r>
            <a:r>
              <a:rPr lang="hu-HU" dirty="0" smtClean="0"/>
              <a:t> </a:t>
            </a:r>
            <a:r>
              <a:rPr lang="hu-HU" dirty="0" err="1" smtClean="0"/>
              <a:t>stat</a:t>
            </a:r>
            <a:r>
              <a:rPr lang="hu-HU" dirty="0" smtClean="0"/>
              <a:t> </a:t>
            </a:r>
            <a:r>
              <a:rPr lang="hu-HU" dirty="0" err="1"/>
              <a:t>motoneuron</a:t>
            </a:r>
            <a:r>
              <a:rPr lang="hu-HU" dirty="0" smtClean="0"/>
              <a:t>– </a:t>
            </a:r>
            <a:r>
              <a:rPr lang="hu-HU" dirty="0"/>
              <a:t>III/A</a:t>
            </a:r>
            <a:r>
              <a:rPr lang="el-GR" dirty="0"/>
              <a:t>γ </a:t>
            </a:r>
            <a:r>
              <a:rPr lang="hu-HU" dirty="0" smtClean="0"/>
              <a:t>idegrost(?) – II. típusú izomrost és statikus magzsák receptor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β</a:t>
            </a:r>
            <a:r>
              <a:rPr lang="hu-HU" dirty="0" smtClean="0"/>
              <a:t> </a:t>
            </a:r>
            <a:r>
              <a:rPr lang="hu-HU" dirty="0" err="1" smtClean="0"/>
              <a:t>dyn</a:t>
            </a:r>
            <a:r>
              <a:rPr lang="hu-HU" dirty="0" smtClean="0"/>
              <a:t> </a:t>
            </a:r>
            <a:r>
              <a:rPr lang="hu-HU" dirty="0" err="1"/>
              <a:t>motoneuron</a:t>
            </a:r>
            <a:r>
              <a:rPr lang="hu-HU" dirty="0" smtClean="0"/>
              <a:t>– </a:t>
            </a:r>
            <a:r>
              <a:rPr lang="hu-HU" dirty="0"/>
              <a:t>III/A</a:t>
            </a:r>
            <a:r>
              <a:rPr lang="el-GR" dirty="0"/>
              <a:t>γ </a:t>
            </a:r>
            <a:r>
              <a:rPr lang="hu-HU" dirty="0" smtClean="0"/>
              <a:t>idegrost(?) – I. típusú izomrost és dinamikus magzsák</a:t>
            </a: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γ</a:t>
            </a:r>
            <a:r>
              <a:rPr lang="hu-HU" dirty="0" smtClean="0"/>
              <a:t> </a:t>
            </a:r>
            <a:r>
              <a:rPr lang="hu-HU" dirty="0" err="1" smtClean="0"/>
              <a:t>stat</a:t>
            </a:r>
            <a:r>
              <a:rPr lang="hu-HU" dirty="0" smtClean="0"/>
              <a:t> </a:t>
            </a:r>
            <a:r>
              <a:rPr lang="hu-HU" dirty="0" err="1"/>
              <a:t>motoneuron</a:t>
            </a:r>
            <a:r>
              <a:rPr lang="hu-HU" dirty="0" smtClean="0"/>
              <a:t>– III/A</a:t>
            </a:r>
            <a:r>
              <a:rPr lang="el-GR" dirty="0" smtClean="0"/>
              <a:t>γ </a:t>
            </a:r>
            <a:r>
              <a:rPr lang="hu-HU" dirty="0" smtClean="0"/>
              <a:t>idegrost– statikus magzsák és maglánc</a:t>
            </a: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γ</a:t>
            </a:r>
            <a:r>
              <a:rPr lang="hu-HU" dirty="0"/>
              <a:t> </a:t>
            </a:r>
            <a:r>
              <a:rPr lang="hu-HU" dirty="0" err="1" smtClean="0"/>
              <a:t>dyn</a:t>
            </a:r>
            <a:r>
              <a:rPr lang="hu-HU" dirty="0" smtClean="0"/>
              <a:t> </a:t>
            </a:r>
            <a:r>
              <a:rPr lang="hu-HU" dirty="0" err="1"/>
              <a:t>motoneuron</a:t>
            </a:r>
            <a:r>
              <a:rPr lang="hu-HU" dirty="0" smtClean="0"/>
              <a:t>– </a:t>
            </a:r>
            <a:r>
              <a:rPr lang="hu-HU" dirty="0"/>
              <a:t>III/A</a:t>
            </a:r>
            <a:r>
              <a:rPr lang="el-GR" dirty="0" smtClean="0"/>
              <a:t>γ</a:t>
            </a:r>
            <a:r>
              <a:rPr lang="hu-HU" dirty="0" smtClean="0"/>
              <a:t> </a:t>
            </a:r>
            <a:r>
              <a:rPr lang="hu-HU" dirty="0"/>
              <a:t>idegrost </a:t>
            </a:r>
            <a:r>
              <a:rPr lang="hu-HU" dirty="0" smtClean="0"/>
              <a:t>– dinamikus magzsák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8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99592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 smtClean="0"/>
              <a:t>Neuromuszkuláris</a:t>
            </a:r>
            <a:r>
              <a:rPr lang="hu-HU" sz="3600" b="1" dirty="0" smtClean="0"/>
              <a:t> szinapszis</a:t>
            </a:r>
            <a:endParaRPr lang="hu-HU" sz="36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47056" y="170080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Myoaxonális</a:t>
            </a:r>
            <a:r>
              <a:rPr lang="hu-HU" sz="2400" dirty="0" smtClean="0"/>
              <a:t> szinapszis: gerincvelői </a:t>
            </a:r>
            <a:r>
              <a:rPr lang="hu-HU" sz="2400" dirty="0" err="1" smtClean="0"/>
              <a:t>motoneuron</a:t>
            </a:r>
            <a:r>
              <a:rPr lang="hu-HU" sz="2400" dirty="0" smtClean="0"/>
              <a:t> </a:t>
            </a:r>
            <a:r>
              <a:rPr lang="hu-HU" sz="2400" dirty="0" err="1" smtClean="0"/>
              <a:t>axonja</a:t>
            </a:r>
            <a:r>
              <a:rPr lang="hu-HU" sz="2400" dirty="0"/>
              <a:t> </a:t>
            </a:r>
            <a:r>
              <a:rPr lang="hu-HU" sz="2400" dirty="0" smtClean="0"/>
              <a:t>+ izomrost</a:t>
            </a:r>
          </a:p>
          <a:p>
            <a:endParaRPr lang="hu-HU" sz="2400" dirty="0"/>
          </a:p>
          <a:p>
            <a:r>
              <a:rPr lang="hu-HU" sz="2400" b="1" dirty="0"/>
              <a:t>Mindent vagy semmit elv</a:t>
            </a:r>
            <a:r>
              <a:rPr lang="hu-HU" sz="2400" dirty="0"/>
              <a:t>: </a:t>
            </a:r>
            <a:r>
              <a:rPr lang="hu-HU" sz="2400" dirty="0" err="1"/>
              <a:t>motoneuron</a:t>
            </a:r>
            <a:r>
              <a:rPr lang="hu-HU" sz="2400" dirty="0"/>
              <a:t> ingerülete esetén a motoros egységhez tartozó összes izomrost teljes mértékben </a:t>
            </a:r>
            <a:r>
              <a:rPr lang="hu-HU" sz="2400" dirty="0" smtClean="0"/>
              <a:t>összehúzódik</a:t>
            </a:r>
          </a:p>
          <a:p>
            <a:endParaRPr lang="hu-HU" sz="2400" dirty="0"/>
          </a:p>
          <a:p>
            <a:r>
              <a:rPr lang="hu-HU" sz="2400" dirty="0" err="1" smtClean="0"/>
              <a:t>Neurotranszmitter</a:t>
            </a:r>
            <a:r>
              <a:rPr lang="hu-HU" sz="2400" dirty="0" smtClean="0"/>
              <a:t>: </a:t>
            </a:r>
            <a:r>
              <a:rPr lang="hu-HU" sz="2400" b="1" dirty="0" err="1" smtClean="0"/>
              <a:t>acetilkolin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/>
              </a:rPr>
              <a:t> </a:t>
            </a:r>
            <a:r>
              <a:rPr lang="hu-HU" sz="2400" b="1" dirty="0" smtClean="0">
                <a:sym typeface="Wingdings"/>
              </a:rPr>
              <a:t>nikotinos </a:t>
            </a:r>
            <a:r>
              <a:rPr lang="hu-HU" sz="2400" b="1" dirty="0" err="1" smtClean="0">
                <a:sym typeface="Wingdings"/>
              </a:rPr>
              <a:t>acetilkolin</a:t>
            </a:r>
            <a:r>
              <a:rPr lang="hu-HU" sz="2400" b="1" dirty="0" smtClean="0">
                <a:sym typeface="Wingdings"/>
              </a:rPr>
              <a:t> receptor</a:t>
            </a:r>
            <a:r>
              <a:rPr lang="hu-HU" sz="2400" dirty="0" smtClean="0">
                <a:sym typeface="Wingdings"/>
              </a:rPr>
              <a:t> az izomroston (</a:t>
            </a:r>
            <a:r>
              <a:rPr lang="hu-HU" sz="2400" dirty="0" err="1" smtClean="0">
                <a:sym typeface="Wingdings"/>
              </a:rPr>
              <a:t>ligand-függő</a:t>
            </a:r>
            <a:r>
              <a:rPr lang="hu-HU" sz="2400" dirty="0" smtClean="0">
                <a:sym typeface="Wingdings"/>
              </a:rPr>
              <a:t> Na</a:t>
            </a:r>
            <a:r>
              <a:rPr lang="hu-HU" sz="2400" baseline="30000" dirty="0" smtClean="0">
                <a:sym typeface="Wingdings"/>
              </a:rPr>
              <a:t>+ </a:t>
            </a:r>
            <a:r>
              <a:rPr lang="hu-HU" sz="2400" dirty="0" smtClean="0">
                <a:sym typeface="Wingdings"/>
              </a:rPr>
              <a:t>csatorna)</a:t>
            </a:r>
            <a:endParaRPr lang="hu-HU" sz="2400" baseline="30000" dirty="0" smtClean="0"/>
          </a:p>
          <a:p>
            <a:endParaRPr lang="hu-HU" sz="2400" dirty="0"/>
          </a:p>
          <a:p>
            <a:r>
              <a:rPr lang="hu-HU" sz="2400" dirty="0" err="1" smtClean="0"/>
              <a:t>Elektromos-kémia-elektromos</a:t>
            </a:r>
            <a:r>
              <a:rPr lang="hu-HU" sz="2400" dirty="0" smtClean="0"/>
              <a:t>  </a:t>
            </a:r>
            <a:r>
              <a:rPr lang="hu-HU" sz="2400" dirty="0" err="1" smtClean="0"/>
              <a:t>ingerületátvitel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8527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18654"/>
            <a:ext cx="6840760" cy="85010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izom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104456"/>
          </a:xfrm>
        </p:spPr>
        <p:txBody>
          <a:bodyPr>
            <a:noAutofit/>
          </a:bodyPr>
          <a:lstStyle/>
          <a:p>
            <a:r>
              <a:rPr lang="hu-HU" sz="2400" dirty="0"/>
              <a:t>Pavlik: Sportélettan </a:t>
            </a:r>
            <a:br>
              <a:rPr lang="hu-HU" sz="2400" dirty="0"/>
            </a:br>
            <a:r>
              <a:rPr lang="hu-HU" sz="2400" dirty="0"/>
              <a:t>	</a:t>
            </a:r>
            <a:r>
              <a:rPr lang="hu-HU" sz="2400" dirty="0" smtClean="0"/>
              <a:t>7.1. Az izomműködés jelentősége és kapcsolatai: 203-204. </a:t>
            </a:r>
            <a:r>
              <a:rPr lang="hu-HU" sz="2400" dirty="0"/>
              <a:t>o</a:t>
            </a:r>
            <a:r>
              <a:rPr lang="hu-HU" sz="2400" dirty="0" smtClean="0"/>
              <a:t>.</a:t>
            </a:r>
          </a:p>
          <a:p>
            <a:pPr marL="914400" lvl="2" indent="0">
              <a:buNone/>
            </a:pPr>
            <a:r>
              <a:rPr lang="hu-HU" dirty="0" smtClean="0"/>
              <a:t>7.2. A harántcsíkolt izom szerkezete: 205-207. o.</a:t>
            </a:r>
          </a:p>
          <a:p>
            <a:pPr marL="914400" lvl="2" indent="0">
              <a:buNone/>
            </a:pPr>
            <a:r>
              <a:rPr lang="hu-HU" dirty="0" smtClean="0"/>
              <a:t>7.3. Az izomműködés elemi jelenségei: 208-217. o.</a:t>
            </a:r>
          </a:p>
          <a:p>
            <a:pPr marL="914400" lvl="2" indent="0">
              <a:buNone/>
            </a:pPr>
            <a:r>
              <a:rPr lang="hu-HU" dirty="0" smtClean="0"/>
              <a:t>7.4. Az emberi izmok rostösszetétele: 217-220. o.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4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1600" dirty="0" smtClean="0"/>
              <a:t>A gerincvelő mellső szarvi </a:t>
            </a:r>
            <a:r>
              <a:rPr lang="hu-HU" sz="1600" dirty="0" err="1" smtClean="0"/>
              <a:t>motoneuron</a:t>
            </a:r>
            <a:r>
              <a:rPr lang="hu-HU" sz="1600" dirty="0" smtClean="0"/>
              <a:t> </a:t>
            </a:r>
            <a:r>
              <a:rPr lang="hu-HU" sz="1600" dirty="0" err="1" smtClean="0"/>
              <a:t>sejttén</a:t>
            </a:r>
            <a:r>
              <a:rPr lang="hu-HU" sz="1600" dirty="0" smtClean="0"/>
              <a:t> és </a:t>
            </a:r>
            <a:r>
              <a:rPr lang="hu-HU" sz="1600" dirty="0" err="1" smtClean="0"/>
              <a:t>dendritein</a:t>
            </a:r>
            <a:r>
              <a:rPr lang="hu-HU" sz="1600" dirty="0" smtClean="0"/>
              <a:t> serkentő szinapszisokból helyi potenciálváltozás jön létre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600" dirty="0" smtClean="0"/>
              <a:t>Az egyes szinapszisoknál létrejövő feszültségváltozások mindegyike az </a:t>
            </a:r>
            <a:r>
              <a:rPr lang="hu-HU" sz="1600" dirty="0" err="1" smtClean="0"/>
              <a:t>axondombig</a:t>
            </a:r>
            <a:r>
              <a:rPr lang="hu-HU" sz="1600" dirty="0" smtClean="0"/>
              <a:t> vezetődik (kis gyengüléssel)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600" dirty="0" smtClean="0"/>
              <a:t>Az </a:t>
            </a:r>
            <a:r>
              <a:rPr lang="hu-HU" sz="1600" dirty="0" err="1" smtClean="0"/>
              <a:t>axondombon</a:t>
            </a:r>
            <a:r>
              <a:rPr lang="hu-HU" sz="1600" dirty="0" smtClean="0"/>
              <a:t> a feszültségváltozások összeadódnak (</a:t>
            </a:r>
            <a:r>
              <a:rPr lang="hu-HU" sz="1600" dirty="0" err="1" smtClean="0"/>
              <a:t>szummáció</a:t>
            </a:r>
            <a:r>
              <a:rPr lang="hu-HU" sz="1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600" dirty="0" smtClean="0"/>
              <a:t>A küszöbértéket elérő feszültségváltozás megnyitja az </a:t>
            </a:r>
            <a:r>
              <a:rPr lang="hu-HU" sz="1600" dirty="0" err="1" smtClean="0"/>
              <a:t>axondomb</a:t>
            </a:r>
            <a:r>
              <a:rPr lang="hu-HU" sz="1600" dirty="0" smtClean="0"/>
              <a:t> és az </a:t>
            </a:r>
            <a:r>
              <a:rPr lang="hu-HU" sz="1600" dirty="0" err="1" smtClean="0"/>
              <a:t>axon</a:t>
            </a:r>
            <a:r>
              <a:rPr lang="hu-HU" sz="1600" dirty="0" smtClean="0"/>
              <a:t> kezdetének feszültségfüggő </a:t>
            </a:r>
            <a:r>
              <a:rPr lang="hu-HU" sz="1600" dirty="0">
                <a:sym typeface="Wingdings"/>
              </a:rPr>
              <a:t>Na</a:t>
            </a:r>
            <a:r>
              <a:rPr lang="hu-HU" sz="1600" baseline="30000" dirty="0">
                <a:sym typeface="Wingdings"/>
              </a:rPr>
              <a:t>+</a:t>
            </a:r>
            <a:r>
              <a:rPr lang="hu-HU" sz="1600" dirty="0">
                <a:sym typeface="Wingdings"/>
              </a:rPr>
              <a:t> </a:t>
            </a:r>
            <a:r>
              <a:rPr lang="hu-HU" sz="1600" dirty="0" smtClean="0">
                <a:sym typeface="Wingdings"/>
              </a:rPr>
              <a:t>csatornáit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600" dirty="0">
                <a:sym typeface="Wingdings"/>
              </a:rPr>
              <a:t>A Na</a:t>
            </a:r>
            <a:r>
              <a:rPr lang="hu-HU" sz="1600" baseline="30000" dirty="0">
                <a:sym typeface="Wingdings"/>
              </a:rPr>
              <a:t>+</a:t>
            </a:r>
            <a:r>
              <a:rPr lang="hu-HU" sz="1600" dirty="0">
                <a:sym typeface="Wingdings"/>
              </a:rPr>
              <a:t> </a:t>
            </a:r>
            <a:r>
              <a:rPr lang="hu-HU" sz="1600" dirty="0" smtClean="0">
                <a:sym typeface="Wingdings"/>
              </a:rPr>
              <a:t>beáramlás nyomán a membrán </a:t>
            </a:r>
            <a:r>
              <a:rPr lang="hu-HU" sz="1600" dirty="0" err="1" smtClean="0">
                <a:sym typeface="Wingdings"/>
              </a:rPr>
              <a:t>depolarizálódik</a:t>
            </a:r>
            <a:endParaRPr lang="hu-HU" sz="1600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1600" dirty="0" smtClean="0">
                <a:sym typeface="Wingdings"/>
              </a:rPr>
              <a:t>A depolarizáció az </a:t>
            </a:r>
            <a:r>
              <a:rPr lang="hu-HU" sz="1600" dirty="0" err="1" smtClean="0">
                <a:sym typeface="Wingdings"/>
              </a:rPr>
              <a:t>axonvég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>
                <a:sym typeface="Wingdings"/>
              </a:rPr>
              <a:t>felé (az akciós potenciál </a:t>
            </a:r>
            <a:r>
              <a:rPr lang="hu-HU" sz="1600" dirty="0" err="1">
                <a:sym typeface="Wingdings"/>
              </a:rPr>
              <a:t>refrakter</a:t>
            </a:r>
            <a:r>
              <a:rPr lang="hu-HU" sz="1600" dirty="0">
                <a:sym typeface="Wingdings"/>
              </a:rPr>
              <a:t> tulajdonsága miatt) </a:t>
            </a:r>
            <a:r>
              <a:rPr lang="hu-HU" sz="1600" dirty="0" err="1" smtClean="0">
                <a:sym typeface="Wingdings"/>
              </a:rPr>
              <a:t>szaltatórikusan</a:t>
            </a:r>
            <a:r>
              <a:rPr lang="hu-HU" sz="1600" dirty="0" smtClean="0">
                <a:sym typeface="Wingdings"/>
              </a:rPr>
              <a:t> terjed  végig a </a:t>
            </a:r>
            <a:r>
              <a:rPr lang="hu-HU" sz="1600" dirty="0" err="1" smtClean="0">
                <a:sym typeface="Wingdings"/>
              </a:rPr>
              <a:t>motoneuron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myelinhüvelyes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axonján</a:t>
            </a:r>
            <a:endParaRPr lang="hu-HU" sz="1600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1600" dirty="0" smtClean="0">
                <a:sym typeface="Wingdings"/>
              </a:rPr>
              <a:t>A </a:t>
            </a:r>
            <a:r>
              <a:rPr lang="hu-HU" sz="1600" dirty="0" err="1" smtClean="0">
                <a:sym typeface="Wingdings"/>
              </a:rPr>
              <a:t>motoneuron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axonvégződésének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>
                <a:sym typeface="Wingdings"/>
              </a:rPr>
              <a:t>neuromuszkuláris</a:t>
            </a:r>
            <a:r>
              <a:rPr lang="hu-HU" sz="1600" dirty="0">
                <a:sym typeface="Wingdings"/>
              </a:rPr>
              <a:t> </a:t>
            </a:r>
            <a:r>
              <a:rPr lang="hu-HU" sz="1600" dirty="0" smtClean="0">
                <a:sym typeface="Wingdings"/>
              </a:rPr>
              <a:t>szinapszis felőli </a:t>
            </a:r>
            <a:r>
              <a:rPr lang="hu-HU" sz="1600" dirty="0" err="1" smtClean="0">
                <a:sym typeface="Wingdings"/>
              </a:rPr>
              <a:t>preszinaptikus</a:t>
            </a:r>
            <a:r>
              <a:rPr lang="hu-HU" sz="1600" dirty="0" smtClean="0">
                <a:sym typeface="Wingdings"/>
              </a:rPr>
              <a:t> membránját elérve a depolarizáció kinyitja a feszültségfüggő </a:t>
            </a:r>
            <a:r>
              <a:rPr lang="hu-HU" sz="1600" dirty="0" err="1" smtClean="0">
                <a:sym typeface="Wingdings"/>
              </a:rPr>
              <a:t>Ca</a:t>
            </a:r>
            <a:r>
              <a:rPr lang="hu-HU" sz="1600" baseline="30000" dirty="0" smtClean="0">
                <a:sym typeface="Wingdings"/>
              </a:rPr>
              <a:t>+</a:t>
            </a:r>
            <a:r>
              <a:rPr lang="hu-HU" sz="1600" dirty="0" smtClean="0">
                <a:sym typeface="Wingdings"/>
              </a:rPr>
              <a:t> csatornáit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600" dirty="0" smtClean="0">
                <a:sym typeface="Wingdings"/>
              </a:rPr>
              <a:t>Az </a:t>
            </a:r>
            <a:r>
              <a:rPr lang="hu-HU" sz="1600" dirty="0" err="1" smtClean="0">
                <a:sym typeface="Wingdings"/>
              </a:rPr>
              <a:t>axonterminálisba</a:t>
            </a:r>
            <a:r>
              <a:rPr lang="hu-HU" sz="1600" dirty="0" smtClean="0">
                <a:sym typeface="Wingdings"/>
              </a:rPr>
              <a:t> beáramló </a:t>
            </a:r>
            <a:r>
              <a:rPr lang="hu-HU" sz="1600" dirty="0" err="1">
                <a:sym typeface="Wingdings"/>
              </a:rPr>
              <a:t>Ca</a:t>
            </a:r>
            <a:r>
              <a:rPr lang="hu-HU" sz="1600" baseline="30000" dirty="0" smtClean="0">
                <a:sym typeface="Wingdings"/>
              </a:rPr>
              <a:t>+ </a:t>
            </a:r>
            <a:r>
              <a:rPr lang="hu-HU" sz="1600" dirty="0" smtClean="0">
                <a:sym typeface="Wingdings"/>
              </a:rPr>
              <a:t>a </a:t>
            </a:r>
            <a:r>
              <a:rPr lang="hu-HU" sz="1600" dirty="0" err="1" smtClean="0">
                <a:sym typeface="Wingdings"/>
              </a:rPr>
              <a:t>neurotranszmittert</a:t>
            </a:r>
            <a:r>
              <a:rPr lang="hu-HU" sz="1600" dirty="0" smtClean="0">
                <a:sym typeface="Wingdings"/>
              </a:rPr>
              <a:t> tartalmazó </a:t>
            </a:r>
            <a:r>
              <a:rPr lang="hu-HU" sz="1600" dirty="0" err="1" smtClean="0">
                <a:sym typeface="Wingdings"/>
              </a:rPr>
              <a:t>vezikulákat</a:t>
            </a:r>
            <a:r>
              <a:rPr lang="hu-HU" sz="1600" dirty="0" smtClean="0">
                <a:sym typeface="Wingdings"/>
              </a:rPr>
              <a:t> a </a:t>
            </a:r>
            <a:r>
              <a:rPr lang="hu-HU" sz="1600" dirty="0" err="1" smtClean="0">
                <a:sym typeface="Wingdings"/>
              </a:rPr>
              <a:t>preszinaptikus</a:t>
            </a:r>
            <a:r>
              <a:rPr lang="hu-HU" sz="1600" dirty="0" smtClean="0">
                <a:sym typeface="Wingdings"/>
              </a:rPr>
              <a:t> membrán belső oldalához köti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600" dirty="0" smtClean="0">
                <a:sym typeface="Wingdings"/>
              </a:rPr>
              <a:t>A </a:t>
            </a:r>
            <a:r>
              <a:rPr lang="hu-HU" sz="1600" dirty="0" err="1" smtClean="0">
                <a:sym typeface="Wingdings"/>
              </a:rPr>
              <a:t>vezikula</a:t>
            </a:r>
            <a:r>
              <a:rPr lang="hu-HU" sz="1600" dirty="0" smtClean="0">
                <a:sym typeface="Wingdings"/>
              </a:rPr>
              <a:t> és a sejtmembrán </a:t>
            </a:r>
            <a:r>
              <a:rPr lang="hu-HU" sz="1600" dirty="0" err="1" smtClean="0">
                <a:sym typeface="Wingdings"/>
              </a:rPr>
              <a:t>fúzionál</a:t>
            </a:r>
            <a:r>
              <a:rPr lang="hu-HU" sz="1600" dirty="0" smtClean="0">
                <a:sym typeface="Wingdings"/>
              </a:rPr>
              <a:t>, a hólyagból az </a:t>
            </a:r>
            <a:r>
              <a:rPr lang="hu-HU" sz="1600" dirty="0" err="1" smtClean="0">
                <a:sym typeface="Wingdings"/>
              </a:rPr>
              <a:t>acetilkolin</a:t>
            </a:r>
            <a:r>
              <a:rPr lang="hu-HU" sz="1600" dirty="0" smtClean="0">
                <a:sym typeface="Wingdings"/>
              </a:rPr>
              <a:t> a </a:t>
            </a:r>
            <a:r>
              <a:rPr lang="hu-HU" sz="1600" dirty="0" err="1" smtClean="0">
                <a:sym typeface="Wingdings"/>
              </a:rPr>
              <a:t>szinaptikus</a:t>
            </a:r>
            <a:r>
              <a:rPr lang="hu-HU" sz="1600" dirty="0" smtClean="0">
                <a:sym typeface="Wingdings"/>
              </a:rPr>
              <a:t> résbe ürül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600" dirty="0"/>
              <a:t>Az </a:t>
            </a:r>
            <a:r>
              <a:rPr lang="hu-HU" sz="1600" dirty="0" err="1"/>
              <a:t>acetilkolin</a:t>
            </a:r>
            <a:r>
              <a:rPr lang="hu-HU" sz="1600" dirty="0"/>
              <a:t> hozzákötődik az izomroston (a </a:t>
            </a:r>
            <a:r>
              <a:rPr lang="hu-HU" sz="1600" dirty="0" err="1"/>
              <a:t>neuromuszkuláris</a:t>
            </a:r>
            <a:r>
              <a:rPr lang="hu-HU" sz="1600" dirty="0"/>
              <a:t> szinapszis </a:t>
            </a:r>
            <a:r>
              <a:rPr lang="hu-HU" sz="1600" dirty="0" err="1"/>
              <a:t>postszinaptikus</a:t>
            </a:r>
            <a:r>
              <a:rPr lang="hu-HU" sz="1600" dirty="0"/>
              <a:t> membránján) lévő nikotinos </a:t>
            </a:r>
            <a:r>
              <a:rPr lang="hu-HU" sz="1600" dirty="0" err="1"/>
              <a:t>acetilkolin</a:t>
            </a:r>
            <a:r>
              <a:rPr lang="hu-HU" sz="1600" dirty="0"/>
              <a:t> </a:t>
            </a:r>
            <a:r>
              <a:rPr lang="hu-HU" sz="1600" dirty="0" smtClean="0"/>
              <a:t>receptorokhoz</a:t>
            </a:r>
            <a:endParaRPr lang="hu-HU" sz="16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99592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 smtClean="0"/>
              <a:t>Excitáció</a:t>
            </a:r>
            <a:r>
              <a:rPr lang="hu-HU" sz="3600" b="1" dirty="0" smtClean="0"/>
              <a:t> és kontrakció összekapcsolódása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1255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1" cy="850106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/>
              <a:t>Szenzoros</a:t>
            </a:r>
            <a:r>
              <a:rPr lang="en-GB" b="1" dirty="0" smtClean="0"/>
              <a:t> </a:t>
            </a:r>
            <a:r>
              <a:rPr lang="en-GB" b="1" dirty="0" err="1" smtClean="0"/>
              <a:t>rendszerek</a:t>
            </a:r>
            <a:r>
              <a:rPr lang="hu-HU" b="1" dirty="0" smtClean="0"/>
              <a:t> – idegrost típusok</a:t>
            </a:r>
            <a:endParaRPr lang="hu-HU" b="1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608413"/>
              </p:ext>
            </p:extLst>
          </p:nvPr>
        </p:nvGraphicFramePr>
        <p:xfrm>
          <a:off x="841814" y="1124744"/>
          <a:ext cx="7548959" cy="510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Document" r:id="rId3" imgW="10384594" imgH="7021468" progId="Word.Document.8">
                  <p:embed/>
                </p:oleObj>
              </mc:Choice>
              <mc:Fallback>
                <p:oleObj name="Document" r:id="rId3" imgW="10384594" imgH="70214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814" y="1124744"/>
                        <a:ext cx="7548959" cy="5104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6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651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hu-HU" sz="1600" dirty="0" smtClean="0"/>
              <a:t>A </a:t>
            </a:r>
            <a:r>
              <a:rPr lang="hu-HU" sz="1600" dirty="0"/>
              <a:t>nikotinos </a:t>
            </a:r>
            <a:r>
              <a:rPr lang="hu-HU" sz="1600" dirty="0" err="1"/>
              <a:t>acetilkolin</a:t>
            </a:r>
            <a:r>
              <a:rPr lang="hu-HU" sz="1600" dirty="0"/>
              <a:t> </a:t>
            </a:r>
            <a:r>
              <a:rPr lang="hu-HU" sz="1600" dirty="0" smtClean="0"/>
              <a:t>receptorok </a:t>
            </a:r>
            <a:r>
              <a:rPr lang="hu-HU" sz="1600" dirty="0" err="1" smtClean="0"/>
              <a:t>ligandfüggő</a:t>
            </a:r>
            <a:r>
              <a:rPr lang="hu-HU" sz="1600" dirty="0" smtClean="0"/>
              <a:t> </a:t>
            </a:r>
            <a:r>
              <a:rPr lang="hu-HU" sz="1600" dirty="0" smtClean="0">
                <a:sym typeface="Wingdings"/>
              </a:rPr>
              <a:t>Na</a:t>
            </a:r>
            <a:r>
              <a:rPr lang="hu-HU" sz="1600" baseline="30000" dirty="0" smtClean="0">
                <a:sym typeface="Wingdings"/>
              </a:rPr>
              <a:t>+</a:t>
            </a:r>
            <a:r>
              <a:rPr lang="hu-HU" sz="1600" dirty="0" smtClean="0">
                <a:sym typeface="Wingdings"/>
              </a:rPr>
              <a:t> csatornák, így az </a:t>
            </a:r>
            <a:r>
              <a:rPr lang="hu-HU" sz="1600" dirty="0" err="1" smtClean="0">
                <a:sym typeface="Wingdings"/>
              </a:rPr>
              <a:t>acetilkolin</a:t>
            </a:r>
            <a:r>
              <a:rPr lang="hu-HU" sz="1600" dirty="0" smtClean="0">
                <a:sym typeface="Wingdings"/>
              </a:rPr>
              <a:t> bekötődése </a:t>
            </a:r>
            <a:r>
              <a:rPr lang="hu-HU" sz="1600" dirty="0">
                <a:sym typeface="Wingdings"/>
              </a:rPr>
              <a:t>Na</a:t>
            </a:r>
            <a:r>
              <a:rPr lang="hu-HU" sz="1600" baseline="30000" dirty="0">
                <a:sym typeface="Wingdings"/>
              </a:rPr>
              <a:t>+ </a:t>
            </a:r>
            <a:r>
              <a:rPr lang="hu-HU" sz="1600" dirty="0" smtClean="0">
                <a:sym typeface="Wingdings"/>
              </a:rPr>
              <a:t>beáramlás eredményez (</a:t>
            </a:r>
            <a:r>
              <a:rPr lang="hu-HU" sz="1600" dirty="0" err="1" smtClean="0">
                <a:sym typeface="Wingdings"/>
              </a:rPr>
              <a:t>kulcs-zár-ajtó</a:t>
            </a:r>
            <a:r>
              <a:rPr lang="hu-HU" sz="1600" dirty="0" smtClean="0">
                <a:sym typeface="Wingdings"/>
              </a:rPr>
              <a:t> analógia: kulcs az </a:t>
            </a:r>
            <a:r>
              <a:rPr lang="hu-HU" sz="1600" dirty="0" err="1" smtClean="0">
                <a:sym typeface="Wingdings"/>
              </a:rPr>
              <a:t>acetilkoin</a:t>
            </a:r>
            <a:r>
              <a:rPr lang="hu-HU" sz="1600" dirty="0" smtClean="0">
                <a:sym typeface="Wingdings"/>
              </a:rPr>
              <a:t>, zárt a nikotinos </a:t>
            </a:r>
            <a:r>
              <a:rPr lang="hu-HU" sz="1600" dirty="0" err="1" smtClean="0">
                <a:sym typeface="Wingdings"/>
              </a:rPr>
              <a:t>acetilkolin</a:t>
            </a:r>
            <a:r>
              <a:rPr lang="hu-HU" sz="1600" dirty="0" smtClean="0">
                <a:sym typeface="Wingdings"/>
              </a:rPr>
              <a:t> receptor, ajtó az ioncsatorna)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hu-HU" sz="1600" dirty="0" smtClean="0">
                <a:sym typeface="Wingdings"/>
              </a:rPr>
              <a:t>A </a:t>
            </a:r>
            <a:r>
              <a:rPr lang="hu-HU" sz="1600" dirty="0" err="1" smtClean="0">
                <a:sym typeface="Wingdings"/>
              </a:rPr>
              <a:t>neuromuszkuláris</a:t>
            </a:r>
            <a:r>
              <a:rPr lang="hu-HU" sz="1600" dirty="0" smtClean="0">
                <a:sym typeface="Wingdings"/>
              </a:rPr>
              <a:t> szinapszisnál lévő </a:t>
            </a:r>
            <a:r>
              <a:rPr lang="hu-HU" sz="1600" dirty="0" err="1" smtClean="0">
                <a:sym typeface="Wingdings"/>
              </a:rPr>
              <a:t>posztszinaptikus</a:t>
            </a:r>
            <a:r>
              <a:rPr lang="hu-HU" sz="1600" dirty="0" smtClean="0">
                <a:sym typeface="Wingdings"/>
              </a:rPr>
              <a:t> membrán </a:t>
            </a:r>
            <a:r>
              <a:rPr lang="hu-HU" sz="1600" dirty="0" err="1" smtClean="0">
                <a:sym typeface="Wingdings"/>
              </a:rPr>
              <a:t>depolarizálódik</a:t>
            </a:r>
            <a:endParaRPr lang="hu-HU" sz="16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hu-HU" sz="1600" dirty="0" smtClean="0">
                <a:sym typeface="Wingdings"/>
              </a:rPr>
              <a:t>A depolarizáció végigterjed az izomrost </a:t>
            </a:r>
            <a:r>
              <a:rPr lang="hu-HU" sz="1600" dirty="0" err="1" smtClean="0">
                <a:sym typeface="Wingdings"/>
              </a:rPr>
              <a:t>sarcolemmáján</a:t>
            </a:r>
            <a:endParaRPr lang="hu-HU" sz="16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hu-HU" sz="1600" dirty="0" smtClean="0">
                <a:sym typeface="Wingdings"/>
              </a:rPr>
              <a:t>A </a:t>
            </a:r>
            <a:r>
              <a:rPr lang="hu-HU" sz="1600" dirty="0" err="1" smtClean="0">
                <a:sym typeface="Wingdings"/>
              </a:rPr>
              <a:t>sarcolemma</a:t>
            </a:r>
            <a:r>
              <a:rPr lang="hu-HU" sz="1600" dirty="0" smtClean="0">
                <a:sym typeface="Wingdings"/>
              </a:rPr>
              <a:t> betüremkedése a transzverzális </a:t>
            </a:r>
            <a:r>
              <a:rPr lang="hu-HU" sz="1600" dirty="0" err="1" smtClean="0">
                <a:sym typeface="Wingdings"/>
              </a:rPr>
              <a:t>azazT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tubulus</a:t>
            </a:r>
            <a:r>
              <a:rPr lang="hu-HU" sz="1600" dirty="0" smtClean="0">
                <a:sym typeface="Wingdings"/>
              </a:rPr>
              <a:t> feszültség függő Ca</a:t>
            </a:r>
            <a:r>
              <a:rPr lang="hu-HU" sz="1600" baseline="30000" dirty="0" smtClean="0">
                <a:sym typeface="Wingdings"/>
              </a:rPr>
              <a:t>2+</a:t>
            </a:r>
            <a:r>
              <a:rPr lang="hu-HU" sz="1600" dirty="0" smtClean="0">
                <a:sym typeface="Wingdings"/>
              </a:rPr>
              <a:t> csatornáit nyitja meg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hu-HU" sz="1600" dirty="0" smtClean="0">
                <a:sym typeface="Wingdings"/>
              </a:rPr>
              <a:t>A T </a:t>
            </a:r>
            <a:r>
              <a:rPr lang="hu-HU" sz="1600" dirty="0" err="1" smtClean="0">
                <a:sym typeface="Wingdings"/>
              </a:rPr>
              <a:t>tubulus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>
                <a:sym typeface="Wingdings"/>
              </a:rPr>
              <a:t>feszültség függő Ca</a:t>
            </a:r>
            <a:r>
              <a:rPr lang="hu-HU" sz="1600" baseline="30000" dirty="0">
                <a:sym typeface="Wingdings"/>
              </a:rPr>
              <a:t>2+</a:t>
            </a:r>
            <a:r>
              <a:rPr lang="hu-HU" sz="1600" dirty="0">
                <a:sym typeface="Wingdings"/>
              </a:rPr>
              <a:t> </a:t>
            </a:r>
            <a:r>
              <a:rPr lang="hu-HU" sz="1600" dirty="0" smtClean="0">
                <a:sym typeface="Wingdings"/>
              </a:rPr>
              <a:t>csatornái a sejten belül közvetlen érintkezésben vannak a </a:t>
            </a:r>
            <a:r>
              <a:rPr lang="hu-HU" sz="1600" dirty="0" err="1" smtClean="0">
                <a:sym typeface="Wingdings"/>
              </a:rPr>
              <a:t>sarcoplasmatikus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retikukum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/>
              <a:t>Ca</a:t>
            </a:r>
            <a:r>
              <a:rPr lang="hu-HU" sz="1600" baseline="30000" dirty="0">
                <a:sym typeface="Wingdings"/>
              </a:rPr>
              <a:t>2+</a:t>
            </a:r>
            <a:r>
              <a:rPr lang="hu-HU" sz="1600" dirty="0"/>
              <a:t> </a:t>
            </a:r>
            <a:r>
              <a:rPr lang="hu-HU" sz="1600" dirty="0" err="1" smtClean="0"/>
              <a:t>csatornáivan</a:t>
            </a:r>
            <a:r>
              <a:rPr lang="hu-HU" sz="1600" dirty="0" smtClean="0"/>
              <a:t>, amiket a T </a:t>
            </a:r>
            <a:r>
              <a:rPr lang="hu-HU" sz="1600" dirty="0" err="1" smtClean="0"/>
              <a:t>tubulus</a:t>
            </a:r>
            <a:r>
              <a:rPr lang="hu-HU" sz="1600" dirty="0" smtClean="0"/>
              <a:t> </a:t>
            </a:r>
            <a:r>
              <a:rPr lang="hu-HU" sz="1600" dirty="0"/>
              <a:t>Ca</a:t>
            </a:r>
            <a:r>
              <a:rPr lang="hu-HU" sz="1600" baseline="30000" dirty="0">
                <a:sym typeface="Wingdings"/>
              </a:rPr>
              <a:t>2+</a:t>
            </a:r>
            <a:r>
              <a:rPr lang="hu-HU" sz="1600" dirty="0"/>
              <a:t> </a:t>
            </a:r>
            <a:r>
              <a:rPr lang="hu-HU" sz="1600" dirty="0" smtClean="0"/>
              <a:t>csatornáinak megnyílása mechanikusan nyit meg (</a:t>
            </a:r>
            <a:r>
              <a:rPr lang="hu-HU" sz="1600" dirty="0"/>
              <a:t>Ca</a:t>
            </a:r>
            <a:r>
              <a:rPr lang="hu-HU" sz="1600" baseline="30000" dirty="0">
                <a:sym typeface="Wingdings"/>
              </a:rPr>
              <a:t>2+</a:t>
            </a:r>
            <a:r>
              <a:rPr lang="hu-HU" sz="1600" dirty="0"/>
              <a:t> indukált Ca</a:t>
            </a:r>
            <a:r>
              <a:rPr lang="hu-HU" sz="1600" baseline="30000" dirty="0">
                <a:sym typeface="Wingdings"/>
              </a:rPr>
              <a:t>2+</a:t>
            </a:r>
            <a:r>
              <a:rPr lang="hu-HU" sz="1600" dirty="0"/>
              <a:t> </a:t>
            </a:r>
            <a:r>
              <a:rPr lang="hu-HU" sz="1600" dirty="0" smtClean="0"/>
              <a:t>felszabadulás)</a:t>
            </a:r>
            <a:endParaRPr lang="hu-HU" sz="1600" dirty="0" smtClean="0">
              <a:sym typeface="Wingdings"/>
            </a:endParaRPr>
          </a:p>
          <a:p>
            <a:pPr marL="514350" indent="-514350">
              <a:buFont typeface="+mj-lt"/>
              <a:buAutoNum type="arabicPeriod" startAt="11"/>
            </a:pPr>
            <a:r>
              <a:rPr lang="hu-HU" sz="1600" dirty="0" smtClean="0">
                <a:sym typeface="Wingdings"/>
              </a:rPr>
              <a:t>A </a:t>
            </a:r>
            <a:r>
              <a:rPr lang="hu-HU" sz="1600" dirty="0" err="1" smtClean="0">
                <a:sym typeface="Wingdings"/>
              </a:rPr>
              <a:t>sarcoplasmatikus</a:t>
            </a:r>
            <a:r>
              <a:rPr lang="hu-HU" sz="1600" dirty="0" smtClean="0">
                <a:sym typeface="Wingdings"/>
              </a:rPr>
              <a:t> </a:t>
            </a:r>
            <a:r>
              <a:rPr lang="hu-HU" sz="1600" dirty="0" err="1" smtClean="0">
                <a:sym typeface="Wingdings"/>
              </a:rPr>
              <a:t>retikulumból</a:t>
            </a:r>
            <a:r>
              <a:rPr lang="hu-HU" sz="1600" dirty="0" smtClean="0">
                <a:sym typeface="Wingdings"/>
              </a:rPr>
              <a:t> felszabadul </a:t>
            </a:r>
            <a:r>
              <a:rPr lang="hu-HU" sz="1600" dirty="0">
                <a:sym typeface="Wingdings"/>
              </a:rPr>
              <a:t>a Ca</a:t>
            </a:r>
            <a:r>
              <a:rPr lang="hu-HU" sz="1600" baseline="30000" dirty="0">
                <a:sym typeface="Wingdings"/>
              </a:rPr>
              <a:t>2</a:t>
            </a:r>
            <a:r>
              <a:rPr lang="hu-HU" sz="1600" baseline="30000" dirty="0" smtClean="0">
                <a:sym typeface="Wingdings"/>
              </a:rPr>
              <a:t>+ </a:t>
            </a:r>
            <a:r>
              <a:rPr lang="hu-HU" sz="1600" dirty="0" smtClean="0">
                <a:sym typeface="Wingdings"/>
              </a:rPr>
              <a:t>és elárasztja a sejtplazmát</a:t>
            </a:r>
            <a:endParaRPr lang="hu-HU" sz="1600" dirty="0" smtClean="0"/>
          </a:p>
          <a:p>
            <a:pPr marL="514350" indent="-514350">
              <a:buFont typeface="+mj-lt"/>
              <a:buAutoNum type="arabicPeriod" startAt="11"/>
            </a:pPr>
            <a:r>
              <a:rPr lang="hu-HU" sz="1600" dirty="0" smtClean="0"/>
              <a:t>A Ca</a:t>
            </a:r>
            <a:r>
              <a:rPr lang="hu-HU" sz="1600" baseline="30000" dirty="0" smtClean="0">
                <a:sym typeface="Wingdings"/>
              </a:rPr>
              <a:t>2</a:t>
            </a:r>
            <a:r>
              <a:rPr lang="hu-HU" sz="1600" baseline="30000" dirty="0">
                <a:sym typeface="Wingdings"/>
              </a:rPr>
              <a:t>+</a:t>
            </a:r>
            <a:r>
              <a:rPr lang="hu-HU" sz="1600" dirty="0" smtClean="0"/>
              <a:t> hozzákötődik a </a:t>
            </a:r>
            <a:r>
              <a:rPr lang="hu-HU" sz="1600" dirty="0" err="1" smtClean="0"/>
              <a:t>troponin</a:t>
            </a:r>
            <a:r>
              <a:rPr lang="hu-HU" sz="1600" dirty="0" smtClean="0"/>
              <a:t> C-hez, aminek következtében a </a:t>
            </a:r>
            <a:r>
              <a:rPr lang="hu-HU" sz="1600" dirty="0" err="1" smtClean="0"/>
              <a:t>tropomiozin</a:t>
            </a:r>
            <a:r>
              <a:rPr lang="hu-HU" sz="1600" dirty="0" smtClean="0"/>
              <a:t> </a:t>
            </a:r>
            <a:r>
              <a:rPr lang="hu-HU" sz="1600" dirty="0" err="1" smtClean="0"/>
              <a:t>konformációváltozáson</a:t>
            </a:r>
            <a:r>
              <a:rPr lang="hu-HU" sz="1600" dirty="0" smtClean="0"/>
              <a:t> megy keresztül, a </a:t>
            </a:r>
            <a:r>
              <a:rPr lang="hu-HU" sz="1600" dirty="0" err="1" smtClean="0"/>
              <a:t>troponin</a:t>
            </a:r>
            <a:r>
              <a:rPr lang="hu-HU" sz="1600" dirty="0" smtClean="0"/>
              <a:t> I eltávolodik az aktin </a:t>
            </a:r>
            <a:r>
              <a:rPr lang="hu-HU" sz="1600" dirty="0" err="1" smtClean="0"/>
              <a:t>miozin</a:t>
            </a:r>
            <a:r>
              <a:rPr lang="hu-HU" sz="1600" dirty="0" smtClean="0"/>
              <a:t> kötő helyétől, ami így szabaddá válik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hu-HU" sz="1600" dirty="0" smtClean="0"/>
              <a:t>Az aktivált </a:t>
            </a:r>
            <a:r>
              <a:rPr lang="hu-HU" sz="1600" dirty="0" err="1" smtClean="0"/>
              <a:t>miozin</a:t>
            </a:r>
            <a:r>
              <a:rPr lang="hu-HU" sz="1600" dirty="0" smtClean="0"/>
              <a:t> fej hozzákötődik az aktin </a:t>
            </a:r>
            <a:r>
              <a:rPr lang="hu-HU" sz="1600" dirty="0" err="1" smtClean="0"/>
              <a:t>miozinkötő</a:t>
            </a:r>
            <a:r>
              <a:rPr lang="hu-HU" sz="1600" dirty="0" smtClean="0"/>
              <a:t> helyéhez; létrejön az </a:t>
            </a:r>
            <a:r>
              <a:rPr lang="hu-HU" sz="1600" dirty="0" err="1" smtClean="0"/>
              <a:t>aktomiozin</a:t>
            </a:r>
            <a:r>
              <a:rPr lang="hu-HU" sz="1600" dirty="0" smtClean="0"/>
              <a:t> komplex, végbemegy a kereszthíd ciklus</a:t>
            </a:r>
            <a:endParaRPr lang="hu-HU" sz="16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99592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 smtClean="0"/>
              <a:t>Excitáció</a:t>
            </a:r>
            <a:r>
              <a:rPr lang="hu-HU" sz="3600" b="1" dirty="0" smtClean="0"/>
              <a:t> és kontrakció összekapcsolódása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7241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9" y="620688"/>
            <a:ext cx="6810123" cy="5012251"/>
          </a:xfrm>
        </p:spPr>
      </p:pic>
      <p:sp>
        <p:nvSpPr>
          <p:cNvPr id="2" name="Téglalap 1"/>
          <p:cNvSpPr/>
          <p:nvPr/>
        </p:nvSpPr>
        <p:spPr>
          <a:xfrm>
            <a:off x="7019256" y="1988840"/>
            <a:ext cx="212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T </a:t>
            </a:r>
            <a:r>
              <a:rPr lang="hu-HU" dirty="0" err="1"/>
              <a:t>tubulus</a:t>
            </a:r>
            <a:r>
              <a:rPr lang="hu-HU" dirty="0"/>
              <a:t>: </a:t>
            </a:r>
            <a:r>
              <a:rPr lang="hu-HU" dirty="0" err="1"/>
              <a:t>sarcolemma</a:t>
            </a:r>
            <a:r>
              <a:rPr lang="hu-HU" dirty="0"/>
              <a:t> betüremkedése, nem a </a:t>
            </a:r>
            <a:r>
              <a:rPr lang="hu-HU" dirty="0" err="1"/>
              <a:t>sarcoplasmatikus</a:t>
            </a:r>
            <a:r>
              <a:rPr lang="hu-HU" dirty="0"/>
              <a:t> </a:t>
            </a:r>
            <a:r>
              <a:rPr lang="hu-HU" dirty="0" err="1" smtClean="0"/>
              <a:t>reticulum</a:t>
            </a:r>
            <a:r>
              <a:rPr lang="hu-HU" dirty="0" smtClean="0"/>
              <a:t> része!!!!!!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793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Triád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0473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Ca</a:t>
            </a:r>
            <a:r>
              <a:rPr lang="hu-HU" sz="2800" baseline="30000" dirty="0"/>
              <a:t>2+</a:t>
            </a:r>
            <a:r>
              <a:rPr lang="hu-HU" sz="2800" dirty="0"/>
              <a:t> szerepe 3-szor: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err="1" smtClean="0"/>
              <a:t>Acetilkolin</a:t>
            </a:r>
            <a:r>
              <a:rPr lang="hu-HU" sz="2800" dirty="0" smtClean="0"/>
              <a:t> </a:t>
            </a:r>
            <a:r>
              <a:rPr lang="hu-HU" sz="2800" dirty="0" err="1" smtClean="0"/>
              <a:t>exocitózis</a:t>
            </a:r>
            <a:r>
              <a:rPr lang="hu-HU" sz="2800" dirty="0" smtClean="0"/>
              <a:t> a </a:t>
            </a:r>
            <a:r>
              <a:rPr lang="hu-HU" sz="2800" dirty="0" err="1" smtClean="0"/>
              <a:t>motoneuronba</a:t>
            </a:r>
            <a:r>
              <a:rPr lang="hu-HU" sz="2800" dirty="0" err="1"/>
              <a:t>n</a:t>
            </a:r>
            <a:endParaRPr lang="hu-HU" sz="2800" dirty="0"/>
          </a:p>
          <a:p>
            <a:pPr marL="514350" indent="-514350">
              <a:buFont typeface="+mj-lt"/>
              <a:buAutoNum type="arabicPeriod"/>
            </a:pPr>
            <a:r>
              <a:rPr lang="hu-HU" sz="2800" dirty="0"/>
              <a:t>Ca</a:t>
            </a:r>
            <a:r>
              <a:rPr lang="hu-HU" sz="2800" baseline="30000" dirty="0"/>
              <a:t>2+ </a:t>
            </a:r>
            <a:r>
              <a:rPr lang="hu-HU" sz="2800" dirty="0"/>
              <a:t> indukált Ca</a:t>
            </a:r>
            <a:r>
              <a:rPr lang="hu-HU" sz="2800" baseline="30000" dirty="0"/>
              <a:t>2+</a:t>
            </a:r>
            <a:r>
              <a:rPr lang="hu-HU" sz="2800" dirty="0"/>
              <a:t> felszabadulás (T </a:t>
            </a:r>
            <a:r>
              <a:rPr lang="hu-HU" sz="2800" dirty="0" err="1"/>
              <a:t>tubulus</a:t>
            </a:r>
            <a:r>
              <a:rPr lang="hu-HU" sz="2800" dirty="0"/>
              <a:t> – SR)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err="1"/>
              <a:t>Troponin</a:t>
            </a:r>
            <a:r>
              <a:rPr lang="hu-HU" sz="2800" dirty="0"/>
              <a:t> </a:t>
            </a:r>
            <a:r>
              <a:rPr lang="hu-HU" sz="2800" dirty="0" smtClean="0"/>
              <a:t>C-hez kötődés </a:t>
            </a:r>
            <a:r>
              <a:rPr lang="hu-HU" sz="2800" dirty="0" smtClean="0">
                <a:sym typeface="Wingdings"/>
              </a:rPr>
              <a:t> </a:t>
            </a:r>
            <a:r>
              <a:rPr lang="hu-HU" sz="2800" dirty="0" err="1" smtClean="0"/>
              <a:t>Troponin</a:t>
            </a:r>
            <a:r>
              <a:rPr lang="hu-HU" sz="2800" dirty="0" smtClean="0"/>
              <a:t> I gátlásának megszüntetése</a:t>
            </a:r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99592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 smtClean="0"/>
              <a:t>Excitáció</a:t>
            </a:r>
            <a:r>
              <a:rPr lang="hu-HU" sz="3600" b="1" dirty="0" smtClean="0"/>
              <a:t> és kontrakció összekapcsolódása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41308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800" dirty="0">
                <a:hlinkClick r:id="rId2"/>
              </a:rPr>
              <a:t>https://</a:t>
            </a:r>
            <a:r>
              <a:rPr lang="hu-HU" sz="2800" dirty="0" smtClean="0">
                <a:hlinkClick r:id="rId2"/>
              </a:rPr>
              <a:t>www.youtube.com/watch?v=8Hu5W_tFXLs</a:t>
            </a:r>
            <a:endParaRPr lang="hu-HU" sz="2800" dirty="0" smtClean="0">
              <a:hlinkClick r:id="rId3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800" dirty="0">
                <a:hlinkClick r:id="rId4"/>
              </a:rPr>
              <a:t>https://</a:t>
            </a:r>
            <a:r>
              <a:rPr lang="hu-HU" sz="2800" dirty="0" smtClean="0">
                <a:hlinkClick r:id="rId4"/>
              </a:rPr>
              <a:t>www.youtube.com/watch?v=IOkn1ldFO60</a:t>
            </a:r>
            <a:endParaRPr lang="hu-H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dirty="0">
                <a:hlinkClick r:id="rId3"/>
              </a:rPr>
              <a:t>https://www.youtube.com/watch?v=sIH8uOg8ddw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99592" y="404664"/>
            <a:ext cx="7560840" cy="86409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 err="1" smtClean="0"/>
              <a:t>Excitáció-kontrakció</a:t>
            </a:r>
            <a:r>
              <a:rPr lang="hu-HU" sz="3600" b="1" dirty="0" smtClean="0"/>
              <a:t>, kereszthíd ciklus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4157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97165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4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4936</Words>
  <Application>Microsoft Office PowerPoint</Application>
  <PresentationFormat>Diavetítés a képernyőre (4:3 oldalarány)</PresentationFormat>
  <Paragraphs>698</Paragraphs>
  <Slides>94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94</vt:i4>
      </vt:variant>
    </vt:vector>
  </HeadingPairs>
  <TitlesOfParts>
    <vt:vector size="96" baseType="lpstr">
      <vt:lpstr>Office-téma</vt:lpstr>
      <vt:lpstr>Document</vt:lpstr>
      <vt:lpstr>Mozgástanulás és szabályozás</vt:lpstr>
      <vt:lpstr>Funkcionális rendszerek</vt:lpstr>
      <vt:lpstr>Szenzoros rendszerek</vt:lpstr>
      <vt:lpstr>Szenzoros rendszerek</vt:lpstr>
      <vt:lpstr>Szenzoros receptorok</vt:lpstr>
      <vt:lpstr>Szenzoros receptorok</vt:lpstr>
      <vt:lpstr>Szenzoros receptorok</vt:lpstr>
      <vt:lpstr>Szenzoros rendszerek</vt:lpstr>
      <vt:lpstr>Szenzoros rendszerek – idegrost típusok</vt:lpstr>
      <vt:lpstr>Szenzoros rendszerek</vt:lpstr>
      <vt:lpstr>A bőr</vt:lpstr>
      <vt:lpstr>Bőr mechanoreceptorai</vt:lpstr>
      <vt:lpstr>Bőr mechanoreceptorai</vt:lpstr>
      <vt:lpstr>A bőrreceptorválasz nyomásra</vt:lpstr>
      <vt:lpstr>A bőrreceptorválasz érintésre</vt:lpstr>
      <vt:lpstr>A bőrreceptorválasz vibrációra</vt:lpstr>
      <vt:lpstr>Ízületi receptorok</vt:lpstr>
      <vt:lpstr>Ízületi receptorok</vt:lpstr>
      <vt:lpstr>Ízületi receptorok</vt:lpstr>
      <vt:lpstr>PD receptorok</vt:lpstr>
      <vt:lpstr>Proprioceptorok</vt:lpstr>
      <vt:lpstr>Proprioceptorok</vt:lpstr>
      <vt:lpstr>Az izomorsó</vt:lpstr>
      <vt:lpstr>Az izomorsó</vt:lpstr>
      <vt:lpstr>Az izomorsó</vt:lpstr>
      <vt:lpstr>PowerPoint bemutató</vt:lpstr>
      <vt:lpstr>Gamma-efferens rendszer</vt:lpstr>
      <vt:lpstr>PowerPoint bemutató</vt:lpstr>
      <vt:lpstr>Golgi-féle ínorsó</vt:lpstr>
      <vt:lpstr>Golgi-féle ínorsó</vt:lpstr>
      <vt:lpstr>Vestibularis rendszer</vt:lpstr>
      <vt:lpstr>Vestibularis rendszer</vt:lpstr>
      <vt:lpstr>Vestibularis rendszer</vt:lpstr>
      <vt:lpstr>Vestibularis rendszer</vt:lpstr>
      <vt:lpstr>Vestibularis rendszer</vt:lpstr>
      <vt:lpstr>Termoreceptorok</vt:lpstr>
      <vt:lpstr>Termoreceptorok I.</vt:lpstr>
      <vt:lpstr>Termoreceptorok II.</vt:lpstr>
      <vt:lpstr>Nociceptorok</vt:lpstr>
      <vt:lpstr>Nociceptorok</vt:lpstr>
      <vt:lpstr>Fájdalom</vt:lpstr>
      <vt:lpstr>Felületes fájdalmak csoportosítása</vt:lpstr>
      <vt:lpstr>Fájdalomreceptorok</vt:lpstr>
      <vt:lpstr>Szenzoros rendszerek</vt:lpstr>
      <vt:lpstr>PowerPoint bemutató</vt:lpstr>
      <vt:lpstr>PowerPoint bemutató</vt:lpstr>
      <vt:lpstr>PowerPoint bemutató</vt:lpstr>
      <vt:lpstr>Miotatikus-monoszinaptikus reflex</vt:lpstr>
      <vt:lpstr>Reciprok beidegzés</vt:lpstr>
      <vt:lpstr>PowerPoint bemutató</vt:lpstr>
      <vt:lpstr>Renshaw-sejt, Renshaw-rekurrens gátlás</vt:lpstr>
      <vt:lpstr>Renshaw-sejt, Renshaw-gátlás</vt:lpstr>
      <vt:lpstr>Myotatikus reflex</vt:lpstr>
      <vt:lpstr>Inverz myotatikus reflex</vt:lpstr>
      <vt:lpstr>PowerPoint bemutató</vt:lpstr>
      <vt:lpstr>Inverz nyújtási reflex II.</vt:lpstr>
      <vt:lpstr>Poliszinaptikus reflexek</vt:lpstr>
      <vt:lpstr>Myotatikus és inverz myotatikus reflex</vt:lpstr>
      <vt:lpstr>Supraspinális központok</vt:lpstr>
      <vt:lpstr>Gerincvelői reflexek</vt:lpstr>
      <vt:lpstr>Myotatikus és inverz myotatikus reflex</vt:lpstr>
      <vt:lpstr>Az izomhossz szabályozás</vt:lpstr>
      <vt:lpstr>Az izomfeszülés szabályozás</vt:lpstr>
      <vt:lpstr> - hurok</vt:lpstr>
      <vt:lpstr>Gamma-efferens rendszer</vt:lpstr>
      <vt:lpstr>Gamma-efferens kisülés szabályozása</vt:lpstr>
      <vt:lpstr>Izomtónus</vt:lpstr>
      <vt:lpstr>Poliszinaptikus reflexek</vt:lpstr>
      <vt:lpstr>Idegen reflex - Poliszinaptikus reflex</vt:lpstr>
      <vt:lpstr>Idegenreflexek</vt:lpstr>
      <vt:lpstr>Afferens impulzusok gerincagyi továbbítása</vt:lpstr>
      <vt:lpstr>PowerPoint bemutató</vt:lpstr>
      <vt:lpstr>Idegenreflexek  nyújtási reflex</vt:lpstr>
      <vt:lpstr>Gátló mechanizmusok a szinaptikus ingerületátvitelben</vt:lpstr>
      <vt:lpstr>Preszinaptikus gátlás</vt:lpstr>
      <vt:lpstr>Posztszinaptikus gátlás</vt:lpstr>
      <vt:lpstr>Somatomotoros rendszerek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Motorneuronok fajtái</vt:lpstr>
      <vt:lpstr>PowerPoint bemutató</vt:lpstr>
      <vt:lpstr>Az izom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287</cp:revision>
  <dcterms:created xsi:type="dcterms:W3CDTF">2015-08-18T11:06:56Z</dcterms:created>
  <dcterms:modified xsi:type="dcterms:W3CDTF">2017-09-21T10:05:45Z</dcterms:modified>
</cp:coreProperties>
</file>