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avi" ContentType="video/avi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9" r:id="rId3"/>
    <p:sldId id="261" r:id="rId4"/>
    <p:sldId id="262" r:id="rId5"/>
    <p:sldId id="284" r:id="rId6"/>
    <p:sldId id="287" r:id="rId7"/>
    <p:sldId id="263" r:id="rId8"/>
    <p:sldId id="264" r:id="rId9"/>
    <p:sldId id="265" r:id="rId10"/>
    <p:sldId id="305" r:id="rId11"/>
    <p:sldId id="306" r:id="rId12"/>
    <p:sldId id="288" r:id="rId13"/>
    <p:sldId id="304" r:id="rId14"/>
    <p:sldId id="303" r:id="rId15"/>
    <p:sldId id="266" r:id="rId16"/>
    <p:sldId id="307" r:id="rId17"/>
    <p:sldId id="267" r:id="rId18"/>
    <p:sldId id="268" r:id="rId19"/>
    <p:sldId id="269" r:id="rId20"/>
    <p:sldId id="270" r:id="rId21"/>
    <p:sldId id="296" r:id="rId22"/>
    <p:sldId id="297" r:id="rId23"/>
    <p:sldId id="299" r:id="rId24"/>
    <p:sldId id="300" r:id="rId25"/>
    <p:sldId id="298" r:id="rId26"/>
    <p:sldId id="295" r:id="rId27"/>
    <p:sldId id="273" r:id="rId28"/>
    <p:sldId id="274" r:id="rId29"/>
    <p:sldId id="301" r:id="rId30"/>
    <p:sldId id="271" r:id="rId31"/>
    <p:sldId id="272" r:id="rId32"/>
    <p:sldId id="275" r:id="rId33"/>
    <p:sldId id="302" r:id="rId34"/>
    <p:sldId id="279" r:id="rId35"/>
    <p:sldId id="280" r:id="rId36"/>
    <p:sldId id="292" r:id="rId37"/>
    <p:sldId id="276" r:id="rId38"/>
    <p:sldId id="286" r:id="rId39"/>
    <p:sldId id="289" r:id="rId40"/>
    <p:sldId id="308" r:id="rId41"/>
  </p:sldIdLst>
  <p:sldSz cx="9144000" cy="6858000" type="screen4x3"/>
  <p:notesSz cx="6858000" cy="1001395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óni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84698" autoAdjust="0"/>
  </p:normalViewPr>
  <p:slideViewPr>
    <p:cSldViewPr>
      <p:cViewPr>
        <p:scale>
          <a:sx n="57" d="100"/>
          <a:sy n="57" d="100"/>
        </p:scale>
        <p:origin x="-1644" y="-19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10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Munka1!$E$7</c:f>
              <c:strCache>
                <c:ptCount val="1"/>
                <c:pt idx="0">
                  <c:v>COP terület (cm2)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200" b="1" i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400" b="1" i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200" b="1" i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Munka1!$E$12:$E$14</c:f>
                <c:numCache>
                  <c:formatCode>General</c:formatCode>
                  <c:ptCount val="3"/>
                  <c:pt idx="0">
                    <c:v>1.9</c:v>
                  </c:pt>
                  <c:pt idx="1">
                    <c:v>1.06</c:v>
                  </c:pt>
                  <c:pt idx="2">
                    <c:v>1.1100000000000001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Munka1!$D$8:$D$10</c:f>
              <c:strCache>
                <c:ptCount val="3"/>
                <c:pt idx="0">
                  <c:v>Magas lábboltozat (pes cavus)</c:v>
                </c:pt>
                <c:pt idx="1">
                  <c:v>Normal lábboltozat (pes rectus)</c:v>
                </c:pt>
                <c:pt idx="2">
                  <c:v>lapos lábboltozat (pes planus)</c:v>
                </c:pt>
              </c:strCache>
            </c:strRef>
          </c:cat>
          <c:val>
            <c:numRef>
              <c:f>Munka1!$E$8:$E$10</c:f>
              <c:numCache>
                <c:formatCode>General</c:formatCode>
                <c:ptCount val="3"/>
                <c:pt idx="0">
                  <c:v>5.16</c:v>
                </c:pt>
                <c:pt idx="1">
                  <c:v>4.01</c:v>
                </c:pt>
                <c:pt idx="2">
                  <c:v>4.3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4072448"/>
        <c:axId val="204073984"/>
      </c:barChart>
      <c:catAx>
        <c:axId val="204072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4073984"/>
        <c:crosses val="autoZero"/>
        <c:auto val="1"/>
        <c:lblAlgn val="ctr"/>
        <c:lblOffset val="100"/>
        <c:noMultiLvlLbl val="0"/>
      </c:catAx>
      <c:valAx>
        <c:axId val="2040739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COP </a:t>
                </a:r>
                <a:r>
                  <a:rPr lang="en-US" sz="1600" dirty="0" err="1"/>
                  <a:t>terület</a:t>
                </a:r>
                <a:r>
                  <a:rPr lang="en-US" sz="1600" dirty="0"/>
                  <a:t> (cm</a:t>
                </a:r>
                <a:r>
                  <a:rPr lang="en-US" sz="1600" baseline="30000" dirty="0"/>
                  <a:t>2</a:t>
                </a:r>
                <a:r>
                  <a:rPr lang="en-US" sz="1600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4072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Munka3!$G$9:$J$9</c:f>
                <c:numCache>
                  <c:formatCode>General</c:formatCode>
                  <c:ptCount val="4"/>
                  <c:pt idx="0">
                    <c:v>4.2</c:v>
                  </c:pt>
                  <c:pt idx="1">
                    <c:v>7.25</c:v>
                  </c:pt>
                  <c:pt idx="2">
                    <c:v>4.8</c:v>
                  </c:pt>
                  <c:pt idx="3">
                    <c:v>22.35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multiLvlStrRef>
              <c:f>Munka3!$G$6:$J$7</c:f>
              <c:multiLvlStrCache>
                <c:ptCount val="4"/>
                <c:lvl>
                  <c:pt idx="0">
                    <c:v>2 láb</c:v>
                  </c:pt>
                  <c:pt idx="1">
                    <c:v>1 láb</c:v>
                  </c:pt>
                  <c:pt idx="2">
                    <c:v>2 láb</c:v>
                  </c:pt>
                  <c:pt idx="3">
                    <c:v>1 láb</c:v>
                  </c:pt>
                </c:lvl>
                <c:lvl>
                  <c:pt idx="0">
                    <c:v>M-L</c:v>
                  </c:pt>
                  <c:pt idx="2">
                    <c:v>A-P</c:v>
                  </c:pt>
                </c:lvl>
              </c:multiLvlStrCache>
            </c:multiLvlStrRef>
          </c:cat>
          <c:val>
            <c:numRef>
              <c:f>Munka3!$G$8:$J$8</c:f>
              <c:numCache>
                <c:formatCode>General</c:formatCode>
                <c:ptCount val="4"/>
                <c:pt idx="0">
                  <c:v>10.1</c:v>
                </c:pt>
                <c:pt idx="1">
                  <c:v>29.95</c:v>
                </c:pt>
                <c:pt idx="2">
                  <c:v>13.4</c:v>
                </c:pt>
                <c:pt idx="3">
                  <c:v>49.55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639936"/>
        <c:axId val="215641472"/>
      </c:barChart>
      <c:catAx>
        <c:axId val="215639936"/>
        <c:scaling>
          <c:orientation val="minMax"/>
        </c:scaling>
        <c:delete val="0"/>
        <c:axPos val="b"/>
        <c:majorTickMark val="out"/>
        <c:minorTickMark val="none"/>
        <c:tickLblPos val="nextTo"/>
        <c:crossAx val="215641472"/>
        <c:crosses val="autoZero"/>
        <c:auto val="1"/>
        <c:lblAlgn val="ctr"/>
        <c:lblOffset val="100"/>
        <c:noMultiLvlLbl val="0"/>
      </c:catAx>
      <c:valAx>
        <c:axId val="2156414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COP </a:t>
                </a:r>
                <a:r>
                  <a:rPr lang="en-US" dirty="0" err="1"/>
                  <a:t>terület</a:t>
                </a:r>
                <a:r>
                  <a:rPr lang="en-US" dirty="0"/>
                  <a:t> (mm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5639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Munka4!$E$27:$G$27</c:f>
                <c:numCache>
                  <c:formatCode>General</c:formatCode>
                  <c:ptCount val="3"/>
                  <c:pt idx="0">
                    <c:v>1.7</c:v>
                  </c:pt>
                  <c:pt idx="1">
                    <c:v>3.3</c:v>
                  </c:pt>
                  <c:pt idx="2">
                    <c:v>7.6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Munka4!$E$25:$G$25</c:f>
              <c:strCache>
                <c:ptCount val="3"/>
                <c:pt idx="0">
                  <c:v>Fiatal </c:v>
                </c:pt>
                <c:pt idx="1">
                  <c:v>szenior</c:v>
                </c:pt>
                <c:pt idx="2">
                  <c:v>Idős</c:v>
                </c:pt>
              </c:strCache>
            </c:strRef>
          </c:cat>
          <c:val>
            <c:numRef>
              <c:f>Munka4!$E$26:$G$26</c:f>
              <c:numCache>
                <c:formatCode>General</c:formatCode>
                <c:ptCount val="3"/>
                <c:pt idx="0">
                  <c:v>2.5</c:v>
                </c:pt>
                <c:pt idx="1">
                  <c:v>3.8</c:v>
                </c:pt>
                <c:pt idx="2">
                  <c:v>8.8000000000000007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563264"/>
        <c:axId val="217400064"/>
      </c:barChart>
      <c:catAx>
        <c:axId val="215563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7400064"/>
        <c:crosses val="autoZero"/>
        <c:auto val="1"/>
        <c:lblAlgn val="ctr"/>
        <c:lblOffset val="100"/>
        <c:noMultiLvlLbl val="0"/>
      </c:catAx>
      <c:valAx>
        <c:axId val="2174000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COP</a:t>
                </a:r>
                <a:r>
                  <a:rPr lang="hu-HU" sz="1600"/>
                  <a:t> terület (mm</a:t>
                </a:r>
                <a:r>
                  <a:rPr lang="hu-HU" sz="1600" baseline="30000"/>
                  <a:t>2</a:t>
                </a:r>
                <a:r>
                  <a:rPr lang="hu-HU" sz="1600"/>
                  <a:t>)</a:t>
                </a:r>
                <a:r>
                  <a:rPr lang="en-US" sz="1600"/>
                  <a:t>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5563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Munka1!$F$7</c:f>
              <c:strCache>
                <c:ptCount val="1"/>
                <c:pt idx="0">
                  <c:v>COP sebesség (m/s)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800" b="1" i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Munka1!$F$12:$F$14</c:f>
                <c:numCache>
                  <c:formatCode>General</c:formatCode>
                  <c:ptCount val="3"/>
                  <c:pt idx="0">
                    <c:v>0.64</c:v>
                  </c:pt>
                  <c:pt idx="1">
                    <c:v>0.79</c:v>
                  </c:pt>
                  <c:pt idx="2">
                    <c:v>0.9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Munka1!$D$8:$D$10</c:f>
              <c:strCache>
                <c:ptCount val="3"/>
                <c:pt idx="0">
                  <c:v>Magas lábboltozat (pes cavus)</c:v>
                </c:pt>
                <c:pt idx="1">
                  <c:v>Normal lábboltozat (pes rectus)</c:v>
                </c:pt>
                <c:pt idx="2">
                  <c:v>lapos lábboltozat (pes planus)</c:v>
                </c:pt>
              </c:strCache>
            </c:strRef>
          </c:cat>
          <c:val>
            <c:numRef>
              <c:f>Munka1!$F$8:$F$10</c:f>
              <c:numCache>
                <c:formatCode>General</c:formatCode>
                <c:ptCount val="3"/>
                <c:pt idx="0">
                  <c:v>3.48</c:v>
                </c:pt>
                <c:pt idx="1">
                  <c:v>3.58</c:v>
                </c:pt>
                <c:pt idx="2">
                  <c:v>3.57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605824"/>
        <c:axId val="216607360"/>
      </c:barChart>
      <c:catAx>
        <c:axId val="216605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6607360"/>
        <c:crosses val="autoZero"/>
        <c:auto val="1"/>
        <c:lblAlgn val="ctr"/>
        <c:lblOffset val="100"/>
        <c:noMultiLvlLbl val="0"/>
      </c:catAx>
      <c:valAx>
        <c:axId val="216607360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COP sebesség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6605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chemeClr val="accent2">
                  <a:lumMod val="75000"/>
                  <a:alpha val="3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  <a:alpha val="3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 b="1" i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Munka2!$D$16:$G$16</c:f>
                <c:numCache>
                  <c:formatCode>General</c:formatCode>
                  <c:ptCount val="4"/>
                  <c:pt idx="0">
                    <c:v>7.25</c:v>
                  </c:pt>
                  <c:pt idx="1">
                    <c:v>9.61</c:v>
                  </c:pt>
                  <c:pt idx="2">
                    <c:v>22.35</c:v>
                  </c:pt>
                  <c:pt idx="3">
                    <c:v>29.33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multiLvlStrRef>
              <c:f>Munka2!$D$13:$G$14</c:f>
              <c:multiLvlStrCache>
                <c:ptCount val="4"/>
                <c:lvl>
                  <c:pt idx="0">
                    <c:v>Bal láb</c:v>
                  </c:pt>
                  <c:pt idx="1">
                    <c:v>Jobb láb</c:v>
                  </c:pt>
                  <c:pt idx="2">
                    <c:v>Bal láb</c:v>
                  </c:pt>
                  <c:pt idx="3">
                    <c:v>Jobb láb</c:v>
                  </c:pt>
                </c:lvl>
                <c:lvl>
                  <c:pt idx="0">
                    <c:v>ML</c:v>
                  </c:pt>
                  <c:pt idx="2">
                    <c:v>AP</c:v>
                  </c:pt>
                </c:lvl>
              </c:multiLvlStrCache>
            </c:multiLvlStrRef>
          </c:cat>
          <c:val>
            <c:numRef>
              <c:f>Munka2!$D$15:$G$15</c:f>
              <c:numCache>
                <c:formatCode>General</c:formatCode>
                <c:ptCount val="4"/>
                <c:pt idx="0">
                  <c:v>29.95</c:v>
                </c:pt>
                <c:pt idx="1">
                  <c:v>28.28</c:v>
                </c:pt>
                <c:pt idx="2">
                  <c:v>49.55</c:v>
                </c:pt>
                <c:pt idx="3">
                  <c:v>51.65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194880"/>
        <c:axId val="217234816"/>
      </c:barChart>
      <c:catAx>
        <c:axId val="217194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7234816"/>
        <c:crosses val="autoZero"/>
        <c:auto val="1"/>
        <c:lblAlgn val="ctr"/>
        <c:lblOffset val="100"/>
        <c:noMultiLvlLbl val="0"/>
      </c:catAx>
      <c:valAx>
        <c:axId val="2172348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Terület (mm</a:t>
                </a:r>
                <a:r>
                  <a:rPr lang="en-US" sz="1400" baseline="30000"/>
                  <a:t>2</a:t>
                </a:r>
                <a:r>
                  <a:rPr lang="en-US" sz="140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7194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  <a:alpha val="58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Munka1!$E$9:$F$9</c:f>
                <c:numCache>
                  <c:formatCode>General</c:formatCode>
                  <c:ptCount val="2"/>
                  <c:pt idx="0">
                    <c:v>5.3</c:v>
                  </c:pt>
                  <c:pt idx="1">
                    <c:v>6.6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Munka1!$E$7:$F$7</c:f>
              <c:strCache>
                <c:ptCount val="2"/>
                <c:pt idx="0">
                  <c:v>Régi</c:v>
                </c:pt>
                <c:pt idx="1">
                  <c:v>Új</c:v>
                </c:pt>
              </c:strCache>
            </c:strRef>
          </c:cat>
          <c:val>
            <c:numRef>
              <c:f>Munka1!$E$8:$F$8</c:f>
              <c:numCache>
                <c:formatCode>General</c:formatCode>
                <c:ptCount val="2"/>
                <c:pt idx="0">
                  <c:v>10.9</c:v>
                </c:pt>
                <c:pt idx="1">
                  <c:v>18.5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777472"/>
        <c:axId val="218779008"/>
      </c:barChart>
      <c:catAx>
        <c:axId val="218777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8779008"/>
        <c:crosses val="autoZero"/>
        <c:auto val="1"/>
        <c:lblAlgn val="ctr"/>
        <c:lblOffset val="100"/>
        <c:noMultiLvlLbl val="0"/>
      </c:catAx>
      <c:valAx>
        <c:axId val="2187790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A kör sugara (mm)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8777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104870461547634"/>
          <c:y val="4.9082683212634336E-2"/>
          <c:w val="0.78895129538452369"/>
          <c:h val="0.8459580131115005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  <a:alpha val="56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Munka1!$H$23:$I$23</c:f>
                <c:numCache>
                  <c:formatCode>General</c:formatCode>
                  <c:ptCount val="2"/>
                  <c:pt idx="0">
                    <c:v>4</c:v>
                  </c:pt>
                  <c:pt idx="1">
                    <c:v>3.8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Munka1!$H$21:$I$21</c:f>
              <c:strCache>
                <c:ptCount val="2"/>
                <c:pt idx="0">
                  <c:v>Régi</c:v>
                </c:pt>
                <c:pt idx="1">
                  <c:v>Új</c:v>
                </c:pt>
              </c:strCache>
            </c:strRef>
          </c:cat>
          <c:val>
            <c:numRef>
              <c:f>Munka1!$H$22:$I$22</c:f>
              <c:numCache>
                <c:formatCode>General</c:formatCode>
                <c:ptCount val="2"/>
                <c:pt idx="0">
                  <c:v>22.4</c:v>
                </c:pt>
                <c:pt idx="1">
                  <c:v>18.2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161664"/>
        <c:axId val="232163200"/>
      </c:barChart>
      <c:catAx>
        <c:axId val="232161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32163200"/>
        <c:crosses val="autoZero"/>
        <c:auto val="1"/>
        <c:lblAlgn val="ctr"/>
        <c:lblOffset val="100"/>
        <c:noMultiLvlLbl val="0"/>
      </c:catAx>
      <c:valAx>
        <c:axId val="2321632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A kör sugara (mm)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32161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0.23333</cdr:x>
      <cdr:y>0.14583</cdr:y>
    </cdr:from>
    <cdr:to>
      <cdr:x>0.66667</cdr:x>
      <cdr:y>0.14931</cdr:y>
    </cdr:to>
    <cdr:cxnSp macro="">
      <cdr:nvCxnSpPr>
        <cdr:cNvPr id="5" name="Egyenes összekötő nyíllal 4"/>
        <cdr:cNvCxnSpPr/>
      </cdr:nvCxnSpPr>
      <cdr:spPr>
        <a:xfrm xmlns:a="http://schemas.openxmlformats.org/drawingml/2006/main" flipV="1">
          <a:off x="1066800" y="400050"/>
          <a:ext cx="1981200" cy="9525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0.43958</cdr:x>
      <cdr:y>0.05903</cdr:y>
    </cdr:from>
    <cdr:to>
      <cdr:x>0.8625</cdr:x>
      <cdr:y>0.05903</cdr:y>
    </cdr:to>
    <cdr:cxnSp macro="">
      <cdr:nvCxnSpPr>
        <cdr:cNvPr id="8" name="Egyenes összekötő nyíllal 7"/>
        <cdr:cNvCxnSpPr/>
      </cdr:nvCxnSpPr>
      <cdr:spPr>
        <a:xfrm xmlns:a="http://schemas.openxmlformats.org/drawingml/2006/main">
          <a:off x="2009775" y="161925"/>
          <a:ext cx="1933575" cy="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0264A-1408-44FA-804F-D6D0EF889906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756626"/>
            <a:ext cx="5486400" cy="45062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511514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9511514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6FE60-C30A-4801-A2FD-F169302ED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07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9F93-ECB7-4405-97D6-369F050D44EC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statikus </a:t>
            </a:r>
            <a:r>
              <a:rPr lang="hu-HU" dirty="0" err="1" smtClean="0"/>
              <a:t>stabilometria</a:t>
            </a:r>
            <a:r>
              <a:rPr lang="hu-HU" baseline="0" dirty="0" smtClean="0"/>
              <a:t> alatt a személy nyugodt állásban tartózkodik, amely alatt a nyomásközéppont vándorlását vizsgáljuk különböző paraméterekkel. </a:t>
            </a:r>
          </a:p>
          <a:p>
            <a:r>
              <a:rPr lang="hu-HU" baseline="0" dirty="0" smtClean="0"/>
              <a:t>A dinamikus egyensúly mérésekor a nyugodt álló helyzetben a testet kimozdítják egyensúlyi helyzetéből az állásfelület elmozdításával. Az egyensúly visszaszerzésének idejét mérik.</a:t>
            </a:r>
          </a:p>
          <a:p>
            <a:r>
              <a:rPr lang="hu-HU" baseline="0" dirty="0" smtClean="0"/>
              <a:t>A </a:t>
            </a:r>
            <a:r>
              <a:rPr lang="hu-HU" baseline="0" dirty="0" err="1" smtClean="0"/>
              <a:t>semidinamikus</a:t>
            </a:r>
            <a:r>
              <a:rPr lang="hu-HU" baseline="0" dirty="0" smtClean="0"/>
              <a:t> egyensúlyozás mérés tulajdonképpen a finomkoordináció mérésére szolgál, amikor a személynek a nyomás középpontját célirányosan kell mozgatni.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FE60-C30A-4801-A2FD-F169302ED7F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271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statikus egyensúlyt</a:t>
            </a:r>
            <a:r>
              <a:rPr lang="hu-HU" baseline="0" dirty="0" smtClean="0"/>
              <a:t> műszeresen a dián látható testhelyzetekben mérik.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FE60-C30A-4801-A2FD-F169302ED7F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687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leggyakrabban használt statikus </a:t>
            </a:r>
            <a:r>
              <a:rPr lang="hu-HU" dirty="0" err="1" smtClean="0"/>
              <a:t>stabilometriai</a:t>
            </a:r>
            <a:r>
              <a:rPr lang="hu-HU" dirty="0" smtClean="0"/>
              <a:t> testhelyzet a </a:t>
            </a:r>
            <a:r>
              <a:rPr lang="hu-HU" dirty="0" err="1" smtClean="0"/>
              <a:t>Romberg</a:t>
            </a:r>
            <a:r>
              <a:rPr lang="hu-HU" dirty="0" smtClean="0"/>
              <a:t> pozíció.</a:t>
            </a:r>
            <a:r>
              <a:rPr lang="hu-HU" baseline="0" dirty="0" smtClean="0"/>
              <a:t> Ebben a pozícióban a lábfejek egymás mellett vannak (zártállás), a kezek mellső középtartásban.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FE60-C30A-4801-A2FD-F169302ED7F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6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A44A58-06F4-4BB8-ACE6-6B15831D7F1D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stabilogramm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mutatói,</a:t>
            </a:r>
            <a:r>
              <a:rPr lang="hu-HU" baseline="0" dirty="0" smtClean="0">
                <a:latin typeface="Arial" pitchFamily="34" charset="0"/>
                <a:cs typeface="Arial" pitchFamily="34" charset="0"/>
              </a:rPr>
              <a:t> ami alapján következtetni lehet az állásstabilitásra, az egyensúlyozó képességre és az egyensúly kontrolljára.</a:t>
            </a:r>
          </a:p>
          <a:p>
            <a:pPr eaLnBrk="1" hangingPunct="1">
              <a:spcBef>
                <a:spcPct val="0"/>
              </a:spcBef>
            </a:pPr>
            <a:r>
              <a:rPr lang="hu-HU" baseline="0" dirty="0" smtClean="0">
                <a:latin typeface="Arial" pitchFamily="34" charset="0"/>
                <a:cs typeface="Arial" pitchFamily="34" charset="0"/>
              </a:rPr>
              <a:t>A leggyakrabban használt változó a COP elmozdulásának teljes hossza. Több információt nyerhetünk a COP oldalirányú (</a:t>
            </a:r>
            <a:r>
              <a:rPr lang="hu-HU" baseline="0" dirty="0" err="1" smtClean="0">
                <a:latin typeface="Arial" pitchFamily="34" charset="0"/>
                <a:cs typeface="Arial" pitchFamily="34" charset="0"/>
              </a:rPr>
              <a:t>mediolaterális</a:t>
            </a:r>
            <a:r>
              <a:rPr lang="hu-HU" baseline="0" dirty="0" smtClean="0">
                <a:latin typeface="Arial" pitchFamily="34" charset="0"/>
                <a:cs typeface="Arial" pitchFamily="34" charset="0"/>
              </a:rPr>
              <a:t>, M-L) és előre-hátra (</a:t>
            </a:r>
            <a:r>
              <a:rPr lang="hu-HU" baseline="0" dirty="0" err="1" smtClean="0">
                <a:latin typeface="Arial" pitchFamily="34" charset="0"/>
                <a:cs typeface="Arial" pitchFamily="34" charset="0"/>
              </a:rPr>
              <a:t>anteroposzteriális</a:t>
            </a:r>
            <a:r>
              <a:rPr lang="hu-HU" baseline="0" dirty="0" smtClean="0">
                <a:latin typeface="Arial" pitchFamily="34" charset="0"/>
                <a:cs typeface="Arial" pitchFamily="34" charset="0"/>
              </a:rPr>
              <a:t>, A-P) elmozdulás útjának hosszából. A COP mozgásának teljes hossza nem egyenlő az M-L és az A-P út hosszának összegével. Az ábrán egy erőplató alapú, nyitott szemmel, </a:t>
            </a:r>
            <a:r>
              <a:rPr lang="hu-HU" baseline="0" dirty="0" err="1" smtClean="0">
                <a:latin typeface="Arial" pitchFamily="34" charset="0"/>
                <a:cs typeface="Arial" pitchFamily="34" charset="0"/>
              </a:rPr>
              <a:t>Romberg</a:t>
            </a:r>
            <a:r>
              <a:rPr lang="hu-HU" baseline="0" dirty="0" smtClean="0">
                <a:latin typeface="Arial" pitchFamily="34" charset="0"/>
                <a:cs typeface="Arial" pitchFamily="34" charset="0"/>
              </a:rPr>
              <a:t> pozícióban végzett </a:t>
            </a:r>
            <a:r>
              <a:rPr lang="hu-HU" baseline="0" dirty="0" err="1" smtClean="0">
                <a:latin typeface="Arial" pitchFamily="34" charset="0"/>
                <a:cs typeface="Arial" pitchFamily="34" charset="0"/>
              </a:rPr>
              <a:t>stabilometria</a:t>
            </a:r>
            <a:r>
              <a:rPr lang="hu-HU" baseline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hu-HU" baseline="0" dirty="0" err="1" smtClean="0">
                <a:latin typeface="Arial" pitchFamily="34" charset="0"/>
                <a:cs typeface="Arial" pitchFamily="34" charset="0"/>
              </a:rPr>
              <a:t>stabilogrammját</a:t>
            </a:r>
            <a:r>
              <a:rPr lang="hu-HU" baseline="0" dirty="0" smtClean="0">
                <a:latin typeface="Arial" pitchFamily="34" charset="0"/>
                <a:cs typeface="Arial" pitchFamily="34" charset="0"/>
              </a:rPr>
              <a:t> és kiértékelését látjuk. Ebben a vizsgálatban az időtartam 20 mp volt. Ha nem a fáradás hatásár vizsgáljuk a testlengésre, akkor a maximális vizsgálati idő 1 perc. Tudnunk kell, hogy 30 mp után a testlengés nagyobb lesz. Egészséges felnőtt emberek esetében a az A-P irányú lengés nagyobb,  mint az oldalirányú </a:t>
            </a:r>
          </a:p>
          <a:p>
            <a:pPr eaLnBrk="1" hangingPunct="1">
              <a:spcBef>
                <a:spcPct val="0"/>
              </a:spcBef>
            </a:pPr>
            <a:endParaRPr lang="hu-HU" baseline="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hu-HU" baseline="0" dirty="0" smtClean="0">
                <a:latin typeface="Arial" pitchFamily="34" charset="0"/>
                <a:cs typeface="Arial" pitchFamily="34" charset="0"/>
              </a:rPr>
              <a:t>Egészséges felnőtt emberek nyomásközpontja jelentősen hosszabb utat tesz meg nyugodt állásban oldal síkban, mint frontális síkban. Igaz</a:t>
            </a:r>
          </a:p>
          <a:p>
            <a:pPr eaLnBrk="1" hangingPunct="1">
              <a:spcBef>
                <a:spcPct val="0"/>
              </a:spcBef>
            </a:pPr>
            <a:r>
              <a:rPr lang="hu-HU" baseline="0" dirty="0" smtClean="0">
                <a:latin typeface="Arial" pitchFamily="34" charset="0"/>
                <a:cs typeface="Arial" pitchFamily="34" charset="0"/>
              </a:rPr>
              <a:t>Az állásstabilitás jellemezhető annak a körnek a sugarával, amely a </a:t>
            </a:r>
            <a:r>
              <a:rPr lang="hu-HU" baseline="0" dirty="0" err="1" smtClean="0">
                <a:latin typeface="Arial" pitchFamily="34" charset="0"/>
                <a:cs typeface="Arial" pitchFamily="34" charset="0"/>
              </a:rPr>
              <a:t>stabilogram</a:t>
            </a:r>
            <a:r>
              <a:rPr lang="hu-HU" baseline="0" dirty="0" smtClean="0">
                <a:latin typeface="Arial" pitchFamily="34" charset="0"/>
                <a:cs typeface="Arial" pitchFamily="34" charset="0"/>
              </a:rPr>
              <a:t> 95 százalékát tartalmazza. </a:t>
            </a:r>
            <a:r>
              <a:rPr lang="hu-HU" baseline="0" dirty="0" err="1" smtClean="0">
                <a:latin typeface="Arial" pitchFamily="34" charset="0"/>
                <a:cs typeface="Arial" pitchFamily="34" charset="0"/>
              </a:rPr>
              <a:t>Romberg</a:t>
            </a:r>
            <a:r>
              <a:rPr lang="hu-HU" baseline="0" dirty="0" smtClean="0">
                <a:latin typeface="Arial" pitchFamily="34" charset="0"/>
                <a:cs typeface="Arial" pitchFamily="34" charset="0"/>
              </a:rPr>
              <a:t> pozíció: állás páros lábon, zárt állásban, a karok mellső középtartásban vannak.</a:t>
            </a:r>
          </a:p>
          <a:p>
            <a:pPr eaLnBrk="1" hangingPunct="1">
              <a:spcBef>
                <a:spcPct val="0"/>
              </a:spcBef>
            </a:pPr>
            <a:endParaRPr lang="hu-HU" baseline="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Még pontosabb</a:t>
            </a:r>
            <a:r>
              <a:rPr lang="hu-HU" baseline="0" dirty="0" smtClean="0"/>
              <a:t> információt kapunk az egyének állásbiztonságáról, ha meghatározzuk annak a körnek a sugarát, amelybe a </a:t>
            </a:r>
            <a:r>
              <a:rPr lang="hu-HU" baseline="0" dirty="0" err="1" smtClean="0"/>
              <a:t>stabilogramm</a:t>
            </a:r>
            <a:r>
              <a:rPr lang="hu-HU" baseline="0" dirty="0" smtClean="0"/>
              <a:t> 95 %-a belefér. Ennél is pontosabb a </a:t>
            </a:r>
            <a:r>
              <a:rPr lang="hu-HU" baseline="0" dirty="0" err="1" smtClean="0"/>
              <a:t>stabilogramm</a:t>
            </a:r>
            <a:r>
              <a:rPr lang="hu-HU" baseline="0" dirty="0" smtClean="0"/>
              <a:t> kiértékelés, ha nem körrel vesszük körbe a COP útjának 95 százalékát magába foglaló részét, hanem </a:t>
            </a:r>
            <a:r>
              <a:rPr lang="hu-HU" baseline="0" dirty="0" err="1" smtClean="0"/>
              <a:t>elipszissel</a:t>
            </a:r>
            <a:r>
              <a:rPr lang="hu-HU" baseline="0" dirty="0" smtClean="0"/>
              <a:t>, amelynek a területe egyik legalkalmasabb változó a testlengés jellemzésére. Patológiás esetekben (</a:t>
            </a:r>
            <a:r>
              <a:rPr lang="hu-HU" baseline="0" dirty="0" err="1" smtClean="0"/>
              <a:t>hemiplégia</a:t>
            </a:r>
            <a:r>
              <a:rPr lang="hu-HU" baseline="0" dirty="0" smtClean="0"/>
              <a:t>, amputáció) célszerű meghatározni az ellipszis hosszú átlójának és a frontális sík (M-L tengely) által bezárt szöget is.</a:t>
            </a:r>
          </a:p>
          <a:p>
            <a:endParaRPr lang="hu-HU" baseline="0" dirty="0" smtClean="0"/>
          </a:p>
          <a:p>
            <a:r>
              <a:rPr lang="hu-HU" baseline="0" dirty="0" smtClean="0"/>
              <a:t>Az állásstabilitás jellemezhető nyomásközéppont összes elmozdulását tartalmazó ellipszis területével.</a:t>
            </a:r>
          </a:p>
          <a:p>
            <a:r>
              <a:rPr lang="hu-HU" baseline="0" dirty="0" smtClean="0"/>
              <a:t>Az ellipszis hosszú átmérőjének iránya azt mutatja, hogy a nyomásközéppont milyen hosszan mozog előre-hátra. Téves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9F93-ECB7-4405-97D6-369F050D44EC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testlengésnek, a COP mozgásának van amplitúdója,</a:t>
            </a:r>
            <a:r>
              <a:rPr lang="hu-HU" baseline="0" dirty="0" smtClean="0"/>
              <a:t> sebessége és frekvenciája is. Az amplitúdó 2-3 cm között változik, a sebesség pedig elérheti a 10 m/</a:t>
            </a:r>
            <a:r>
              <a:rPr lang="hu-HU" baseline="0" dirty="0" err="1" smtClean="0"/>
              <a:t>s-ot</a:t>
            </a:r>
            <a:r>
              <a:rPr lang="hu-HU" baseline="0" dirty="0" smtClean="0"/>
              <a:t> is. Az ingás frekvenciája alacsony a statikus </a:t>
            </a:r>
            <a:r>
              <a:rPr lang="hu-HU" baseline="0" dirty="0" err="1" smtClean="0"/>
              <a:t>stabilometria</a:t>
            </a:r>
            <a:r>
              <a:rPr lang="hu-HU" baseline="0" dirty="0" smtClean="0"/>
              <a:t> során. Minél nagyobb az elmozdulás mértéke (amplitúdó), annál kisebb a mozgás frekvenciája. A két alsó ábráról leolvasható, hogy a testlengésre a nagy amplitúdó (2-3 cm) és 1-2 Hz frekvencia jellemző.</a:t>
            </a:r>
          </a:p>
          <a:p>
            <a:r>
              <a:rPr lang="hu-HU" baseline="0" dirty="0" smtClean="0"/>
              <a:t>A felső két ábrán a vízszintes tengely azt mutatja, hogy mennyi volt a mintavétel. Ebben az esetben 500-szer állapították meg, hol tartózkodik a COP. A pozíciók helyeit összekötő egyenesek adjak a koordináta rendszerben látható görbéket.</a:t>
            </a:r>
          </a:p>
          <a:p>
            <a:r>
              <a:rPr lang="hu-HU" baseline="0" dirty="0" smtClean="0"/>
              <a:t>Tesztfeladat:</a:t>
            </a:r>
            <a:endParaRPr lang="hu-H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 smtClean="0"/>
              <a:t>Minél nagyobb a nyomásközéppont elmozdulásának amplitúdója, annál nagyobb a testlengés frekvenciája</a:t>
            </a:r>
            <a:r>
              <a:rPr lang="hu-HU" baseline="0" dirty="0" smtClean="0"/>
              <a:t>. Téves</a:t>
            </a:r>
            <a:endParaRPr lang="hu-H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 smtClean="0"/>
              <a:t>A testlengés legnagyobb frekvenciája 10 Hz. Téves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FE60-C30A-4801-A2FD-F169302ED7F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14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</a:t>
            </a:r>
            <a:r>
              <a:rPr lang="hu-HU" baseline="0" dirty="0" smtClean="0"/>
              <a:t> </a:t>
            </a:r>
            <a:r>
              <a:rPr lang="hu-HU" baseline="0" dirty="0" smtClean="0"/>
              <a:t>lábfelépítés, lábboltozat magassága </a:t>
            </a:r>
            <a:r>
              <a:rPr lang="hu-HU" baseline="0" dirty="0" smtClean="0"/>
              <a:t>(a rüszt magasság) befolyásolja a testlengés nagyágát. Úgy tűnik azonban, hogy csak a magas lábboltozat növeli a COP mozgásterületének nagyságát, A normális és lapos lábboltozatú személyek COP területe csaknem azonos. Vagyis az alacsony lábboltozat (lúdtalp) nincs negatív hatással az állásbiztonságra.</a:t>
            </a:r>
          </a:p>
          <a:p>
            <a:r>
              <a:rPr lang="hu-HU" baseline="0" dirty="0" smtClean="0"/>
              <a:t>Tesztfeladatok:</a:t>
            </a:r>
            <a:endParaRPr lang="hu-H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 smtClean="0"/>
              <a:t>A lábfelépítés nem befolyásolja a </a:t>
            </a:r>
            <a:r>
              <a:rPr lang="hu-HU" baseline="0" dirty="0" err="1" smtClean="0"/>
              <a:t>stabilogram</a:t>
            </a:r>
            <a:r>
              <a:rPr lang="hu-HU" baseline="0" dirty="0" smtClean="0"/>
              <a:t> területének nagyságát</a:t>
            </a:r>
            <a:r>
              <a:rPr lang="hu-HU" baseline="0" dirty="0" smtClean="0"/>
              <a:t>. </a:t>
            </a:r>
            <a:endParaRPr lang="hu-H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 smtClean="0"/>
              <a:t>Normál lábfelépítésnél a legkisebb a testlengés területe</a:t>
            </a:r>
            <a:r>
              <a:rPr lang="hu-HU" baseline="0" dirty="0" smtClean="0"/>
              <a:t>. </a:t>
            </a:r>
            <a:endParaRPr lang="hu-H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 smtClean="0"/>
              <a:t>A magas lábboltozatú emberek testlengése ugyanakkora, mint a normál lábfelépítésűeké</a:t>
            </a:r>
            <a:r>
              <a:rPr lang="hu-HU" baseline="0" dirty="0" smtClean="0"/>
              <a:t>. 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FE60-C30A-4801-A2FD-F169302ED7F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552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Mindenki tapasztalhatta, hogy a test ingása </a:t>
            </a:r>
            <a:r>
              <a:rPr lang="hu-HU" dirty="0" smtClean="0"/>
              <a:t>egylábas </a:t>
            </a:r>
            <a:r>
              <a:rPr lang="hu-HU" dirty="0" smtClean="0"/>
              <a:t>állás során nagyobb, mint amikor páros lábon áll. Ez annak tudható be, hogy az alátámasztási felület kisebb. Különösen</a:t>
            </a:r>
            <a:r>
              <a:rPr lang="hu-HU" baseline="0" dirty="0" smtClean="0"/>
              <a:t> a COP az oldalirányú mozgásának kontrollja szenved hiányt, hiszen csak az egyik csípő közelítői és távolítói tudnak ellenhatást kiváltani a súlypont forgatónyomatékának. Az sem meglepő, hogy egy lábon állva nagyobb az egyensúlyvesztés, elesés kockázata, mert az oldalirányú, talp feletti mozgás lehetősége csak fele a páros lábon állásénak.</a:t>
            </a:r>
          </a:p>
          <a:p>
            <a:r>
              <a:rPr lang="hu-HU" baseline="0" dirty="0" smtClean="0"/>
              <a:t>Az ábra jól érzékelteti, hogy a COP lengési területe háromszor nagyobb egy lábon álláskor M-L irányban. A-P irányban ennél is nagyobb a testlengés növekedése (3,7-szeres). Itt kell megjegyeznünk, hogy az A-P irányú mozgási lehetőség nem leszűkített, hiszen egy lábon álláskor ugyanakkora a talp hossza. Ugyanakkor ebből az eredményből levonható az a következtetés, hogy a testlengés kontrollja a két végtag együttes, koordinált működésének köszönhető, amelynek révén a testlengés egyharmadára csökken páros lábon álláskor.</a:t>
            </a:r>
          </a:p>
          <a:p>
            <a:r>
              <a:rPr lang="hu-HU" baseline="0" dirty="0" smtClean="0"/>
              <a:t>Tesztfeladat:</a:t>
            </a:r>
            <a:endParaRPr lang="hu-H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 smtClean="0"/>
              <a:t>Egy lábon álláskor a testlengés nagyobb mértékben növekszik meg előre-hátra, mint oldalra.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 smtClean="0"/>
              <a:t>A testlengés háromszorosára növekszik az egy lábon álláskor.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FE60-C30A-4801-A2FD-F169302ED7F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48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Életkor :</a:t>
            </a:r>
            <a:r>
              <a:rPr lang="hu-HU" baseline="0" dirty="0" smtClean="0"/>
              <a:t> f</a:t>
            </a:r>
            <a:r>
              <a:rPr lang="hu-HU" dirty="0" smtClean="0"/>
              <a:t>iatal</a:t>
            </a:r>
            <a:r>
              <a:rPr lang="hu-HU" baseline="0" dirty="0" smtClean="0"/>
              <a:t> (n=32)– 22,9±4,0 (18-31); szenior (n=29) – 69,2±</a:t>
            </a:r>
            <a:r>
              <a:rPr lang="hu-HU" baseline="0" dirty="0" err="1" smtClean="0"/>
              <a:t>2</a:t>
            </a:r>
            <a:r>
              <a:rPr lang="hu-HU" baseline="0" dirty="0" smtClean="0"/>
              <a:t>,7 (62-75); idős (n=22) – 81,2±6,3 (75-96</a:t>
            </a:r>
            <a:r>
              <a:rPr lang="hu-HU" baseline="0" dirty="0" smtClean="0"/>
              <a:t>) év</a:t>
            </a:r>
            <a:r>
              <a:rPr lang="hu-HU" baseline="0" dirty="0" smtClean="0"/>
              <a:t>.</a:t>
            </a:r>
          </a:p>
          <a:p>
            <a:r>
              <a:rPr lang="hu-HU" dirty="0" smtClean="0"/>
              <a:t>A vizsgálat tanúsága szerint az életkor </a:t>
            </a:r>
            <a:r>
              <a:rPr lang="hu-HU" dirty="0" smtClean="0"/>
              <a:t>előrehaladásával </a:t>
            </a:r>
            <a:r>
              <a:rPr lang="hu-HU" dirty="0" smtClean="0"/>
              <a:t>a test lengése növekszik két lábas állás alatt. Úgy tűnik, hogy az állásstabilitás romlása drámaian 75 év felett következik be, amikor az esések száma is exponenciálisan növekszik.</a:t>
            </a:r>
          </a:p>
          <a:p>
            <a:r>
              <a:rPr lang="hu-HU" dirty="0" smtClean="0"/>
              <a:t>Tesztfeladat:</a:t>
            </a:r>
            <a:endParaRPr lang="hu-HU" dirty="0" smtClean="0"/>
          </a:p>
          <a:p>
            <a:r>
              <a:rPr lang="hu-HU" dirty="0" smtClean="0"/>
              <a:t>Időskorúak</a:t>
            </a:r>
            <a:r>
              <a:rPr lang="hu-HU" baseline="0" dirty="0" smtClean="0"/>
              <a:t> testlengése háromszor akkora, mint fiatal korban. </a:t>
            </a:r>
          </a:p>
          <a:p>
            <a:endParaRPr lang="hu-HU" baseline="0" dirty="0" smtClean="0"/>
          </a:p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FE60-C30A-4801-A2FD-F169302ED7F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364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COP mozgásának sebességét</a:t>
            </a:r>
            <a:r>
              <a:rPr lang="hu-HU" baseline="0" dirty="0" smtClean="0"/>
              <a:t> nem befolyásolja a lábfej felépítése, azaz a lábboltozat magassága.</a:t>
            </a:r>
          </a:p>
          <a:p>
            <a:r>
              <a:rPr lang="hu-HU" baseline="0" dirty="0" smtClean="0"/>
              <a:t>Tesztfeladat:</a:t>
            </a:r>
            <a:endParaRPr lang="hu-H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 smtClean="0"/>
              <a:t>A lábfejfelépítés befolyásolja a nyomásközéppont mozgásának sebességét.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 smtClean="0"/>
              <a:t>A nyomásközéppont sebessége 30 és 40 m/s között változik. 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FE60-C30A-4801-A2FD-F169302ED7F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724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állás bizonytalan egyensúlyi helyzet, mivel a test súlypontja a támasz fölött helyezkedik el. Mivel a támaszfelület nagy kiterjedésű,</a:t>
            </a:r>
            <a:r>
              <a:rPr lang="hu-HU" baseline="0" dirty="0" smtClean="0"/>
              <a:t> az állás behatárolt bizonytalan egyensúlyi helyzetet jelent. Amikor azonban a balerina lábujjhegyre áll, akkor a támaszfelület lecsökken a forgáspont méretére. Ebben az esetben az állás bizonytalan egyensúlyi helyzet.</a:t>
            </a:r>
          </a:p>
          <a:p>
            <a:r>
              <a:rPr lang="hu-HU" baseline="0" dirty="0" smtClean="0"/>
              <a:t>Kérdések állítások:</a:t>
            </a:r>
          </a:p>
          <a:p>
            <a:r>
              <a:rPr lang="hu-HU" baseline="0" dirty="0" smtClean="0"/>
              <a:t>A páros lábon állásban a test egyensúlyi helyzete biztos, mert az alátámasztási pont viszonylag nagy. Téves</a:t>
            </a:r>
          </a:p>
          <a:p>
            <a:r>
              <a:rPr lang="hu-HU" baseline="0" dirty="0" smtClean="0"/>
              <a:t>Páros lábon állásban a test egyensúlyi helyzete bizonytalan, mert a súlypont a támasz felület felett van. Téves</a:t>
            </a:r>
          </a:p>
          <a:p>
            <a:r>
              <a:rPr lang="hu-HU" baseline="0" dirty="0" smtClean="0"/>
              <a:t>Páros lábon állásban a test behatárolt egyensúlyi helyzetben van, mert bár a súlypont a támaszfelület van az alátámasztási felület viszonylag nagy.</a:t>
            </a:r>
          </a:p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FE60-C30A-4801-A2FD-F169302ED7F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361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jobb és bal lábon állás alatt a nyomásközéppont</a:t>
            </a:r>
            <a:r>
              <a:rPr lang="hu-HU" baseline="0" dirty="0" smtClean="0"/>
              <a:t> (COP) vándorlásának területe nem különbözik egymástól szignifikánsan sem </a:t>
            </a:r>
            <a:r>
              <a:rPr lang="hu-HU" baseline="0" dirty="0" err="1" smtClean="0"/>
              <a:t>mediolaterális</a:t>
            </a:r>
            <a:r>
              <a:rPr lang="hu-HU" baseline="0" dirty="0" smtClean="0"/>
              <a:t> (M-L), sem </a:t>
            </a:r>
            <a:r>
              <a:rPr lang="hu-HU" baseline="0" dirty="0" err="1" smtClean="0"/>
              <a:t>anteroposzteriális</a:t>
            </a:r>
            <a:r>
              <a:rPr lang="hu-HU" baseline="0" dirty="0" smtClean="0"/>
              <a:t> (A-P) irányban. Azt ábra azt is mutatja, hogy az egy lábon állás alatt is, hasonlóan a két lábon álláshoz,  a COP A-L irányban megközelítőleg 40 százalékkal nagyobb területet jár be, mint M-L irányba.</a:t>
            </a:r>
          </a:p>
          <a:p>
            <a:r>
              <a:rPr lang="hu-HU" baseline="0" dirty="0" smtClean="0"/>
              <a:t>Tesztfeladatok:</a:t>
            </a:r>
            <a:endParaRPr lang="hu-HU" baseline="0" dirty="0" smtClean="0"/>
          </a:p>
          <a:p>
            <a:r>
              <a:rPr lang="hu-HU" baseline="0" dirty="0" smtClean="0"/>
              <a:t>Egy lábon a nyomásközéppont útjának területe oldalirányban nagyobb, mint előre-hátra. 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FE60-C30A-4801-A2FD-F169302ED7F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195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egyensúlyozás nagyon komplex  motoros képesség, amely megköveteli a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proprioceptiv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vesztibuláris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és vizuális szenzoros rendszerek működésének összhangját, valamint a biomechanikai és motoros koordinációt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Horak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1997)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Az egyensúlyozó képesség vizsgálata esetfüggő. Nevezetesen idős, idegrendszeri betegek esetében (pl. Parkinson kór) a páros lábon végzett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stabilometria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(Morris et al., 2000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egészséges emberek esetében az egy lábon végzett egyensúlyvizsgálat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Zumbrunn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2011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 célszerű. </a:t>
            </a:r>
          </a:p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Tesztfeladatok:</a:t>
            </a:r>
            <a:endParaRPr lang="hu-H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Statikus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stabilometriában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testlengés kontrollját elsősorban a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vesztibuláris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rendszer végzi.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kikapcsoljuk a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proprioceptív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kontrollt, akkor a testlengés csökken.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FE60-C30A-4801-A2FD-F169302ED7F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304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Állás</a:t>
            </a:r>
            <a:r>
              <a:rPr lang="hu-HU" baseline="0" dirty="0" smtClean="0"/>
              <a:t> során a súlypont előre-hátra irányuló automatikus mozgását (lengését)  a boka feszítő (</a:t>
            </a:r>
            <a:r>
              <a:rPr lang="hu-HU" baseline="0" dirty="0" err="1" smtClean="0"/>
              <a:t>plantár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flexorok</a:t>
            </a:r>
            <a:r>
              <a:rPr lang="hu-HU" baseline="0" dirty="0" smtClean="0"/>
              <a:t>) és a boka hajlító (</a:t>
            </a:r>
            <a:r>
              <a:rPr lang="hu-HU" baseline="0" dirty="0" err="1" smtClean="0"/>
              <a:t>dorzál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flexorok</a:t>
            </a:r>
            <a:r>
              <a:rPr lang="hu-HU" baseline="0" dirty="0" smtClean="0"/>
              <a:t>) izmok összehangolt munkájával kontrollálja az idegrendszer. Ezt nevezik boka stratégiának.</a:t>
            </a:r>
          </a:p>
          <a:p>
            <a:r>
              <a:rPr lang="hu-HU" baseline="0" dirty="0" smtClean="0"/>
              <a:t>A test oldalirányú lengését a csípőízület közelítő, távolító izmaival kontrollálja.</a:t>
            </a:r>
          </a:p>
          <a:p>
            <a:r>
              <a:rPr lang="hu-HU" baseline="0" dirty="0" smtClean="0"/>
              <a:t>A két kontroll stratégiának különbsége abból adódik, hogy a bokaízületben nincs közelítés és távolítás. Tehát a bokaízületben az oldalirányú lengés akadályoztatott, amely egyben a kisebb oldalirányú lengés egyik oka.</a:t>
            </a:r>
          </a:p>
          <a:p>
            <a:r>
              <a:rPr lang="hu-HU" baseline="0" dirty="0" smtClean="0"/>
              <a:t>Az egylábas állás során az oldal irányú lengés kontrollját azonban nem a csípőizmok végzik, hanem a lábízületek </a:t>
            </a:r>
            <a:r>
              <a:rPr lang="hu-HU" baseline="0" dirty="0" err="1" smtClean="0"/>
              <a:t>everzióját</a:t>
            </a:r>
            <a:r>
              <a:rPr lang="hu-HU" baseline="0" dirty="0" smtClean="0"/>
              <a:t> és inverzióját létrehozó izmok végzik.</a:t>
            </a:r>
          </a:p>
          <a:p>
            <a:r>
              <a:rPr lang="hu-HU" baseline="0" dirty="0" smtClean="0"/>
              <a:t>Tesztfeladat:</a:t>
            </a:r>
            <a:endParaRPr lang="hu-HU" baseline="0" dirty="0" smtClean="0"/>
          </a:p>
          <a:p>
            <a:r>
              <a:rPr lang="hu-HU" baseline="0" dirty="0" smtClean="0"/>
              <a:t>A nyomásközéppont oldalsíkú elmozdulását a </a:t>
            </a:r>
            <a:r>
              <a:rPr lang="hu-HU" baseline="0" dirty="0" smtClean="0"/>
              <a:t>csípőközelítő </a:t>
            </a:r>
            <a:r>
              <a:rPr lang="hu-HU" baseline="0" dirty="0" smtClean="0"/>
              <a:t>és távolító izmok kontrollálják páros lábú állásban.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FE60-C30A-4801-A2FD-F169302ED7F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6013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Hemiplégek</a:t>
            </a:r>
            <a:r>
              <a:rPr lang="hu-HU" dirty="0" smtClean="0"/>
              <a:t> testlengésének</a:t>
            </a:r>
            <a:r>
              <a:rPr lang="hu-HU" baseline="0" dirty="0" smtClean="0"/>
              <a:t> kontrollja akadályoztatva van, mivel az érintett oldal izmainak ereje, </a:t>
            </a:r>
            <a:r>
              <a:rPr lang="hu-HU" baseline="0" dirty="0" err="1" smtClean="0"/>
              <a:t>propriocepciója</a:t>
            </a:r>
            <a:r>
              <a:rPr lang="hu-HU" baseline="0" dirty="0" smtClean="0"/>
              <a:t> különböző mértékben csökkent. Természetesen a stroke súlyosságától függ, hogy milyen mértékben növekszik meg a testlengés és milyen irányban. Az  ábrákon </a:t>
            </a:r>
            <a:r>
              <a:rPr lang="hu-HU" baseline="0" dirty="0" err="1" smtClean="0"/>
              <a:t>hemiplégek</a:t>
            </a:r>
            <a:r>
              <a:rPr lang="hu-HU" baseline="0" dirty="0" smtClean="0"/>
              <a:t> és azonos korú egészséges emberek statikus </a:t>
            </a:r>
            <a:r>
              <a:rPr lang="hu-HU" baseline="0" dirty="0" err="1" smtClean="0"/>
              <a:t>stabilometriás</a:t>
            </a:r>
            <a:r>
              <a:rPr lang="hu-HU" baseline="0" dirty="0" smtClean="0"/>
              <a:t> adatait látjuk 60 mp-es </a:t>
            </a:r>
            <a:r>
              <a:rPr lang="hu-HU" baseline="0" dirty="0" err="1" smtClean="0"/>
              <a:t>Romberg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pozicióban</a:t>
            </a:r>
            <a:r>
              <a:rPr lang="hu-HU" baseline="0" dirty="0" smtClean="0"/>
              <a:t>.</a:t>
            </a:r>
          </a:p>
          <a:p>
            <a:r>
              <a:rPr lang="hu-HU" baseline="0" dirty="0" smtClean="0"/>
              <a:t>Az </a:t>
            </a:r>
            <a:r>
              <a:rPr lang="hu-HU" baseline="0" dirty="0" smtClean="0"/>
              <a:t>„A” ábra a nyomásközéppont vándorlásának összes útja látható. A </a:t>
            </a:r>
            <a:r>
              <a:rPr lang="hu-HU" baseline="0" dirty="0" err="1" smtClean="0"/>
              <a:t>hemiplégek</a:t>
            </a:r>
            <a:r>
              <a:rPr lang="hu-HU" baseline="0" dirty="0" smtClean="0"/>
              <a:t> nyomásközéppontja jelentősen nagyobb utat jár be, mint az egészségeseké, ami főleg a csukott szemű állásnál kifejezett. A „B” ábrán a nyomásközéppont által bejárt terület látható. Ebben az esetben is a </a:t>
            </a:r>
            <a:r>
              <a:rPr lang="hu-HU" baseline="0" dirty="0" err="1" smtClean="0"/>
              <a:t>hemiplégek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stabilogramm</a:t>
            </a:r>
            <a:r>
              <a:rPr lang="hu-HU" baseline="0" dirty="0" smtClean="0"/>
              <a:t> területe jelentősen nagyobb, mint az egészségeseké. A különbség a csukott szemű állásnál csaknem háromszor nagyobb, mint az egészségeseknél. Ezek az eredmények arra mutatnak rá, hogy stroke betegeknél a vizuális kontroll szerepe felértékelődik, mivel a szenzomotoros kontroll hatékonysága csökkent.  </a:t>
            </a:r>
          </a:p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9F93-ECB7-4405-97D6-369F050D44EC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31788"/>
            <a:ext cx="1588" cy="1587"/>
          </a:xfrm>
          <a:ln/>
        </p:spPr>
      </p:sp>
      <p:sp>
        <p:nvSpPr>
          <p:cNvPr id="40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727072"/>
            <a:ext cx="5856287" cy="4447167"/>
          </a:xfrm>
          <a:noFill/>
          <a:ln/>
        </p:spPr>
        <p:txBody>
          <a:bodyPr wrap="none" anchor="ctr"/>
          <a:lstStyle/>
          <a:p>
            <a:r>
              <a:rPr lang="hu-HU" dirty="0" smtClean="0">
                <a:latin typeface="Times New Roman" pitchFamily="18" charset="0"/>
              </a:rPr>
              <a:t>Egészséges</a:t>
            </a:r>
            <a:r>
              <a:rPr lang="hu-HU" baseline="0" dirty="0" smtClean="0">
                <a:latin typeface="Times New Roman" pitchFamily="18" charset="0"/>
              </a:rPr>
              <a:t> emberek esetében a COP a két láb között fél úton helyezkedne el, illetve mozogna. Jó látható, hogy a COP</a:t>
            </a:r>
            <a:r>
              <a:rPr lang="hu-HU" dirty="0" smtClean="0">
                <a:latin typeface="Times New Roman" pitchFamily="18" charset="0"/>
              </a:rPr>
              <a:t> mozgáspályája (szürke) a jobb (ép) láb felé tolódik el,</a:t>
            </a:r>
            <a:r>
              <a:rPr lang="hu-HU" baseline="0" dirty="0" smtClean="0">
                <a:latin typeface="Times New Roman" pitchFamily="18" charset="0"/>
              </a:rPr>
              <a:t> a súlyeloszlás 32-68%, ami a patológiás állásra jellemző. A fekete mozgáspályák a jobb és baloldali láb alatti </a:t>
            </a:r>
            <a:r>
              <a:rPr lang="hu-HU" baseline="0" dirty="0" smtClean="0">
                <a:latin typeface="Times New Roman" pitchFamily="18" charset="0"/>
              </a:rPr>
              <a:t>nyomásközéppont </a:t>
            </a:r>
            <a:r>
              <a:rPr lang="hu-HU" baseline="0" dirty="0" smtClean="0">
                <a:latin typeface="Times New Roman" pitchFamily="18" charset="0"/>
              </a:rPr>
              <a:t>vándorlásának az útja. Jól kivehető, hogy a mozgáspálya hossza az ép lábon a hosszabb, mivel a </a:t>
            </a:r>
            <a:r>
              <a:rPr lang="hu-HU" baseline="0" dirty="0" err="1" smtClean="0">
                <a:latin typeface="Times New Roman" pitchFamily="18" charset="0"/>
              </a:rPr>
              <a:t>proprioceptív</a:t>
            </a:r>
            <a:r>
              <a:rPr lang="hu-HU" baseline="0" dirty="0" smtClean="0">
                <a:latin typeface="Times New Roman" pitchFamily="18" charset="0"/>
              </a:rPr>
              <a:t> mozgáskontroll ezen az oldalon ép.</a:t>
            </a:r>
            <a:endParaRPr lang="hu-H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Féloldali, térd alatti amputáltak esetében a lábszár</a:t>
            </a:r>
            <a:r>
              <a:rPr lang="hu-HU" baseline="0" dirty="0" smtClean="0"/>
              <a:t> és a láb hiányában jelentős </a:t>
            </a:r>
            <a:r>
              <a:rPr lang="hu-HU" baseline="0" dirty="0" err="1" smtClean="0"/>
              <a:t>propriocepció</a:t>
            </a:r>
            <a:r>
              <a:rPr lang="hu-HU" baseline="0" dirty="0" smtClean="0"/>
              <a:t> kiesés mutatkozik. Éppen ezért az ilyen amputáltak </a:t>
            </a:r>
            <a:r>
              <a:rPr lang="hu-HU" baseline="0" dirty="0" err="1" smtClean="0"/>
              <a:t>stabilogrammja</a:t>
            </a:r>
            <a:r>
              <a:rPr lang="hu-HU" baseline="0" dirty="0" smtClean="0"/>
              <a:t> jellegzetes változásokat mutat. A lengés iránya a </a:t>
            </a:r>
            <a:r>
              <a:rPr lang="hu-HU" baseline="0" dirty="0" err="1" smtClean="0"/>
              <a:t>protetizált</a:t>
            </a:r>
            <a:r>
              <a:rPr lang="hu-HU" baseline="0" dirty="0" smtClean="0"/>
              <a:t> láb sarkától az ép láb </a:t>
            </a:r>
            <a:r>
              <a:rPr lang="hu-HU" baseline="0" dirty="0" err="1" smtClean="0"/>
              <a:t>előlába</a:t>
            </a:r>
            <a:r>
              <a:rPr lang="hu-HU" baseline="0" dirty="0" smtClean="0"/>
              <a:t> felé mutat. Ezt az irányt az alfa szöggel jellemezzük, amely 45 fok körüli.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FE60-C30A-4801-A2FD-F169302ED7F1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1116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hat hónapnál régebben protézist viselő</a:t>
            </a:r>
            <a:r>
              <a:rPr lang="hu-HU" baseline="0" dirty="0" smtClean="0"/>
              <a:t> amputáltak nyomásközéppontjának (COP) vándorlási területét jellemző kör sugara (R) jelentősen kisebb, mint az amputációt követő első hétben </a:t>
            </a:r>
            <a:r>
              <a:rPr lang="hu-HU" baseline="0" dirty="0" err="1" smtClean="0"/>
              <a:t>protetizált</a:t>
            </a:r>
            <a:r>
              <a:rPr lang="hu-HU" baseline="0" dirty="0" smtClean="0"/>
              <a:t> amputáltaké páros lábú állás során, jelezve, hogy az állásstabilitás a protézis viselésének kezdetén jelentős mértékben csökken. Itt kell megjegyezni, hogy a régóta protézist viselők állásstabilitása alig tér el az azonos korú, egészséges emberekétől.</a:t>
            </a:r>
          </a:p>
          <a:p>
            <a:r>
              <a:rPr lang="hu-HU" baseline="0" dirty="0" smtClean="0"/>
              <a:t>Az egylábas állás során az újonnan </a:t>
            </a:r>
            <a:r>
              <a:rPr lang="hu-HU" baseline="0" dirty="0" err="1" smtClean="0"/>
              <a:t>protetizált</a:t>
            </a:r>
            <a:r>
              <a:rPr lang="hu-HU" baseline="0" dirty="0" smtClean="0"/>
              <a:t> betegek COP kör sugara azonos a régi </a:t>
            </a:r>
            <a:r>
              <a:rPr lang="hu-HU" baseline="0" dirty="0" err="1" smtClean="0"/>
              <a:t>protetizáltak</a:t>
            </a:r>
            <a:r>
              <a:rPr lang="hu-HU" baseline="0" dirty="0" smtClean="0"/>
              <a:t> páros lábú állásnál mérttel. Az újonnan </a:t>
            </a:r>
            <a:r>
              <a:rPr lang="hu-HU" baseline="0" dirty="0" err="1" smtClean="0"/>
              <a:t>protetizáltak</a:t>
            </a:r>
            <a:r>
              <a:rPr lang="hu-HU" baseline="0" dirty="0" smtClean="0"/>
              <a:t> az ép lábon kisebb testlengést mutattak, mint páros lábon. Feltételezhetően ez annak köszönhető, hogy az amputáció után két-négy hét telik el míg a protézis felhelyezésre kerül. Ez alatt az idő alatt az amputáltak megtanultak egy lábon </a:t>
            </a:r>
            <a:r>
              <a:rPr lang="hu-HU" baseline="0" dirty="0" smtClean="0"/>
              <a:t>balanszírozni </a:t>
            </a:r>
            <a:r>
              <a:rPr lang="hu-HU" baseline="0" dirty="0" smtClean="0"/>
              <a:t>az új egyensúly stratégiának köszönhetően. Minthogy ebben a vizsgálatban az amputáció oka érszűkület volt, feltételezhető, hogy már az amputáció előtt is elsősorban az ép lábra helyezték át a testsúlyt  a betegek és a testlengés stratégia az egy lábas kontroll felé tolódott el.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FE60-C30A-4801-A2FD-F169302ED7F1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7229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dinamikus állásbiztonság alatt azt értjük, hogy az egyensúlyi helyzetből történő váratlan kibillenés okozta egyensúlyvesztés milyen mértékű, illetve milyen</a:t>
            </a:r>
            <a:r>
              <a:rPr lang="hu-HU" baseline="0" dirty="0" smtClean="0"/>
              <a:t> módon és mekkora idő alatt sikerül az egyensúlyt visszaállítani. Egy másik megközelítésben a dinamikus egyensúlyozó képesség alatt a megváltozott talajviszonyokhoz történő alkalmazkodás idő és térbeli lefolyását vizsgálják.</a:t>
            </a:r>
          </a:p>
          <a:p>
            <a:r>
              <a:rPr lang="hu-HU" dirty="0" smtClean="0"/>
              <a:t> A dinamikus </a:t>
            </a:r>
            <a:r>
              <a:rPr lang="hu-HU" dirty="0" err="1" smtClean="0"/>
              <a:t>stabilometriát</a:t>
            </a:r>
            <a:r>
              <a:rPr lang="hu-HU" baseline="0" dirty="0" smtClean="0"/>
              <a:t> többféle módon végzik. Ha a váratlan egyensúlyvesztésre adott választ akarják vizsgálni, akkor a </a:t>
            </a:r>
            <a:r>
              <a:rPr lang="hu-HU" baseline="0" dirty="0" err="1" smtClean="0"/>
              <a:t>stabilométer</a:t>
            </a:r>
            <a:r>
              <a:rPr lang="hu-HU" baseline="0" dirty="0" smtClean="0"/>
              <a:t> platformját vagy előre-hátra mozgatják vagy előre-hátra billentik. Ma már vannak olyan </a:t>
            </a:r>
            <a:r>
              <a:rPr lang="hu-HU" baseline="0" dirty="0" err="1" smtClean="0"/>
              <a:t>stabilométerek</a:t>
            </a:r>
            <a:r>
              <a:rPr lang="hu-HU" baseline="0" dirty="0" smtClean="0"/>
              <a:t> is, amelyek minden irányban képesek rövid, gyors mozgásokat generálni. Mivel ez a vizsgálat egyensúlyvesztéssel jár, ezért a </a:t>
            </a:r>
            <a:r>
              <a:rPr lang="hu-HU" baseline="0" dirty="0" err="1" smtClean="0"/>
              <a:t>stabilométer</a:t>
            </a:r>
            <a:r>
              <a:rPr lang="hu-HU" baseline="0" dirty="0" smtClean="0"/>
              <a:t> körül keretet helyeznek el, hogy az esést megakadályozzák.</a:t>
            </a:r>
          </a:p>
          <a:p>
            <a:r>
              <a:rPr lang="hu-HU" baseline="0" dirty="0" smtClean="0"/>
              <a:t>Ha a járófelület megváltozásához való alkalmazkodást vizsgálják, akkor szivacsot helyeznek a lábak alá, amely instabil helyzetet teremt a személy számára. 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FE60-C30A-4801-A2FD-F169302ED7F1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5365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5D1C13-152A-498D-8A3E-277508DFE136}" type="slidenum">
              <a:rPr lang="en-US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stabilometriának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van egy olyan területe, amikor a nyomásközéppont (COP) tudatos mozgatásával valamilyen célt szolgál a vizsgált személy. Ezt a fajta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stabilometriát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finomkoordinációs mérésnek nevezik. Többféle módon vizsgálható a finomkoordináció.</a:t>
            </a:r>
          </a:p>
          <a:p>
            <a:pPr eaLnBrk="1" hangingPunct="1">
              <a:spcBef>
                <a:spcPct val="0"/>
              </a:spcBef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 1. A monitoron</a:t>
            </a:r>
            <a:r>
              <a:rPr lang="hu-HU" baseline="0" dirty="0" smtClean="0">
                <a:latin typeface="Arial" pitchFamily="34" charset="0"/>
                <a:cs typeface="Arial" pitchFamily="34" charset="0"/>
              </a:rPr>
              <a:t> pontokat jelenítenek meg, amelyeket a COP mozgatásával el kell érni. A sikeresség és a végrehajtási idő alapján lehet következtetni a finomkoordinációs képességre.</a:t>
            </a:r>
          </a:p>
          <a:p>
            <a:pPr eaLnBrk="1" hangingPunct="1">
              <a:spcBef>
                <a:spcPct val="0"/>
              </a:spcBef>
            </a:pPr>
            <a:r>
              <a:rPr lang="hu-HU" baseline="0" dirty="0" smtClean="0">
                <a:latin typeface="Arial" pitchFamily="34" charset="0"/>
                <a:cs typeface="Arial" pitchFamily="34" charset="0"/>
              </a:rPr>
              <a:t>2. Egy </a:t>
            </a:r>
            <a:r>
              <a:rPr lang="hu-HU" baseline="0" dirty="0" err="1" smtClean="0">
                <a:latin typeface="Arial" pitchFamily="34" charset="0"/>
                <a:cs typeface="Arial" pitchFamily="34" charset="0"/>
              </a:rPr>
              <a:t>egy</a:t>
            </a:r>
            <a:r>
              <a:rPr lang="hu-HU" baseline="0" dirty="0" smtClean="0">
                <a:latin typeface="Arial" pitchFamily="34" charset="0"/>
                <a:cs typeface="Arial" pitchFamily="34" charset="0"/>
              </a:rPr>
              <a:t> cm</a:t>
            </a:r>
            <a:r>
              <a:rPr lang="hu-HU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hu-HU" baseline="0" dirty="0" smtClean="0">
                <a:latin typeface="Arial" pitchFamily="34" charset="0"/>
                <a:cs typeface="Arial" pitchFamily="34" charset="0"/>
              </a:rPr>
              <a:t>-es négyzetet kell besatírozni a COP mozgatásával. A jellemző változók a besatírozott terület nagysága és az idő, amit a négyzeten kívül tölt a COP.</a:t>
            </a:r>
          </a:p>
          <a:p>
            <a:pPr eaLnBrk="1" hangingPunct="1">
              <a:spcBef>
                <a:spcPct val="0"/>
              </a:spcBef>
            </a:pPr>
            <a:r>
              <a:rPr lang="hu-HU" baseline="0" dirty="0" smtClean="0">
                <a:latin typeface="Arial" pitchFamily="34" charset="0"/>
                <a:cs typeface="Arial" pitchFamily="34" charset="0"/>
              </a:rPr>
              <a:t>Ezek a tesztek jól </a:t>
            </a:r>
            <a:r>
              <a:rPr lang="hu-HU" baseline="0" dirty="0" smtClean="0">
                <a:latin typeface="Arial" pitchFamily="34" charset="0"/>
                <a:cs typeface="Arial" pitchFamily="34" charset="0"/>
              </a:rPr>
              <a:t>használhatók, </a:t>
            </a:r>
            <a:r>
              <a:rPr lang="hu-HU" baseline="0" dirty="0" smtClean="0">
                <a:latin typeface="Arial" pitchFamily="34" charset="0"/>
                <a:cs typeface="Arial" pitchFamily="34" charset="0"/>
              </a:rPr>
              <a:t>bár a tesztek még </a:t>
            </a:r>
            <a:r>
              <a:rPr lang="hu-HU" baseline="0" dirty="0" err="1" smtClean="0">
                <a:latin typeface="Arial" pitchFamily="34" charset="0"/>
                <a:cs typeface="Arial" pitchFamily="34" charset="0"/>
              </a:rPr>
              <a:t>validálásra</a:t>
            </a:r>
            <a:r>
              <a:rPr lang="hu-HU" baseline="0" dirty="0" smtClean="0">
                <a:latin typeface="Arial" pitchFamily="34" charset="0"/>
                <a:cs typeface="Arial" pitchFamily="34" charset="0"/>
              </a:rPr>
              <a:t> várnak.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Abban az esetben, ha </a:t>
            </a:r>
            <a:r>
              <a:rPr lang="hu-HU" dirty="0" smtClean="0"/>
              <a:t>a fix pontokat nem tetszőleges</a:t>
            </a:r>
            <a:r>
              <a:rPr lang="hu-HU" baseline="0" dirty="0" smtClean="0"/>
              <a:t> stratégiával</a:t>
            </a:r>
            <a:r>
              <a:rPr lang="hu-HU" dirty="0" smtClean="0"/>
              <a:t> kell </a:t>
            </a:r>
            <a:r>
              <a:rPr lang="hu-HU" dirty="0" smtClean="0"/>
              <a:t>elérni a COP mozgatásával, hanem a monitoron felvillanó jelet</a:t>
            </a:r>
            <a:r>
              <a:rPr lang="hu-HU" baseline="0" dirty="0" smtClean="0"/>
              <a:t> kel a lehető leggyorsabban elérni, akkor a finomkoordináció mellett a reakció és motoros időt is mérjük. 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FE60-C30A-4801-A2FD-F169302ED7F1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511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testlengés szó az angol body </a:t>
            </a:r>
            <a:r>
              <a:rPr lang="hu-HU" dirty="0" err="1" smtClean="0"/>
              <a:t>sway</a:t>
            </a:r>
            <a:r>
              <a:rPr lang="hu-HU" dirty="0" smtClean="0"/>
              <a:t> szó fordítása. A magyar nyelvben talán a testingás szó</a:t>
            </a:r>
            <a:r>
              <a:rPr lang="hu-HU" baseline="0" dirty="0" smtClean="0"/>
              <a:t> lenne a megfelelőbb. Ebben a kurzusban azonban a testlengést használjuk. Bár nyugodt. Kétlábas állásban úgy érezhetjük, hogy testünk nem mozog, mégis ha rendelkezésre áll olyan eszköz, amellyel a test mozgását regisztrálni tudjuk, akkor egyértelművé válik, hogy abszolút mozdulatlanság nem létezik. A testlengésének mértéke befolyásolja az állásbiztonságos. Az állásbiztonságot befolyásolja a támaszfelület nagysága, mert a súlypont mozgásának területe megnőhet úgy, hogy a súlypont a támaszfelület felett marad. A testlengésének mértékét az állás ideje is befolyásolja. Minél hosszabb ideig állunk egyhelyben, annál nagyobb lesz a test ingása.</a:t>
            </a:r>
          </a:p>
          <a:p>
            <a:r>
              <a:rPr lang="hu-HU" baseline="0" dirty="0" smtClean="0"/>
              <a:t>Kérdés, állítás:</a:t>
            </a:r>
          </a:p>
          <a:p>
            <a:r>
              <a:rPr lang="hu-HU" baseline="0" dirty="0" smtClean="0"/>
              <a:t>A páros lábon állás ideje nem befolyásolja a nyomásközéppont vándorlásának útját. Téves</a:t>
            </a:r>
          </a:p>
          <a:p>
            <a:r>
              <a:rPr lang="hu-HU" baseline="0" dirty="0" smtClean="0"/>
              <a:t>A magas emberek testlengése nagyobb, mint az alacsonyaké. Téves.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FE60-C30A-4801-A2FD-F169302ED7F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8633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Amennyiben nyomáseloszlás szőnyeggel rendelkezünk, akkor megmérhető,</a:t>
            </a:r>
            <a:r>
              <a:rPr lang="hu-HU" baseline="0" dirty="0" smtClean="0"/>
              <a:t> hogy a testsúly milyen arányban terheli a jobb és bal lábat, illetve a sarkot és az a talp első részét (az </a:t>
            </a:r>
            <a:r>
              <a:rPr lang="hu-HU" baseline="0" dirty="0" err="1" smtClean="0"/>
              <a:t>előlábat</a:t>
            </a:r>
            <a:r>
              <a:rPr lang="hu-HU" baseline="0" dirty="0" smtClean="0"/>
              <a:t>). Ezen a dián a testsúly jobb és bal lábon történő eloszlását láthatjuk. Normál esetben 50-50 százalékban terheljük a két lábat. Öt-öt százalékos különbség még normálisnak tekinthető. Tehát, ha valamelyik lábon a terhelés 45 % a másikon 55%, akkor ez a különbség még fiziológiásnak tekinthető. </a:t>
            </a:r>
            <a:r>
              <a:rPr lang="hu-HU" dirty="0" smtClean="0"/>
              <a:t> 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FE60-C30A-4801-A2FD-F169302ED7F1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1964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Általában</a:t>
            </a:r>
            <a:r>
              <a:rPr lang="hu-HU" baseline="0" dirty="0" smtClean="0"/>
              <a:t> a testsúly a sarok irányában tolódik el. Vagyis a talpnyomás 60 százalékban a  sarokra, 40 százalékban a talp elülső részére kerül. Öt százalékos eltérés itt is fiziológiásnak tekinthető.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FE60-C30A-4801-A2FD-F169302ED7F1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074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Nyugodt állásban a test valamennyi része mozgást végez, ami meghatározza a súlypont mozgását. A testlengés mértékét a súlypont kétdimenziós</a:t>
            </a:r>
            <a:r>
              <a:rPr lang="hu-HU" baseline="0" dirty="0" smtClean="0"/>
              <a:t> mozgásának útjával lehet jellemezni. Bár a súlypont pillanatnyi helyzetét meg lehet határozni mozgáselemző rendszerekkel, de ez időigényes és bonyolult. Legalábbis bonyolultabb, mint a nyomásközéppont vándorlásának rögzítése. </a:t>
            </a:r>
          </a:p>
          <a:p>
            <a:endParaRPr lang="hu-HU" baseline="0" dirty="0" smtClean="0"/>
          </a:p>
          <a:p>
            <a:r>
              <a:rPr lang="hu-HU" baseline="0" dirty="0" smtClean="0"/>
              <a:t>Kérdés, állítás:</a:t>
            </a:r>
          </a:p>
          <a:p>
            <a:r>
              <a:rPr lang="hu-HU" baseline="0" dirty="0" smtClean="0"/>
              <a:t>A test lengését nyugodt állásban a súlypont háromdimenziós mozgásának hosszával jellemezhető. Téves</a:t>
            </a:r>
          </a:p>
          <a:p>
            <a:r>
              <a:rPr lang="hu-HU" baseline="0" dirty="0" smtClean="0"/>
              <a:t>A </a:t>
            </a:r>
            <a:r>
              <a:rPr lang="hu-HU" baseline="0" dirty="0" err="1" smtClean="0"/>
              <a:t>stabilometriával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</a:t>
            </a:r>
            <a:r>
              <a:rPr lang="hu-HU" baseline="0" dirty="0" smtClean="0"/>
              <a:t> nyomásközéppont vándorlását regisztráljuk. Igaz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FE60-C30A-4801-A2FD-F169302ED7F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659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u-HU" dirty="0" smtClean="0"/>
              <a:t>A három </a:t>
            </a:r>
            <a:r>
              <a:rPr lang="hu-HU" dirty="0" err="1" smtClean="0"/>
              <a:t>stabilogramm</a:t>
            </a:r>
            <a:r>
              <a:rPr lang="hu-HU" dirty="0" smtClean="0"/>
              <a:t> </a:t>
            </a:r>
            <a:r>
              <a:rPr lang="hu-HU" dirty="0" err="1" smtClean="0"/>
              <a:t>három</a:t>
            </a:r>
            <a:r>
              <a:rPr lang="hu-HU" dirty="0" smtClean="0"/>
              <a:t> térd alatti amputált, </a:t>
            </a:r>
            <a:r>
              <a:rPr lang="hu-HU" dirty="0" err="1" smtClean="0"/>
              <a:t>protetizált</a:t>
            </a:r>
            <a:r>
              <a:rPr lang="hu-HU" dirty="0" smtClean="0"/>
              <a:t> ember nyomásközéppont, 20 mp során regisztrált vándorlási útját mutatja. A három</a:t>
            </a:r>
            <a:r>
              <a:rPr lang="hu-HU" baseline="0" dirty="0" smtClean="0"/>
              <a:t> </a:t>
            </a:r>
            <a:r>
              <a:rPr lang="hu-HU" dirty="0" err="1" smtClean="0"/>
              <a:t>stabilogramm</a:t>
            </a:r>
            <a:r>
              <a:rPr lang="hu-HU" dirty="0" smtClean="0"/>
              <a:t> aszimmetriás</a:t>
            </a:r>
            <a:r>
              <a:rPr lang="hu-HU" baseline="0" dirty="0" smtClean="0"/>
              <a:t> nyomásközéppont  (COP) mozgást mutat. A baloldali balra tolódott, inkább oldalirányú COP mozgást jelez. A középső balról jobbra előre mozgást mutat, amelyből arra következtethetünk, hogy a személy bal oldali amputált. A jobb oldalsó </a:t>
            </a:r>
            <a:r>
              <a:rPr lang="hu-HU" baseline="0" dirty="0" err="1" smtClean="0"/>
              <a:t>stabilogramm</a:t>
            </a:r>
            <a:r>
              <a:rPr lang="hu-HU" baseline="0" dirty="0" smtClean="0"/>
              <a:t> ez előzővel ellentétes irányú COP mozgást mutat, amelyből arra következtethetünk, hogy a személy jobb oldali amputált. </a:t>
            </a:r>
          </a:p>
          <a:p>
            <a:pPr algn="l"/>
            <a:r>
              <a:rPr lang="hu-HU" baseline="0" dirty="0" smtClean="0"/>
              <a:t>Tesztfeladat: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hu-HU" dirty="0" smtClean="0"/>
              <a:t>A  </a:t>
            </a:r>
            <a:r>
              <a:rPr lang="hu-HU" dirty="0" err="1" smtClean="0"/>
              <a:t>stabilogramm</a:t>
            </a:r>
            <a:r>
              <a:rPr lang="hu-HU" dirty="0" smtClean="0"/>
              <a:t> </a:t>
            </a:r>
            <a:r>
              <a:rPr lang="hu-HU" dirty="0" smtClean="0"/>
              <a:t>a test nyomásközéppontjának útját mutatja.</a:t>
            </a:r>
            <a:r>
              <a:rPr lang="hu-HU" baseline="0" dirty="0" smtClean="0"/>
              <a:t> Igaz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hu-HU" baseline="0" dirty="0" smtClean="0"/>
              <a:t>A nyomásközéppont útját annál pontosabban tudjuk meghatározni minél nagyobb a mintavételi frekvencia. Igaz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FE60-C30A-4801-A2FD-F169302ED7F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782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Flamingó teszt: 60 mp, egy lábon állás 50 cm hosszú, 5 cm magas, 3 cm széles fém gerendán. Gólya teszt. Egy lábon állás, lábujjhegyen ameddig az egyensúlyát el nem veszti a személy (sarok leér a talajra. A nem támaszkodó láb elhagyja a támasz láb térdét, ellépés</a:t>
            </a:r>
            <a:r>
              <a:rPr lang="hu-HU" dirty="0" smtClean="0"/>
              <a:t>.</a:t>
            </a:r>
          </a:p>
          <a:p>
            <a:r>
              <a:rPr lang="hu-HU" dirty="0" smtClean="0"/>
              <a:t>A billenő platformon</a:t>
            </a:r>
            <a:r>
              <a:rPr lang="hu-HU" baseline="0" dirty="0" smtClean="0"/>
              <a:t> a forgási tengely két oldalán áll a személy. Hibának az számít, ha az egyik oldalon a billenő platform leér a talajra.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FE60-C30A-4801-A2FD-F169302ED7F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188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Erőplató alapú </a:t>
            </a:r>
            <a:r>
              <a:rPr lang="hu-HU" dirty="0" err="1" smtClean="0"/>
              <a:t>stabilométer</a:t>
            </a:r>
            <a:r>
              <a:rPr lang="hu-HU" dirty="0" smtClean="0"/>
              <a:t>,</a:t>
            </a:r>
            <a:r>
              <a:rPr lang="hu-HU" baseline="0" dirty="0" smtClean="0"/>
              <a:t> amellyel a nyomásközéppont mozgását mérik. A nyomásközéppont vándorlása mérhető együtt a két láb alatt ( a nyomásközéppont a két láb között van) és külön a jobb és a bal láb alatt is. 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FE60-C30A-4801-A2FD-F169302ED7F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5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nyomásközéppont helyének és mozgásának meghatározása nyomás eloszló szőnyeggel is történhet. Ennek a módszernek az előnye, hogy százalékban kifejezhető, hogy a nyomás hogyan oszlik meg a két oldalt tekintve.</a:t>
            </a:r>
            <a:r>
              <a:rPr lang="hu-HU" baseline="0" dirty="0" smtClean="0"/>
              <a:t> Ezt mérési módszert </a:t>
            </a:r>
            <a:r>
              <a:rPr lang="hu-HU" baseline="0" dirty="0" err="1" smtClean="0"/>
              <a:t>baropodometriának</a:t>
            </a:r>
            <a:r>
              <a:rPr lang="hu-HU" baseline="0" dirty="0" smtClean="0"/>
              <a:t> nevezik.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FE60-C30A-4801-A2FD-F169302ED7F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551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Ultrahang alapú </a:t>
            </a:r>
            <a:r>
              <a:rPr lang="hu-HU" dirty="0" err="1" smtClean="0"/>
              <a:t>stabilometria</a:t>
            </a:r>
            <a:r>
              <a:rPr lang="hu-HU" dirty="0" smtClean="0"/>
              <a:t>. A fejre egy sisakot helyeznek, amelynek a tetején van egy ultrahang érzékelő marker. Ezen kívül a két vállon is van ultrahang érzékelő marker. E három pont mozgása alapján ítélik meg a személy</a:t>
            </a:r>
            <a:r>
              <a:rPr lang="hu-HU" baseline="0" dirty="0" smtClean="0"/>
              <a:t> állásbiztonságát.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FE60-C30A-4801-A2FD-F169302ED7F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90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2019. 04. 18.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2019. 04. 18.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2019. 04. 18.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5958D1D-9E2A-4EE8-8D5D-0895278C0AA5}" type="datetime1">
              <a:rPr lang="hu-HU"/>
              <a:pPr/>
              <a:t>2019. 04. 18.</a:t>
            </a:fld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0D8F473-7AE6-4C6F-BB3A-BC2A1A25EFB8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90288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2019. 04. 18.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2019. 04. 18.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2019. 04. 18.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2019. 04. 18.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2019. 04. 18.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2019. 04. 18.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2019. 04. 18.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2019. 04. 18.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2019. 04. 18.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0.jpe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3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3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pub.com/ispub/ijn/volume_6_number_1_16/compressive_cervical_myelopathy_due_to_sirsasana_a_yoga_posture_a_case_report/yoga-fig1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hyperlink" Target="http://www.ispub.com/ispub/ijn/volume_6_number_1_16/compressive_cervical_myelopathy_due_to_sirsasana_a_yoga_posture_a_case_report/yoga-fig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067944" y="2924944"/>
            <a:ext cx="4532040" cy="360041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iomechanika III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499992" y="4365104"/>
            <a:ext cx="4240560" cy="792088"/>
          </a:xfrm>
        </p:spPr>
        <p:txBody>
          <a:bodyPr>
            <a:noAutofit/>
          </a:bodyPr>
          <a:lstStyle/>
          <a:p>
            <a:r>
              <a:rPr lang="hu-H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Oktató: Prof. dr. Tihanyi József</a:t>
            </a:r>
          </a:p>
          <a:p>
            <a:r>
              <a:rPr lang="hu-HU" sz="1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Rector</a:t>
            </a:r>
            <a:r>
              <a:rPr lang="hu-H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emeritus</a:t>
            </a:r>
          </a:p>
          <a:p>
            <a:r>
              <a:rPr lang="hu-H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MTA doktora</a:t>
            </a:r>
          </a:p>
          <a:p>
            <a:endParaRPr lang="hu-H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907704" y="2132856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/>
              <a:t>Vizsgáló eszközök, rendszerek</a:t>
            </a:r>
            <a:endParaRPr lang="en-GB" sz="2800" b="1" i="1" dirty="0"/>
          </a:p>
        </p:txBody>
      </p:sp>
    </p:spTree>
    <p:extLst>
      <p:ext uri="{BB962C8B-B14F-4D97-AF65-F5344CB8AC3E}">
        <p14:creationId xmlns:p14="http://schemas.microsoft.com/office/powerpoint/2010/main" val="2945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rráskép megtekinté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4784"/>
            <a:ext cx="21907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763688" y="548680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Egyszerű eljárások</a:t>
            </a:r>
            <a:endParaRPr lang="en-US" sz="2800" dirty="0"/>
          </a:p>
        </p:txBody>
      </p:sp>
      <p:pic>
        <p:nvPicPr>
          <p:cNvPr id="7172" name="Picture 4" descr="Képtalálat a következőre: flamingo t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62" y="2276872"/>
            <a:ext cx="2753667" cy="340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orráskép megtekinté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93" y="2636912"/>
            <a:ext cx="1585271" cy="241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11560" y="148478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Flamingó teszt</a:t>
            </a:r>
            <a:endParaRPr lang="en-GB" dirty="0"/>
          </a:p>
        </p:txBody>
      </p:sp>
      <p:sp>
        <p:nvSpPr>
          <p:cNvPr id="4" name="Szövegdoboz 3"/>
          <p:cNvSpPr txBox="1"/>
          <p:nvPr/>
        </p:nvSpPr>
        <p:spPr>
          <a:xfrm>
            <a:off x="5796136" y="567737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Billenő pad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1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411760" y="62068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/>
              <a:t>Műszeres eljárások</a:t>
            </a:r>
            <a:endParaRPr lang="en-GB" sz="2800" b="1" i="1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638353" y="2277082"/>
            <a:ext cx="1714934" cy="2529409"/>
            <a:chOff x="3198" y="1071"/>
            <a:chExt cx="1714" cy="2560"/>
          </a:xfrm>
        </p:grpSpPr>
        <p:graphicFrame>
          <p:nvGraphicFramePr>
            <p:cNvPr id="5" name="Object 5"/>
            <p:cNvGraphicFramePr>
              <a:graphicFrameLocks noChangeAspect="1"/>
            </p:cNvGraphicFramePr>
            <p:nvPr/>
          </p:nvGraphicFramePr>
          <p:xfrm>
            <a:off x="3198" y="1071"/>
            <a:ext cx="1714" cy="2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4" name="Photo Editor fénykép" r:id="rId4" imgW="11428571" imgH="17066667" progId="">
                    <p:embed/>
                  </p:oleObj>
                </mc:Choice>
                <mc:Fallback>
                  <p:oleObj name="Photo Editor fénykép" r:id="rId4" imgW="11428571" imgH="1706666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8" y="1071"/>
                          <a:ext cx="1714" cy="2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014" y="1253"/>
              <a:ext cx="227" cy="2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Egyenes összekötő nyíllal 9"/>
          <p:cNvCxnSpPr/>
          <p:nvPr/>
        </p:nvCxnSpPr>
        <p:spPr>
          <a:xfrm>
            <a:off x="6516216" y="2525990"/>
            <a:ext cx="576064" cy="110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Forráskép megtekinté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498" y="1365677"/>
            <a:ext cx="28575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2051720" y="1365677"/>
            <a:ext cx="4152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2400" dirty="0">
                <a:solidFill>
                  <a:prstClr val="black"/>
                </a:solidFill>
              </a:rPr>
              <a:t>Talajreakció erőmérő alapú</a:t>
            </a:r>
          </a:p>
        </p:txBody>
      </p:sp>
      <p:pic>
        <p:nvPicPr>
          <p:cNvPr id="3106" name="Picture 34" descr="Forráskép megtekinté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78091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44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249" y="1772816"/>
            <a:ext cx="32464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2051720" y="620688"/>
            <a:ext cx="3096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err="1" smtClean="0"/>
              <a:t>baropodometria</a:t>
            </a:r>
            <a:endParaRPr lang="en-US" sz="3200" dirty="0"/>
          </a:p>
        </p:txBody>
      </p:sp>
      <p:pic>
        <p:nvPicPr>
          <p:cNvPr id="4" name="Picture 32" descr="Forráskép megtekinté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625" y="1718167"/>
            <a:ext cx="2592288" cy="255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986227" y="4684494"/>
            <a:ext cx="4112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dirty="0"/>
              <a:t>Talpnyomás eloszlásmérő alapú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012160" y="5146159"/>
            <a:ext cx="230425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nyomásközéppont</a:t>
            </a:r>
            <a:endParaRPr lang="en-GB" sz="2000" b="1" dirty="0"/>
          </a:p>
        </p:txBody>
      </p:sp>
      <p:cxnSp>
        <p:nvCxnSpPr>
          <p:cNvPr id="8" name="Egyenes összekötő nyíllal 7"/>
          <p:cNvCxnSpPr>
            <a:stCxn id="6" idx="0"/>
          </p:cNvCxnSpPr>
          <p:nvPr/>
        </p:nvCxnSpPr>
        <p:spPr>
          <a:xfrm flipH="1" flipV="1">
            <a:off x="6588224" y="3284984"/>
            <a:ext cx="576064" cy="1861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94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3964" y="978116"/>
            <a:ext cx="2029471" cy="311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3463435" y="488865"/>
            <a:ext cx="2177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sz="2400" dirty="0">
                <a:solidFill>
                  <a:prstClr val="black"/>
                </a:solidFill>
              </a:rPr>
              <a:t>Ultrahang alapú</a:t>
            </a: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5123" name="Picture 3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98199"/>
            <a:ext cx="3766441" cy="300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1952625" y="3726021"/>
          <a:ext cx="5238750" cy="2743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19375"/>
                <a:gridCol w="2619375"/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449580" algn="l"/>
                        </a:tabLst>
                      </a:pP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449580" algn="l"/>
                        </a:tabLst>
                      </a:pPr>
                      <a:endParaRPr lang="hu-H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125" name="Picture 5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4260776"/>
            <a:ext cx="253365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21088"/>
            <a:ext cx="253365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000125" y="1285875"/>
            <a:ext cx="64087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Statikus</a:t>
            </a:r>
          </a:p>
          <a:p>
            <a:pPr algn="ctr">
              <a:spcBef>
                <a:spcPct val="50000"/>
              </a:spcBef>
            </a:pPr>
            <a:r>
              <a:rPr lang="hu-HU" sz="3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Dinamikus</a:t>
            </a:r>
          </a:p>
          <a:p>
            <a:pPr algn="ctr">
              <a:spcBef>
                <a:spcPct val="50000"/>
              </a:spcBef>
            </a:pPr>
            <a:r>
              <a:rPr lang="hu-HU" sz="3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Semidinamikus </a:t>
            </a:r>
            <a:endParaRPr lang="en-US" sz="36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8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907704" y="54868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/>
              <a:t>T</a:t>
            </a:r>
            <a:r>
              <a:rPr lang="hu-HU" sz="3600" dirty="0" smtClean="0"/>
              <a:t>esthelyzetek</a:t>
            </a:r>
            <a:endParaRPr lang="en-US" sz="3600" dirty="0"/>
          </a:p>
        </p:txBody>
      </p:sp>
      <p:pic>
        <p:nvPicPr>
          <p:cNvPr id="9222" name="Picture 6" descr="P70501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1" y="3144540"/>
            <a:ext cx="1549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P70501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1" y="1772816"/>
            <a:ext cx="1549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555776" y="1210224"/>
            <a:ext cx="3096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err="1" smtClean="0"/>
              <a:t>Párosláb</a:t>
            </a:r>
            <a:r>
              <a:rPr lang="hu-HU" sz="2800" b="1" dirty="0" smtClean="0"/>
              <a:t>:</a:t>
            </a:r>
          </a:p>
          <a:p>
            <a:pPr algn="ctr"/>
            <a:r>
              <a:rPr lang="hu-HU" sz="2800" dirty="0" smtClean="0"/>
              <a:t>Zártállás</a:t>
            </a:r>
          </a:p>
          <a:p>
            <a:pPr algn="ctr"/>
            <a:r>
              <a:rPr lang="hu-HU" sz="2800" dirty="0" smtClean="0"/>
              <a:t>Kisterpesz</a:t>
            </a:r>
          </a:p>
          <a:p>
            <a:pPr algn="ctr"/>
            <a:r>
              <a:rPr lang="hu-HU" sz="2800" dirty="0" smtClean="0"/>
              <a:t>harántterpesz</a:t>
            </a:r>
            <a:endParaRPr lang="en-US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2987824" y="342900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Egy láb</a:t>
            </a:r>
            <a:endParaRPr lang="en-US" sz="28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2987824" y="430024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Kézállásban</a:t>
            </a:r>
            <a:endParaRPr lang="en-US" sz="28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5436096" y="1772816"/>
            <a:ext cx="316835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Kartartás:</a:t>
            </a:r>
          </a:p>
          <a:p>
            <a:pPr algn="ctr"/>
            <a:r>
              <a:rPr lang="hu-HU" sz="2400" dirty="0" smtClean="0"/>
              <a:t>Test mellett</a:t>
            </a:r>
          </a:p>
          <a:p>
            <a:pPr algn="ctr"/>
            <a:r>
              <a:rPr lang="hu-HU" sz="2400" dirty="0" smtClean="0"/>
              <a:t>Mellső középtartás</a:t>
            </a:r>
            <a:endParaRPr lang="en-US" sz="2400" dirty="0"/>
          </a:p>
        </p:txBody>
      </p:sp>
      <p:pic>
        <p:nvPicPr>
          <p:cNvPr id="9225" name="Picture 9" descr="Forráskép megtekinté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11" y="3777114"/>
            <a:ext cx="1773014" cy="177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Kép 1" descr="Romberg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500188"/>
            <a:ext cx="30353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Szövegdoboz 2"/>
          <p:cNvSpPr txBox="1">
            <a:spLocks noChangeArrowheads="1"/>
          </p:cNvSpPr>
          <p:nvPr/>
        </p:nvSpPr>
        <p:spPr bwMode="auto">
          <a:xfrm>
            <a:off x="2000232" y="428604"/>
            <a:ext cx="6143668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sz="2800" b="1" i="1" dirty="0"/>
              <a:t>Statikus </a:t>
            </a:r>
            <a:r>
              <a:rPr lang="hu-HU" sz="2800" b="1" i="1" dirty="0" smtClean="0"/>
              <a:t>állásstabilitás </a:t>
            </a:r>
            <a:r>
              <a:rPr lang="hu-HU" sz="2800" b="1" i="1" dirty="0"/>
              <a:t>mérése</a:t>
            </a:r>
            <a:endParaRPr lang="en-US" sz="2800" b="1" i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5214938" y="1643063"/>
            <a:ext cx="3071812" cy="461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u-HU" sz="2400" b="1" i="1" dirty="0" err="1">
                <a:solidFill>
                  <a:schemeClr val="accent6"/>
                </a:solidFill>
              </a:rPr>
              <a:t>Romberg</a:t>
            </a:r>
            <a:r>
              <a:rPr lang="hu-HU" sz="2400" b="1" i="1" dirty="0">
                <a:solidFill>
                  <a:schemeClr val="accent6"/>
                </a:solidFill>
              </a:rPr>
              <a:t> testhelyzet</a:t>
            </a:r>
            <a:endParaRPr lang="en-US" sz="2400" b="1" i="1" dirty="0">
              <a:solidFill>
                <a:schemeClr val="accent6"/>
              </a:solidFill>
            </a:endParaRPr>
          </a:p>
        </p:txBody>
      </p:sp>
      <p:sp>
        <p:nvSpPr>
          <p:cNvPr id="16389" name="Szövegdoboz 4"/>
          <p:cNvSpPr txBox="1">
            <a:spLocks noChangeArrowheads="1"/>
          </p:cNvSpPr>
          <p:nvPr/>
        </p:nvSpPr>
        <p:spPr bwMode="auto">
          <a:xfrm>
            <a:off x="5662613" y="257175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 i="1"/>
              <a:t>Nyitott szemmel</a:t>
            </a:r>
            <a:endParaRPr lang="en-US" sz="2000" b="1" i="1"/>
          </a:p>
        </p:txBody>
      </p:sp>
      <p:sp>
        <p:nvSpPr>
          <p:cNvPr id="16390" name="Szövegdoboz 5"/>
          <p:cNvSpPr txBox="1">
            <a:spLocks noChangeArrowheads="1"/>
          </p:cNvSpPr>
          <p:nvPr/>
        </p:nvSpPr>
        <p:spPr bwMode="auto">
          <a:xfrm>
            <a:off x="5662613" y="34290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 i="1"/>
              <a:t>Csukott szemmel</a:t>
            </a:r>
            <a:endParaRPr lang="en-US" sz="2000" b="1" i="1"/>
          </a:p>
        </p:txBody>
      </p:sp>
    </p:spTree>
    <p:extLst>
      <p:ext uri="{BB962C8B-B14F-4D97-AF65-F5344CB8AC3E}">
        <p14:creationId xmlns:p14="http://schemas.microsoft.com/office/powerpoint/2010/main" val="186847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21" name="Picture 25" descr="Romber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7113" y="333375"/>
            <a:ext cx="179705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3" name="Picture 27" descr="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635898"/>
            <a:ext cx="3332360" cy="476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28"/>
          <p:cNvSpPr txBox="1">
            <a:spLocks noChangeArrowheads="1"/>
          </p:cNvSpPr>
          <p:nvPr/>
        </p:nvSpPr>
        <p:spPr bwMode="auto">
          <a:xfrm>
            <a:off x="611188" y="476250"/>
            <a:ext cx="2736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i="1"/>
              <a:t>Változók</a:t>
            </a:r>
            <a:endParaRPr lang="en-US" sz="2400" b="1" i="1"/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>
            <a:off x="2863850" y="3416300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>
            <a:off x="2505075" y="40640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" name="Szövegdoboz 10"/>
          <p:cNvSpPr txBox="1"/>
          <p:nvPr/>
        </p:nvSpPr>
        <p:spPr>
          <a:xfrm>
            <a:off x="1907704" y="3851756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642938" y="2857500"/>
            <a:ext cx="3441700" cy="2414588"/>
            <a:chOff x="642938" y="2857500"/>
            <a:chExt cx="3441700" cy="2414588"/>
          </a:xfrm>
        </p:grpSpPr>
        <p:pic>
          <p:nvPicPr>
            <p:cNvPr id="29722" name="Picture 26" descr="stabilometr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2938" y="2857500"/>
              <a:ext cx="3441700" cy="241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Szövegdoboz 1"/>
            <p:cNvSpPr txBox="1"/>
            <p:nvPr/>
          </p:nvSpPr>
          <p:spPr>
            <a:xfrm>
              <a:off x="2699792" y="2924944"/>
              <a:ext cx="323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A</a:t>
              </a:r>
              <a:endParaRPr lang="en-GB" dirty="0"/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2699792" y="4715852"/>
              <a:ext cx="323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/>
                <a:t>P</a:t>
              </a:r>
              <a:endParaRPr lang="en-GB" dirty="0"/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1907704" y="3851756"/>
              <a:ext cx="323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/>
                <a:t>M</a:t>
              </a:r>
              <a:endParaRPr lang="en-GB" dirty="0"/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3384054" y="3861048"/>
              <a:ext cx="323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L</a:t>
              </a:r>
              <a:endParaRPr lang="en-GB" dirty="0"/>
            </a:p>
          </p:txBody>
        </p:sp>
      </p:grpSp>
      <p:sp>
        <p:nvSpPr>
          <p:cNvPr id="14" name="Szövegdoboz 13"/>
          <p:cNvSpPr txBox="1"/>
          <p:nvPr/>
        </p:nvSpPr>
        <p:spPr>
          <a:xfrm>
            <a:off x="6544307" y="707231"/>
            <a:ext cx="140397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Összes</a:t>
            </a:r>
            <a:endParaRPr lang="en-GB" sz="16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588224" y="2226350"/>
            <a:ext cx="140397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A-P</a:t>
            </a:r>
            <a:endParaRPr lang="en-GB" sz="16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544307" y="3717032"/>
            <a:ext cx="140397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M-L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5538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6" grpId="0" animBg="1"/>
      <p:bldP spid="29727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ll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484784"/>
            <a:ext cx="3890367" cy="389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zis 2"/>
          <p:cNvSpPr/>
          <p:nvPr/>
        </p:nvSpPr>
        <p:spPr>
          <a:xfrm rot="19836088">
            <a:off x="4223794" y="1860609"/>
            <a:ext cx="712387" cy="3168352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zövegdoboz 3"/>
          <p:cNvSpPr txBox="1"/>
          <p:nvPr/>
        </p:nvSpPr>
        <p:spPr>
          <a:xfrm>
            <a:off x="251520" y="2060848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A </a:t>
            </a:r>
            <a:r>
              <a:rPr lang="hu-HU" sz="2000" b="1" dirty="0" err="1" smtClean="0"/>
              <a:t>stabilogramm</a:t>
            </a:r>
            <a:r>
              <a:rPr lang="hu-HU" sz="2000" b="1" dirty="0" smtClean="0"/>
              <a:t> 95 %-át magába foglaló alakzat (kör vagy ellipszis)</a:t>
            </a:r>
            <a:endParaRPr lang="en-GB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804248" y="234888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smtClean="0"/>
              <a:t>Kör:  sugár</a:t>
            </a:r>
            <a:endParaRPr lang="en-GB" sz="2400" b="1" i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6660232" y="357301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smtClean="0"/>
              <a:t>Ellipszis: terület</a:t>
            </a:r>
            <a:endParaRPr lang="en-GB" sz="2400" b="1" i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1907704" y="40466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/>
              <a:t>A </a:t>
            </a:r>
            <a:r>
              <a:rPr lang="hu-HU" sz="3200" b="1" dirty="0" err="1" smtClean="0"/>
              <a:t>stabilogramm</a:t>
            </a:r>
            <a:r>
              <a:rPr lang="hu-HU" sz="3200" b="1" dirty="0" smtClean="0"/>
              <a:t> kiértékelése</a:t>
            </a:r>
            <a:endParaRPr lang="en-GB" sz="3200" b="1" dirty="0"/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4572000" y="3429000"/>
            <a:ext cx="151216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5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2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57158" y="1142984"/>
            <a:ext cx="7500960" cy="1077218"/>
          </a:xfrm>
          <a:prstGeom prst="rect">
            <a:avLst/>
          </a:prstGeom>
          <a:solidFill>
            <a:srgbClr val="0070C0">
              <a:alpha val="41960"/>
            </a:srgb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3200" b="1" dirty="0">
                <a:latin typeface="Times New Roman" pitchFamily="18" charset="0"/>
              </a:rPr>
              <a:t>A </a:t>
            </a:r>
            <a:r>
              <a:rPr lang="hu-HU" sz="3200" b="1" dirty="0" smtClean="0">
                <a:latin typeface="Times New Roman" pitchFamily="18" charset="0"/>
              </a:rPr>
              <a:t>testhelyzetek, helyzet és helyváltoztató mozgások biomechanikája </a:t>
            </a:r>
            <a:endParaRPr lang="hu-HU" sz="3200" b="1" dirty="0">
              <a:latin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643174" y="2260871"/>
            <a:ext cx="38576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800" b="1" i="1" dirty="0" smtClean="0">
                <a:latin typeface="Times New Roman" pitchFamily="18" charset="0"/>
                <a:cs typeface="Times New Roman" pitchFamily="18" charset="0"/>
              </a:rPr>
              <a:t>Állás</a:t>
            </a:r>
          </a:p>
          <a:p>
            <a:pPr algn="ctr"/>
            <a:r>
              <a:rPr lang="hu-HU" sz="2800" b="1" i="1" dirty="0" smtClean="0">
                <a:latin typeface="Times New Roman" pitchFamily="18" charset="0"/>
                <a:cs typeface="Times New Roman" pitchFamily="18" charset="0"/>
              </a:rPr>
              <a:t>Járás</a:t>
            </a:r>
          </a:p>
          <a:p>
            <a:pPr algn="ctr"/>
            <a:r>
              <a:rPr lang="hu-HU" sz="2800" b="1" i="1" dirty="0" smtClean="0">
                <a:latin typeface="Times New Roman" pitchFamily="18" charset="0"/>
                <a:cs typeface="Times New Roman" pitchFamily="18" charset="0"/>
              </a:rPr>
              <a:t>Futás</a:t>
            </a:r>
          </a:p>
          <a:p>
            <a:pPr algn="ctr"/>
            <a:r>
              <a:rPr lang="hu-HU" sz="2800" b="1" i="1" dirty="0" smtClean="0">
                <a:latin typeface="Times New Roman" pitchFamily="18" charset="0"/>
                <a:cs typeface="Times New Roman" pitchFamily="18" charset="0"/>
              </a:rPr>
              <a:t>Ugrás</a:t>
            </a:r>
          </a:p>
          <a:p>
            <a:pPr algn="ctr"/>
            <a:r>
              <a:rPr lang="hu-HU" sz="2800" b="1" i="1" dirty="0" smtClean="0">
                <a:latin typeface="Times New Roman" pitchFamily="18" charset="0"/>
                <a:cs typeface="Times New Roman" pitchFamily="18" charset="0"/>
              </a:rPr>
              <a:t>Emelés</a:t>
            </a:r>
          </a:p>
          <a:p>
            <a:pPr algn="ctr"/>
            <a:r>
              <a:rPr lang="hu-HU" sz="2800" b="1" i="1" dirty="0" smtClean="0">
                <a:latin typeface="Times New Roman" pitchFamily="18" charset="0"/>
                <a:cs typeface="Times New Roman" pitchFamily="18" charset="0"/>
              </a:rPr>
              <a:t>Ülés</a:t>
            </a:r>
            <a:endParaRPr lang="en-GB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0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ploscompbiol.org/article/info:doi/10.1371/journal.pcbi.1001089.g005/larger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973888"/>
            <a:ext cx="5476875" cy="3924301"/>
          </a:xfrm>
          <a:prstGeom prst="rect">
            <a:avLst/>
          </a:prstGeom>
          <a:noFill/>
        </p:spPr>
      </p:pic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1643042" y="116632"/>
            <a:ext cx="5665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i="1" dirty="0" smtClean="0"/>
              <a:t>Amplitúdó, sebesség, frekvencia</a:t>
            </a:r>
            <a:endParaRPr lang="en-US" sz="2400" b="1" i="1" dirty="0"/>
          </a:p>
        </p:txBody>
      </p:sp>
      <p:cxnSp>
        <p:nvCxnSpPr>
          <p:cNvPr id="6" name="Egyenes összekötő 5"/>
          <p:cNvCxnSpPr/>
          <p:nvPr/>
        </p:nvCxnSpPr>
        <p:spPr>
          <a:xfrm>
            <a:off x="2051720" y="1748876"/>
            <a:ext cx="5040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920952"/>
            <a:ext cx="75342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395536" y="1556792"/>
            <a:ext cx="124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Amplitúdó</a:t>
            </a:r>
            <a:endParaRPr lang="en-GB" dirty="0"/>
          </a:p>
        </p:txBody>
      </p:sp>
      <p:sp>
        <p:nvSpPr>
          <p:cNvPr id="4" name="Szövegdoboz 3"/>
          <p:cNvSpPr txBox="1"/>
          <p:nvPr/>
        </p:nvSpPr>
        <p:spPr>
          <a:xfrm>
            <a:off x="395536" y="3645024"/>
            <a:ext cx="124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Sebesség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51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31640" y="220486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/>
              <a:t>Lábfelépítés és állásbiztonság </a:t>
            </a:r>
            <a:endParaRPr lang="en-GB" sz="2800" b="1" i="1" dirty="0"/>
          </a:p>
        </p:txBody>
      </p:sp>
    </p:spTree>
    <p:extLst>
      <p:ext uri="{BB962C8B-B14F-4D97-AF65-F5344CB8AC3E}">
        <p14:creationId xmlns:p14="http://schemas.microsoft.com/office/powerpoint/2010/main" val="215459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911539"/>
              </p:ext>
            </p:extLst>
          </p:nvPr>
        </p:nvGraphicFramePr>
        <p:xfrm>
          <a:off x="1331640" y="1628800"/>
          <a:ext cx="619268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115616" y="47667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/>
              <a:t>Lábfelépítés és a COP által bejárt terület nagysága</a:t>
            </a:r>
            <a:endParaRPr lang="en-GB" sz="2400" b="1" i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1115616" y="573325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Berg et </a:t>
            </a:r>
            <a:r>
              <a:rPr lang="hu-HU" dirty="0" err="1" smtClean="0"/>
              <a:t>al</a:t>
            </a:r>
            <a:r>
              <a:rPr lang="hu-HU" dirty="0" smtClean="0"/>
              <a:t>. 2005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0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273307"/>
              </p:ext>
            </p:extLst>
          </p:nvPr>
        </p:nvGraphicFramePr>
        <p:xfrm>
          <a:off x="1619672" y="1412776"/>
          <a:ext cx="590465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827584" y="33265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/>
              <a:t>A COP vándorlásának területe egy és két lábon álláskor</a:t>
            </a:r>
            <a:endParaRPr lang="en-GB" sz="2400" b="1" i="1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3086100" y="2780928"/>
            <a:ext cx="981075" cy="95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>
            <a:off x="5796136" y="1484784"/>
            <a:ext cx="1028700" cy="95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2"/>
          <p:cNvSpPr txBox="1"/>
          <p:nvPr/>
        </p:nvSpPr>
        <p:spPr>
          <a:xfrm>
            <a:off x="1214437" y="5517232"/>
            <a:ext cx="2362200" cy="395287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baseline="0" dirty="0" err="1" smtClean="0">
                <a:solidFill>
                  <a:schemeClr val="dk1"/>
                </a:solidFill>
                <a:effectLst/>
              </a:rPr>
              <a:t>Burdet</a:t>
            </a:r>
            <a:r>
              <a:rPr lang="en-GB" sz="1400" b="1" i="0" baseline="0" dirty="0" smtClean="0">
                <a:solidFill>
                  <a:schemeClr val="dk1"/>
                </a:solidFill>
                <a:effectLst/>
              </a:rPr>
              <a:t> </a:t>
            </a:r>
            <a:r>
              <a:rPr lang="en-GB" sz="1400" b="1" i="0" baseline="0" dirty="0">
                <a:solidFill>
                  <a:schemeClr val="dk1"/>
                </a:solidFill>
                <a:effectLst/>
              </a:rPr>
              <a:t>and </a:t>
            </a:r>
            <a:r>
              <a:rPr lang="en-GB" sz="1400" b="1" i="0" baseline="0" dirty="0" err="1" smtClean="0">
                <a:solidFill>
                  <a:schemeClr val="dk1"/>
                </a:solidFill>
                <a:effectLst/>
              </a:rPr>
              <a:t>Rougier</a:t>
            </a:r>
            <a:r>
              <a:rPr lang="hu-HU" sz="1400" b="1" dirty="0" smtClean="0"/>
              <a:t> 2007</a:t>
            </a:r>
            <a:endParaRPr lang="en-GB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349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573849"/>
              </p:ext>
            </p:extLst>
          </p:nvPr>
        </p:nvGraphicFramePr>
        <p:xfrm>
          <a:off x="1619672" y="1556792"/>
          <a:ext cx="568863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1331640" y="33265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Életkor és testlengés (a COP vándorlásának területe)</a:t>
            </a:r>
            <a:endParaRPr lang="en-GB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1043608" y="551723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Berger et </a:t>
            </a:r>
            <a:r>
              <a:rPr lang="hu-HU" dirty="0" err="1" smtClean="0"/>
              <a:t>al</a:t>
            </a:r>
            <a:r>
              <a:rPr lang="hu-HU" dirty="0" smtClean="0"/>
              <a:t>. 2005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20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115616" y="47667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/>
              <a:t>Lábfelépítés és a COP mozgásának sebessége</a:t>
            </a:r>
            <a:endParaRPr lang="en-GB" sz="2400" b="1" i="1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594749"/>
              </p:ext>
            </p:extLst>
          </p:nvPr>
        </p:nvGraphicFramePr>
        <p:xfrm>
          <a:off x="1115616" y="1340768"/>
          <a:ext cx="662473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74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71600" y="476672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err="1" smtClean="0"/>
              <a:t>Stabilometriás</a:t>
            </a:r>
            <a:r>
              <a:rPr lang="hu-HU" sz="2800" b="1" i="1" dirty="0" smtClean="0"/>
              <a:t> adatok egy és két lábon állás alatt.</a:t>
            </a:r>
            <a:endParaRPr lang="en-GB" sz="2800" b="1" i="1" dirty="0"/>
          </a:p>
        </p:txBody>
      </p:sp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2752591"/>
              </p:ext>
            </p:extLst>
          </p:nvPr>
        </p:nvGraphicFramePr>
        <p:xfrm>
          <a:off x="1691680" y="1484784"/>
          <a:ext cx="561662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00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476375" y="357188"/>
            <a:ext cx="6408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 i="1">
                <a:latin typeface="Times New Roman" pitchFamily="18" charset="0"/>
                <a:cs typeface="Times New Roman" pitchFamily="18" charset="0"/>
              </a:rPr>
              <a:t>Testlengés kontrollja</a:t>
            </a:r>
            <a:endParaRPr lang="en-US" sz="3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500063" y="1849438"/>
            <a:ext cx="6408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3200" b="1" i="1" dirty="0">
                <a:latin typeface="Times New Roman" pitchFamily="18" charset="0"/>
                <a:cs typeface="Times New Roman" pitchFamily="18" charset="0"/>
              </a:rPr>
              <a:t>Statikus: </a:t>
            </a:r>
            <a:r>
              <a:rPr lang="hu-HU" sz="3200" b="1" i="1" dirty="0" err="1">
                <a:latin typeface="Times New Roman" pitchFamily="18" charset="0"/>
                <a:cs typeface="Times New Roman" pitchFamily="18" charset="0"/>
              </a:rPr>
              <a:t>proprioceptív</a:t>
            </a:r>
            <a:r>
              <a:rPr lang="hu-HU" sz="3200" b="1" i="1" dirty="0">
                <a:latin typeface="Times New Roman" pitchFamily="18" charset="0"/>
                <a:cs typeface="Times New Roman" pitchFamily="18" charset="0"/>
              </a:rPr>
              <a:t>, vizuális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00063" y="3206750"/>
            <a:ext cx="8643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3200" b="1" i="1" dirty="0">
                <a:latin typeface="Times New Roman" pitchFamily="18" charset="0"/>
                <a:cs typeface="Times New Roman" pitchFamily="18" charset="0"/>
              </a:rPr>
              <a:t>Dinamikus: </a:t>
            </a:r>
            <a:r>
              <a:rPr lang="hu-HU" sz="3200" b="1" i="1" dirty="0" err="1">
                <a:latin typeface="Times New Roman" pitchFamily="18" charset="0"/>
                <a:cs typeface="Times New Roman" pitchFamily="18" charset="0"/>
              </a:rPr>
              <a:t>proprioceptív</a:t>
            </a:r>
            <a:r>
              <a:rPr lang="hu-HU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3200" b="1" i="1" dirty="0" err="1">
                <a:latin typeface="Times New Roman" pitchFamily="18" charset="0"/>
                <a:cs typeface="Times New Roman" pitchFamily="18" charset="0"/>
              </a:rPr>
              <a:t>vesztibuláris</a:t>
            </a:r>
            <a:r>
              <a:rPr lang="hu-HU" sz="3200" b="1" i="1" dirty="0">
                <a:latin typeface="Times New Roman" pitchFamily="18" charset="0"/>
                <a:cs typeface="Times New Roman" pitchFamily="18" charset="0"/>
              </a:rPr>
              <a:t>, vizuális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00166" y="785794"/>
            <a:ext cx="6408738" cy="579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3200" b="1" i="1" dirty="0">
                <a:latin typeface="Times New Roman" pitchFamily="18" charset="0"/>
                <a:cs typeface="Times New Roman" pitchFamily="18" charset="0"/>
              </a:rPr>
              <a:t>Testlengés kontroll stratégiák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20825" y="1849438"/>
            <a:ext cx="64087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Boka stratégia: az előre-hátralengés kontrollálása</a:t>
            </a:r>
            <a:endParaRPr lang="en-US" sz="3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14438" y="3643313"/>
            <a:ext cx="72151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32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Csípő stratégia: az oldalirányú lengés kontrollálása</a:t>
            </a:r>
            <a:endParaRPr lang="en-US" sz="32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2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91680" y="184482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Patológiás statikus egyensúlyozás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546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>
            <a:spLocks noChangeArrowheads="1"/>
          </p:cNvSpPr>
          <p:nvPr/>
        </p:nvSpPr>
        <p:spPr bwMode="auto">
          <a:xfrm>
            <a:off x="3500438" y="428625"/>
            <a:ext cx="1643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800" b="1" dirty="0">
                <a:solidFill>
                  <a:srgbClr val="FF0000"/>
                </a:solidFill>
              </a:rPr>
              <a:t>Állás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339" name="Szövegdoboz 3"/>
          <p:cNvSpPr txBox="1">
            <a:spLocks noChangeArrowheads="1"/>
          </p:cNvSpPr>
          <p:nvPr/>
        </p:nvSpPr>
        <p:spPr bwMode="auto">
          <a:xfrm>
            <a:off x="3394302" y="2258368"/>
            <a:ext cx="1928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 b="1" dirty="0"/>
              <a:t>Évente</a:t>
            </a:r>
            <a:endParaRPr lang="en-US" sz="2800" b="1" dirty="0"/>
          </a:p>
        </p:txBody>
      </p:sp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3000375" y="3379143"/>
            <a:ext cx="1714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800" b="1" i="1" dirty="0">
                <a:solidFill>
                  <a:srgbClr val="002060"/>
                </a:solidFill>
              </a:rPr>
              <a:t>64 000 </a:t>
            </a:r>
            <a:r>
              <a:rPr lang="hu-HU" sz="1600" b="1" i="1" dirty="0">
                <a:solidFill>
                  <a:srgbClr val="002060"/>
                </a:solidFill>
              </a:rPr>
              <a:t>terhelési ciklus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  <p:sp>
        <p:nvSpPr>
          <p:cNvPr id="14341" name="Szövegdoboz 5"/>
          <p:cNvSpPr txBox="1">
            <a:spLocks noChangeArrowheads="1"/>
          </p:cNvSpPr>
          <p:nvPr/>
        </p:nvSpPr>
        <p:spPr bwMode="auto">
          <a:xfrm>
            <a:off x="5680302" y="2258368"/>
            <a:ext cx="1928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 b="1" dirty="0"/>
              <a:t>12 óra</a:t>
            </a:r>
            <a:endParaRPr lang="en-US" sz="28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5323114" y="3379143"/>
            <a:ext cx="1714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800" b="1" i="1" dirty="0">
                <a:solidFill>
                  <a:schemeClr val="accent6"/>
                </a:solidFill>
                <a:latin typeface="Arial" charset="0"/>
              </a:rPr>
              <a:t>176.1</a:t>
            </a:r>
            <a:endParaRPr lang="en-US" sz="2800" b="1" i="1" dirty="0">
              <a:solidFill>
                <a:schemeClr val="accent6"/>
              </a:solidFill>
              <a:latin typeface="Arial" charset="0"/>
            </a:endParaRPr>
          </a:p>
        </p:txBody>
      </p:sp>
      <p:pic>
        <p:nvPicPr>
          <p:cNvPr id="1434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357313"/>
            <a:ext cx="11049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2627784" y="1124744"/>
            <a:ext cx="480171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Terhelési ciklusszám</a:t>
            </a:r>
            <a:endParaRPr lang="en-US" sz="3200" dirty="0"/>
          </a:p>
        </p:txBody>
      </p:sp>
      <p:sp>
        <p:nvSpPr>
          <p:cNvPr id="4" name="Téglalap 3"/>
          <p:cNvSpPr/>
          <p:nvPr/>
        </p:nvSpPr>
        <p:spPr>
          <a:xfrm>
            <a:off x="2843808" y="2258368"/>
            <a:ext cx="2016224" cy="2178744"/>
          </a:xfrm>
          <a:prstGeom prst="rect">
            <a:avLst/>
          </a:prstGeom>
          <a:solidFill>
            <a:schemeClr val="tx2">
              <a:lumMod val="75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5" grpId="0"/>
      <p:bldP spid="14341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73" name="Picture 17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852936"/>
            <a:ext cx="4681091" cy="306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72" name="Picture 16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697" y="1131269"/>
            <a:ext cx="4186287" cy="287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7667626" y="4431620"/>
            <a:ext cx="144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/>
              <a:t>*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3132138" y="1844130"/>
            <a:ext cx="144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/>
              <a:t>*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3563938" y="1556792"/>
            <a:ext cx="144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/>
              <a:t>*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8237763" y="3429000"/>
            <a:ext cx="288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/>
              <a:t>**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334840" y="260648"/>
            <a:ext cx="4433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 smtClean="0"/>
              <a:t>Hemiplégek</a:t>
            </a:r>
            <a:endParaRPr lang="en-GB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619250" y="783868"/>
            <a:ext cx="715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A</a:t>
            </a:r>
            <a:endParaRPr lang="en-GB" sz="2000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6516216" y="2420888"/>
            <a:ext cx="715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B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128698953"/>
      </p:ext>
    </p:extLst>
  </p:cSld>
  <p:clrMapOvr>
    <a:masterClrMapping/>
  </p:clrMapOvr>
  <p:transition advTm="384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8000"/>
                            </p:stCondLst>
                            <p:childTnLst>
                              <p:par>
                                <p:cTn id="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/>
      <p:bldP spid="96263" grpId="0"/>
      <p:bldP spid="96264" grpId="0"/>
      <p:bldP spid="962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1888"/>
            <a:ext cx="2095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0213" y="992188"/>
            <a:ext cx="574357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79388" y="6678613"/>
            <a:ext cx="8783637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800">
                <a:solidFill>
                  <a:schemeClr val="tx1"/>
                </a:solidFill>
                <a:latin typeface="Sans Serif" pitchFamily="16" charset="0"/>
              </a:rPr>
              <a:t>Copyright ©2008 American Heart Association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1700213" y="5973763"/>
            <a:ext cx="658812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chemeClr val="tx1"/>
                </a:solidFill>
                <a:latin typeface="Sans Serif" pitchFamily="16" charset="0"/>
              </a:rPr>
              <a:t>Genthon, N. et al. Stroke 2008;39:489</a:t>
            </a: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179388" y="226637"/>
            <a:ext cx="8783637" cy="53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b="1" dirty="0" smtClean="0">
                <a:solidFill>
                  <a:schemeClr val="tx1"/>
                </a:solidFill>
                <a:latin typeface="Sans Serif" pitchFamily="16" charset="0"/>
              </a:rPr>
              <a:t>Testsúlyeloszlás a </a:t>
            </a:r>
            <a:r>
              <a:rPr lang="hu-HU" b="1" dirty="0" err="1" smtClean="0">
                <a:solidFill>
                  <a:schemeClr val="tx1"/>
                </a:solidFill>
                <a:latin typeface="Sans Serif" pitchFamily="16" charset="0"/>
              </a:rPr>
              <a:t>paretikus</a:t>
            </a:r>
            <a:r>
              <a:rPr lang="hu-HU" b="1" dirty="0" smtClean="0">
                <a:solidFill>
                  <a:schemeClr val="tx1"/>
                </a:solidFill>
                <a:latin typeface="Sans Serif" pitchFamily="16" charset="0"/>
              </a:rPr>
              <a:t> (bal) és ép lábon (jobb), valamint a nyomásközéppont vándorlása páros lábú állás során két héttel a stroke után. </a:t>
            </a:r>
            <a:endParaRPr lang="en-GB" b="1" dirty="0">
              <a:solidFill>
                <a:schemeClr val="tx1"/>
              </a:solidFill>
              <a:latin typeface="Sans Serif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6292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3143240" y="500042"/>
            <a:ext cx="2736851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800" b="1" i="1" dirty="0"/>
              <a:t>Amputáltak</a:t>
            </a:r>
            <a:endParaRPr lang="en-US" sz="2800" b="1" i="1" dirty="0"/>
          </a:p>
        </p:txBody>
      </p:sp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4572000" y="4572000"/>
            <a:ext cx="242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1" i="1"/>
              <a:t>Jobb láb amputált</a:t>
            </a:r>
            <a:endParaRPr lang="en-US" b="1" i="1"/>
          </a:p>
        </p:txBody>
      </p:sp>
      <p:sp>
        <p:nvSpPr>
          <p:cNvPr id="9" name="Szövegdoboz 8"/>
          <p:cNvSpPr txBox="1">
            <a:spLocks noChangeArrowheads="1"/>
          </p:cNvSpPr>
          <p:nvPr/>
        </p:nvSpPr>
        <p:spPr bwMode="auto">
          <a:xfrm>
            <a:off x="2071688" y="4572000"/>
            <a:ext cx="242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1" i="1"/>
              <a:t>Bal láb amputált</a:t>
            </a:r>
            <a:endParaRPr lang="en-US" b="1" i="1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5613" y="2500313"/>
            <a:ext cx="1428750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2500313"/>
            <a:ext cx="1428750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pall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071688"/>
            <a:ext cx="2090737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janus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3" y="207168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zövegdoboz 9"/>
          <p:cNvSpPr txBox="1"/>
          <p:nvPr/>
        </p:nvSpPr>
        <p:spPr>
          <a:xfrm>
            <a:off x="1714480" y="5429264"/>
            <a:ext cx="535785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sz="2400" b="1" i="1" dirty="0"/>
              <a:t>Testsúly eloszlás a lábakon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11133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4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394504"/>
              </p:ext>
            </p:extLst>
          </p:nvPr>
        </p:nvGraphicFramePr>
        <p:xfrm>
          <a:off x="971600" y="1844824"/>
          <a:ext cx="338437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139265"/>
              </p:ext>
            </p:extLst>
          </p:nvPr>
        </p:nvGraphicFramePr>
        <p:xfrm>
          <a:off x="5004048" y="1802433"/>
          <a:ext cx="3240360" cy="3289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2123728" y="134076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Páros láb </a:t>
            </a:r>
            <a:endParaRPr lang="en-GB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5868144" y="134076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Ép láb </a:t>
            </a:r>
            <a:endParaRPr lang="en-GB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39552" y="40466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Féloldali, térd alatti amputáltak nyomásközéppont vándorlása</a:t>
            </a:r>
          </a:p>
          <a:p>
            <a:pPr algn="ctr"/>
            <a:r>
              <a:rPr lang="hu-HU" sz="2400" dirty="0" smtClean="0"/>
              <a:t>A kör sugara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7957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116013" y="1268413"/>
            <a:ext cx="2735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i="1"/>
              <a:t>Mozgó plató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331913" y="1844675"/>
            <a:ext cx="1223962" cy="3811588"/>
            <a:chOff x="816" y="1162"/>
            <a:chExt cx="771" cy="2401"/>
          </a:xfrm>
        </p:grpSpPr>
        <p:pic>
          <p:nvPicPr>
            <p:cNvPr id="31765" name="Picture 6" descr="fekvoala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5" y="1162"/>
              <a:ext cx="408" cy="2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6" name="Rectangle 7"/>
            <p:cNvSpPr>
              <a:spLocks noChangeArrowheads="1"/>
            </p:cNvSpPr>
            <p:nvPr/>
          </p:nvSpPr>
          <p:spPr bwMode="auto">
            <a:xfrm>
              <a:off x="816" y="3472"/>
              <a:ext cx="77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331913" y="1844675"/>
            <a:ext cx="1223962" cy="3811588"/>
            <a:chOff x="816" y="1162"/>
            <a:chExt cx="771" cy="2401"/>
          </a:xfrm>
        </p:grpSpPr>
        <p:pic>
          <p:nvPicPr>
            <p:cNvPr id="31763" name="Picture 10" descr="fekvoala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5" y="1162"/>
              <a:ext cx="408" cy="2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4" name="Rectangle 11"/>
            <p:cNvSpPr>
              <a:spLocks noChangeArrowheads="1"/>
            </p:cNvSpPr>
            <p:nvPr/>
          </p:nvSpPr>
          <p:spPr bwMode="auto">
            <a:xfrm>
              <a:off x="816" y="3472"/>
              <a:ext cx="77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403350" y="1844675"/>
            <a:ext cx="1223963" cy="3811588"/>
            <a:chOff x="816" y="1162"/>
            <a:chExt cx="771" cy="2401"/>
          </a:xfrm>
        </p:grpSpPr>
        <p:pic>
          <p:nvPicPr>
            <p:cNvPr id="31761" name="Picture 13" descr="fekvoala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5" y="1162"/>
              <a:ext cx="408" cy="2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2" name="Rectangle 14"/>
            <p:cNvSpPr>
              <a:spLocks noChangeArrowheads="1"/>
            </p:cNvSpPr>
            <p:nvPr/>
          </p:nvSpPr>
          <p:spPr bwMode="auto">
            <a:xfrm>
              <a:off x="816" y="3472"/>
              <a:ext cx="77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5292725" y="1268413"/>
            <a:ext cx="2735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i="1"/>
              <a:t>Billenő plató</a:t>
            </a: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5724525" y="1849438"/>
            <a:ext cx="1223963" cy="3811587"/>
            <a:chOff x="3606" y="1165"/>
            <a:chExt cx="771" cy="2401"/>
          </a:xfrm>
        </p:grpSpPr>
        <p:pic>
          <p:nvPicPr>
            <p:cNvPr id="31759" name="Picture 16" descr="fekvoala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65" y="1165"/>
              <a:ext cx="408" cy="2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0" name="Rectangle 17"/>
            <p:cNvSpPr>
              <a:spLocks noChangeArrowheads="1"/>
            </p:cNvSpPr>
            <p:nvPr/>
          </p:nvSpPr>
          <p:spPr bwMode="auto">
            <a:xfrm>
              <a:off x="3606" y="3475"/>
              <a:ext cx="77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737225" y="1785938"/>
            <a:ext cx="1223963" cy="3744912"/>
            <a:chOff x="4286" y="1117"/>
            <a:chExt cx="771" cy="2359"/>
          </a:xfrm>
        </p:grpSpPr>
        <p:pic>
          <p:nvPicPr>
            <p:cNvPr id="31757" name="Picture 18" descr="fekvoala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24868">
              <a:off x="4558" y="1117"/>
              <a:ext cx="408" cy="2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8" name="Rectangle 20"/>
            <p:cNvSpPr>
              <a:spLocks noChangeArrowheads="1"/>
            </p:cNvSpPr>
            <p:nvPr/>
          </p:nvSpPr>
          <p:spPr bwMode="auto">
            <a:xfrm rot="666671">
              <a:off x="4286" y="3385"/>
              <a:ext cx="77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5724525" y="1749425"/>
            <a:ext cx="1223963" cy="3786188"/>
            <a:chOff x="2517" y="1120"/>
            <a:chExt cx="771" cy="2385"/>
          </a:xfrm>
        </p:grpSpPr>
        <p:pic>
          <p:nvPicPr>
            <p:cNvPr id="31755" name="Picture 22" descr="fekvoala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9" y="1120"/>
              <a:ext cx="408" cy="2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6" name="Rectangle 24"/>
            <p:cNvSpPr>
              <a:spLocks noChangeArrowheads="1"/>
            </p:cNvSpPr>
            <p:nvPr/>
          </p:nvSpPr>
          <p:spPr bwMode="auto">
            <a:xfrm rot="666671">
              <a:off x="2517" y="3414"/>
              <a:ext cx="77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31754" name="Text Box 28"/>
          <p:cNvSpPr txBox="1">
            <a:spLocks noChangeArrowheads="1"/>
          </p:cNvSpPr>
          <p:nvPr/>
        </p:nvSpPr>
        <p:spPr bwMode="auto">
          <a:xfrm>
            <a:off x="2413024" y="332656"/>
            <a:ext cx="4967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i="1" dirty="0">
                <a:solidFill>
                  <a:srgbClr val="FF0000"/>
                </a:solidFill>
              </a:rPr>
              <a:t>A dinamikus egyensúly vizsgálata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7170" name="Picture 2" descr="Dynamic Posturography done with the CAPS® Profess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93" y="1763560"/>
            <a:ext cx="15144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70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4.50867E-6 L 0.01581 -4.50867E-6 " pathEditMode="relative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4.50867E-6 L 0.01581 -4.50867E-6 " pathEditMode="relative" ptsTypes="AA">
                                      <p:cBhvr>
                                        <p:cTn id="29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9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76825" y="1700213"/>
            <a:ext cx="2720975" cy="4064000"/>
            <a:chOff x="3198" y="1071"/>
            <a:chExt cx="1714" cy="2560"/>
          </a:xfrm>
        </p:grpSpPr>
        <p:graphicFrame>
          <p:nvGraphicFramePr>
            <p:cNvPr id="2051" name="Object 5"/>
            <p:cNvGraphicFramePr>
              <a:graphicFrameLocks noChangeAspect="1"/>
            </p:cNvGraphicFramePr>
            <p:nvPr/>
          </p:nvGraphicFramePr>
          <p:xfrm>
            <a:off x="3198" y="1071"/>
            <a:ext cx="1714" cy="2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8" name="Photo Editor fénykép" r:id="rId4" imgW="11428571" imgH="17066667" progId="">
                    <p:embed/>
                  </p:oleObj>
                </mc:Choice>
                <mc:Fallback>
                  <p:oleObj name="Photo Editor fénykép" r:id="rId4" imgW="11428571" imgH="1706666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8" y="1071"/>
                          <a:ext cx="1714" cy="2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0" name="Oval 6"/>
            <p:cNvSpPr>
              <a:spLocks noChangeArrowheads="1"/>
            </p:cNvSpPr>
            <p:nvPr/>
          </p:nvSpPr>
          <p:spPr bwMode="auto">
            <a:xfrm>
              <a:off x="4014" y="1253"/>
              <a:ext cx="227" cy="2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2775" name="Picture 7" descr="dinamikus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9138" y="2060575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1835150" y="4221163"/>
          <a:ext cx="1912938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Photo Editor fénykép" r:id="rId7" imgW="2457143" imgH="2591162" progId="">
                  <p:embed/>
                </p:oleObj>
              </mc:Choice>
              <mc:Fallback>
                <p:oleObj name="Photo Editor fénykép" r:id="rId7" imgW="2457143" imgH="259116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221163"/>
                        <a:ext cx="1912938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11188" y="1989138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1. feladat</a:t>
            </a:r>
            <a:endParaRPr lang="en-US" b="1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611188" y="4214813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2. feladat</a:t>
            </a:r>
            <a:endParaRPr lang="en-US" b="1"/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2771775" y="2997200"/>
            <a:ext cx="71438" cy="714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2771775" y="5157788"/>
            <a:ext cx="144463" cy="1428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899592" y="485775"/>
            <a:ext cx="660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000" b="1" i="1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Finom koordináció</a:t>
            </a:r>
            <a:r>
              <a:rPr lang="en-US" sz="2000" b="1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402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9017E-7 C -0.00711 -0.0111 -0.01406 -0.02197 -0.01284 -0.03607 C -0.01163 -0.05017 0.00521 -0.06798 0.00782 -0.08463 C 0.01042 -0.10127 0.0007 -0.13387 0.00313 -0.13526 C 0.00556 -0.13665 0.0191 -0.10543 0.02223 -0.09318 C 0.02535 -0.08093 0.01875 -0.0726 0.02223 -0.06127 C 0.0257 -0.04994 0.03646 -0.037 0.04271 -0.02543 C 0.04896 -0.01387 0.05469 -0.00648 0.06025 0.00832 C 0.0658 0.02312 0.07084 0.04601 0.07605 0.06335 C 0.08125 0.08069 0.09705 0.10705 0.09202 0.11191 C 0.08698 0.11676 0.06111 0.09364 0.04601 0.09295 C 0.03091 0.09225 0.01372 0.10774 0.00157 0.10774 C -0.01059 0.10774 -0.01493 0.09387 -0.02708 0.09295 C -0.03923 0.09202 -0.06145 0.09965 -0.07152 0.1015 C -0.08159 0.10335 -0.08698 0.10844 -0.08732 0.10358 C -0.08767 0.09873 -0.07777 0.08393 -0.07309 0.07191 C -0.0684 0.05988 -0.06354 0.0437 -0.05885 0.03168 C -0.05416 0.01965 -0.04809 0.00601 -0.04444 -2.89017E-7 " pathEditMode="relative" ptsTypes="aaaaaaaaaaaaaaaaaA">
                                      <p:cBhvr>
                                        <p:cTn id="31" dur="5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5.43353E-6 C -0.00209 -0.03145 -0.004 -0.0629 -0.00157 -0.06544 C 0.00086 -0.06798 0.01076 -0.00671 0.01423 -0.0148 C 0.0177 -0.0229 0.01701 -0.11816 0.01909 -0.11399 C 0.02117 -0.10983 0.02447 0.003 0.02708 0.01063 C 0.02968 0.01826 0.04513 -0.0548 0.03489 -0.06752 C 0.02465 -0.08024 -0.02466 -0.077 -0.0349 -0.06544 C -0.04515 -0.05388 -0.03542 -0.00532 -0.02692 0.00207 C -0.01841 0.00947 0.02204 -0.01619 0.01597 -0.02105 C 0.00989 -0.0259 -0.05157 -0.01943 -0.06355 -0.02752 C -0.07553 -0.03561 -0.05695 -0.07515 -0.05556 -0.0696 C -0.05417 -0.06405 -0.06667 -0.00625 -0.05556 0.00647 C -0.04445 0.01918 0.00086 -0.01041 0.0111 0.00647 C 0.02135 0.02335 0.00676 0.12462 0.00642 0.10797 C 0.00607 0.09132 0.01163 -0.09041 0.00954 -0.09295 C 0.00746 -0.0955 -0.00278 0.09248 -0.00626 0.09317 C -0.00973 0.09387 -0.00869 -0.08532 -0.01112 -0.08879 C -0.01355 -0.09226 -0.01771 0.06913 -0.02067 0.0719 C -0.02362 0.07468 -0.03855 -0.05319 -0.02848 -0.07191 C -0.01841 -0.09064 0.0236 -0.04694 0.03975 -0.04001 C 0.0559 -0.03307 0.08246 -0.03214 0.06822 -0.0296 C 0.05399 -0.02706 -0.02726 -0.02197 -0.04601 -0.02521 C -0.06476 -0.02845 -0.06216 -0.04602 -0.04445 -0.04856 C -0.02674 -0.0511 0.04965 -0.05272 0.06041 -0.04001 C 0.07117 -0.02729 0.02569 -0.00463 0.02065 0.02751 C 0.01562 0.05965 0.03333 0.13942 0.0302 0.15236 C 0.02708 0.16531 0.01076 0.12231 0.00156 0.10566 C -0.00765 0.08901 -0.0198 0.06705 -0.02535 0.05294 C -0.03091 0.03884 -0.03074 0.02057 -0.03178 0.02127 C -0.03282 0.02196 -0.03021 0.05364 -0.03178 0.0571 C -0.03334 0.06057 -0.04028 0.05456 -0.04133 0.04231 C -0.04237 0.03005 -0.0283 -0.00856 -0.03803 -0.01688 C -0.04775 -0.02521 -0.09705 -0.01018 -0.10001 -0.00833 C -0.10296 -0.00648 -0.06771 -0.00486 -0.05556 -0.00625 C -0.04341 -0.00764 -0.03334 -0.00278 -0.02692 -0.01688 C -0.02049 -0.03099 -0.02553 -0.0911 -0.01737 -0.09087 C -0.00921 -0.09064 0.01753 -0.00671 0.02222 -0.0148 C 0.0269 -0.0229 0.01006 -0.12394 0.0111 -0.13943 C 0.01215 -0.15492 0.02656 -0.13342 0.02864 -0.10775 C 0.03072 -0.08209 0.02395 -0.00532 0.02378 0.01479 " pathEditMode="relative" ptsTypes="aaaaaaaaaaaaaaaaaaaaaaaaaaaaaaaaaaaaaaaA">
                                      <p:cBhvr>
                                        <p:cTn id="49" dur="5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/>
      <p:bldP spid="32778" grpId="0"/>
      <p:bldP spid="32779" grpId="0" animBg="1"/>
      <p:bldP spid="32779" grpId="1" animBg="1"/>
      <p:bldP spid="32780" grpId="0" animBg="1"/>
      <p:bldP spid="32780" grpId="1" animBg="1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47664" y="62068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Irányított nyomásközéppont mozgatás</a:t>
            </a:r>
            <a:endParaRPr lang="en-GB" sz="24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755576" y="1484784"/>
            <a:ext cx="374441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b="1" dirty="0" err="1" smtClean="0"/>
              <a:t>Feed</a:t>
            </a:r>
            <a:r>
              <a:rPr lang="hu-HU" sz="2000" b="1" dirty="0" smtClean="0"/>
              <a:t> back (visszacsatolás)</a:t>
            </a:r>
            <a:endParaRPr lang="en-GB" sz="2000" b="1" dirty="0"/>
          </a:p>
        </p:txBody>
      </p:sp>
      <p:sp>
        <p:nvSpPr>
          <p:cNvPr id="5" name="Ellipszis 4"/>
          <p:cNvSpPr/>
          <p:nvPr/>
        </p:nvSpPr>
        <p:spPr>
          <a:xfrm>
            <a:off x="3851920" y="2502188"/>
            <a:ext cx="144016" cy="134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lipszis 5"/>
          <p:cNvSpPr/>
          <p:nvPr/>
        </p:nvSpPr>
        <p:spPr>
          <a:xfrm>
            <a:off x="3275856" y="2569550"/>
            <a:ext cx="144016" cy="134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lipszis 6"/>
          <p:cNvSpPr/>
          <p:nvPr/>
        </p:nvSpPr>
        <p:spPr>
          <a:xfrm>
            <a:off x="2915816" y="2941712"/>
            <a:ext cx="144016" cy="134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lipszis 7"/>
          <p:cNvSpPr/>
          <p:nvPr/>
        </p:nvSpPr>
        <p:spPr>
          <a:xfrm>
            <a:off x="4389512" y="2643371"/>
            <a:ext cx="144016" cy="134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lipszis 8"/>
          <p:cNvSpPr/>
          <p:nvPr/>
        </p:nvSpPr>
        <p:spPr>
          <a:xfrm>
            <a:off x="4752020" y="3129464"/>
            <a:ext cx="144016" cy="134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lipszis 9"/>
          <p:cNvSpPr/>
          <p:nvPr/>
        </p:nvSpPr>
        <p:spPr>
          <a:xfrm>
            <a:off x="4370187" y="3573016"/>
            <a:ext cx="144016" cy="134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lipszis 10"/>
          <p:cNvSpPr/>
          <p:nvPr/>
        </p:nvSpPr>
        <p:spPr>
          <a:xfrm>
            <a:off x="3059832" y="3438292"/>
            <a:ext cx="144016" cy="134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lipszis 11"/>
          <p:cNvSpPr/>
          <p:nvPr/>
        </p:nvSpPr>
        <p:spPr>
          <a:xfrm>
            <a:off x="3851920" y="3726324"/>
            <a:ext cx="144016" cy="134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lipszis 12"/>
          <p:cNvSpPr/>
          <p:nvPr/>
        </p:nvSpPr>
        <p:spPr>
          <a:xfrm>
            <a:off x="3851920" y="2525139"/>
            <a:ext cx="144016" cy="1347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Ellipszis 15"/>
          <p:cNvSpPr/>
          <p:nvPr/>
        </p:nvSpPr>
        <p:spPr>
          <a:xfrm>
            <a:off x="3792488" y="3026750"/>
            <a:ext cx="262880" cy="2787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zövegdoboz 16"/>
          <p:cNvSpPr txBox="1"/>
          <p:nvPr/>
        </p:nvSpPr>
        <p:spPr>
          <a:xfrm>
            <a:off x="899592" y="450912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Reakció idő, motoros idő</a:t>
            </a:r>
            <a:endParaRPr lang="en-GB" sz="2000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5588496" y="5157192"/>
            <a:ext cx="272792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b="1" i="1" dirty="0" err="1" smtClean="0"/>
              <a:t>Feed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forward</a:t>
            </a: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217535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00277 C -0.00348 -0.00578 -0.00504 -0.01226 -0.01007 -0.01898 C -0.01059 -0.02106 -0.01059 -0.02314 -0.01146 -0.025 C -0.01216 -0.02662 -0.01441 -0.02708 -0.01459 -0.02893 C -0.0158 -0.04189 -0.01111 -0.04398 -0.004 -0.04722 C 0.00416 -0.05763 -0.00261 -0.07314 0.00521 -0.08356 C 0.00416 -0.08495 0.00208 -0.0875 0.00208 -0.08726 " pathEditMode="relative" rAng="0" ptsTypes="ffffff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data:image/jpeg;base64,/9j/4AAQSkZJRgABAQAAAQABAAD/2wCEAAkGBxQREhMUEhEVFBQUGRUaGRYYFh0YGBsXFR0ZGRgaFxobKCggHhsnIRwaITEhJSkrLjAuFyEzODMtNygtLisBCgoKDg0OGxAQGy8kICYwLC8sLC81LCwvNCwvLiwsLCw3MCw3LCwsNCwsLCwsNCwsLCwsLSwsLCwsLCwsLCwsLP/AABEIAMYA/gMBEQACEQEDEQH/xAAcAAEAAQUBAQAAAAAAAAAAAAAABgEEBQcIAwL/xABNEAABAwIBBAoNCgUEAgMAAAABAAIDBBEFBhIhMQcTFzVBUZGTs9EUFRYiMlNUYWRxc3SyCDM0gYOSlKHT4iNSgrHBQkNi8KLhJESj/8QAGwEBAAIDAQEAAAAAAAAAAAAAAAECAwQFBgf/xAA8EQACAQMBBAYIBgICAQUAAAAAAQIDBBExBRIhkQYTFEFRoRUiUmFicYGxIzLB0eHwQpKC8TM0Q2Nywv/aAAwDAQACEQMRAD8AieEYZTuo4nnazMdbCxpJFu9Nza3/AJE8Q1rq2yrO4hDq04NR44XeuPHBoVpQUJS32pce9+LxwyZR2TlKQSJIgAL5pjYXZ1hZotYXvr02HGdJXX3UuDt0/kuH2/vgaannj1vn/J4Pyfgz3tDoc1oBa7a2d9c2sPPbjtq4BpWRQhuKToLPhj3a6fvz4FOse+0qvD5/yfceTlOdcsA1aDC2/wDpvyX/AC9dolGKf/p/Je/3e4lTb/8Ae8zzhwOnzyHCMtzmC4ZG3vSSHPF73sAO90E53ENNp0Y7mVRWePDGe7gtO/x04EKq97DqPn/J9TYBThpIdC4g+KaLi7B3v3if6T60jTi5JOgkn7vn7vd5kuo0uFXzPd2TdIbkSxAd9mgxNJ70HS7VoLtAsNRvZYlHGE7de/h/2W31xxW8yxrsEhjzczapL517RNFrWtx3v/hbVChTqZ3qKjpql+xhrVpQ0qN/UUWDQva/ObGxwta7GadDrgX1u0ADSBpNzqBivb06bju0k09eHy/vj4IilXlNPNRr6lz3O04exrpIC0kZzmxNIAIJJHGbi2rhCw7sXGTVvxWnBcfL6mXfaaXXeZaOwqANeRG24LMwZjNOdpOcADoAFtBvcjRrtnjawbiurj354eH7/YxSuGt7E37uIw7CIXvtKyNjbHTmM/yPrtw2spuLWnCGYU038iKVxKUsSm19S6qcnadrSRJA9wA71sbNJN9DSbauE+fRc6Fr04xlLDt8L5fwZ5SaWVW8/wCSkGB0xYC4xtNgXAxtuPDBAsDfU23mJvbQDapRUZuKop644fLH65/7KwrZjl1Gvr8z2OAUl2AFmkgOBbHo8G5zs21gC7TwlvBcXxKm8NugtPZ+fd7+HyzyyOcc8Kr5gZP0lmd9Gbjvu9jFraeLWRcgcbc0nvgRDg+P4C5Z/v8AOe5hTXD8V8/7/fmW3aWnzAbMzy0G21ste7ARpta136DrzL6AQs7oRU2upWM+Hufu/ucamLrvVT6x5+Z6uwGmuLZgBc0eDETm2aTncWk2uM4aDqtc41S1/BWj/wAX9P7w8y/Wf/K+7vKdpKXOI7wANcQ7MYQXZ+aweDwt78+vWLFT1D3c9THVcMd2Mvz4foR1yzjrH39/vwi2xLCIGPtE2ORlgQ7a2g+cEWWxb2tOpDM6Si/DBirV5RliNRtfMtO1zPFR/cb1LP2Gh7C5Ixdrqe0+bHa5niY/uN6k7DQ9hckO1VPbfNjtczxMf3G9SdhoewuSHaqntvmx2uZ4mP7jepOw0PYXJDtVT23zY7XM8TH9xvUnYaHsLkh2qp7b5sdrmeJj+43qTsND2FyQ7VU9t82O1zPEx/cb1J2Gh7C5Idqqe2+bHa5niY/uN6k7DQ9hckO1VPbfNjtczxMf3G9SdhoewuSHaqntvmx2uZ4mP7jepOw0PYXJDtVT23zZdYZhcTpGh8MZbp0ZjeL1LWu7SlCk5Rgs/JGxa15TqKLk+bLHZCw6GKKMxRsYS8C7WhtxZ3F6l526S6rOEuK7vczsw4S17v2NyZEYFSuw+ic6lgc50EJLjE0kktFyTbSVz1eXEeEZtJe9l3Qpvi4ojUsgdXOp2wUrWmZ0YPY0biBnEDgF+VdVVKio77nLTxZw3Vk7jqkkuONCTDJJpJAkpCRrHYMVxq1jO845VpekZ+Mv9mdHsc/aj/r/ACQ/GarseeSHaKR21kDO7FjF9AOrTbXxroUZzqQU9+XH4mcu5rTo1HDEXj3Isu3Ho1J+Gj6lk/E9uXNmDtk/CPIduPRqT8NH1J6/ty5sdsn4R5Dtx6NSfho+pPxPbl/sx2yfhHkO3Ho1J+Gj6k9f25c2O2T8I8iT5L4V2ZE6QtpI815ZbsKN2prXXvcfzfktO4up0ZKO9J/8mdG0hO4g5+qv+J6Y3hDaemNQzsSVo2uwFFEA4Pc1tw65476lWleVKlTq8yX/ACZetRlTpOonF/8AFfuRTtx6NSfho+pb2J+3Lmzl9sn7MeQ7cejUn4aPqT8T25c2O2T8I8h249GpPw0fUn4nty5sdtn4R5Dtx6NSfho+pPxPblzY7bPwjyPSnxTPc1vY9IM4gX7Gj4TbiUN1Es78v9mWhdzlJLEeSJvJks1psZKS41//AAI+Hj75cz0jU8Zf7M7PY5+1H/VfuRnKM9iSiMRUkgLWuzuxI2+Ffg08S3betOtHe35L/kznXc5281H1XwzoYrtx6NSfho+pZ/xPblzZq9sn4R5Dtx6NSfho+pPxPblzY7ZPwjyHbj0ak/DR9Sev7cubHbZ+EeQ7cejUn4aPqT8T25c2O2z8I8jP5KUfZxlG10ke15n/ANON18/O9VvB/Na1zcTo49aTz8TN2zc7nP5Vj4cmUrMnWshlla6kftTZCQKGLwowbtJzjY3FvMteN9VclHMuOP8AJ95uO2luuSlHh8Ph9SGdt/RqT8NH1Lo+v7cubON22fhHkO3Ho1J+Gj6k/E9uXNjts/CPIduPRqT8NH1J+J7cubHbZ+EeQ7cejUn4aPqT8T25c2O2z8I8h249GpPw0fUn4nty5sdtn4R5E3Zk0za2SPfRsDw099RRAAuF7XLguZPaM4vG9L/ZnZjaTlFPMePw/wAmEyqpuwnRt2ukkzw437DjbaxA891tW1xUrJveksfEzUvN+3xo85/xwS7B8EpZaeGR1JT5z443H+CwaXNBPAtCreXEZyiqktfFnToUqcqcZOK4pdxBtnXCYIcPidFBFG41MYzmRtabGOYkXA1XA0eYLE7mtU4Tk2vezMqcI8YrBO8g97aH3eH4AteWpkII6ZrMVc57g1ralxLibAAPNySu5hu2wvA8zlK9y/aJi6rojM6V1bGc4xODNsaGh8WgO0aTqbo/46b6hx406sc4i+PuPQ9dS9pc0a/ypnbJVzvY4PY5ws5puD3rRoK7lsmqMU/7xZ5raElK4k086fYxazmkEAQBAT3ILEoI6WWOWeONz5H2a5wBs5kbbga7a+Rcq+jJ1U4rJ3tmVIKhKMmlx/Q+8o62mbhpp4qmORzdqADXAuIEjXE2uTq0/Uq2+/2hTlF9/wBsGW4dONo6cZJ8PE1+uuecCAIAgPaidaSMk2Ac2581wqz/ACsyUniafvRtKrqYXukLayEBx8YNFgBxrz3VzX+LPXddT9pc0QnLudj6lpje17RFGM5pBFxnX0hdawi402mscTgbVnGVZOLzw/VkdW6cwIAgCAmOx1iMUBqNtlZHnCLNz3AXtn3tx2uOVc7aEJS3cLOp2NkzjHf3mlpqZysxGljpKmNlVE4vjmIbnguMjw4uA06buOjh4NK1YKo6sJOL4Ncjpb1KFOUVJd/f3msl2zyoQBAEAQG1u2dHLBEySph7wREgvabFoAcDfjF2nzEhedq0JuT9V6+B6+lXpbkfWWi70RbZExGKeSEwyskDWuuWuDrEka7LpWClGMk1g5O15xlubrT10+hPsnPolN7GL4QuZcf+WXzZ17X/AMMPkvsQP5QO9sPvUfRzqkNTMyX5B720Pu8PwBQ9STEYlkDt0skvZObtj3OttV7ZxJtfO0roU7/cio7uhyKuyusm5b2vuPp2Q7izM7LFrAfMm9hq/wBajtqznd8yz2bJx3d/h8v5LXc39LPM/vWT0l8Jh9D/AB+Q3NvSzzP709JfCPQ3x+Q3NvSzzP709JfCPQ3x+Q3NvSzzP709JfCPQ3x+Q3NvSzzP709JfCPQ3x+R9w7HZYbtqyCL6dp4xb+dVe0MrDiWjslxeVPyKz7Hmebmq4APmeIW4XotoYWN3zEtk7zy5+R57m3pZ5n96n0l8JX0N8fkNzb0s8z+9T6S+Eehvj8hubelnmf3p6S+Eehvj8hubelnmf3p6S+Eeh/j8hubelnmf3qPSXwj0P8AH5HtHkA5rS0VZzTnaNp/mABPh8QVXfpvO6ZFsppYU/I8dzb0s8z+9X9JfCY/Q3x+Q3NvSzzP709JfCPQ3x+Q3NvSzzP709JfCPQ3x+Q3NvSzzP709JfCPQ3x+Q3NvSzzP709JfCPQ/x+R9R7HOaQRVm4II/g8I/rUPaOV+UlbIw8qfkek+x+59s6sJzb2/gi+k3N++06SojfqOkfMtPZTnrPyPHc29LPM/vVvSXwlPQ/x+Q3NvSzzP709JfCPQ3x+Q3NvSzzP709JfCPQ3x+Q3NvSzzP709JfCPQ3x+Q3NvSzzP71HpL4R6H+PyPanyAMZu2sI1f7P8AKbj/AF8ah7QUtYl47KcdJ+R4nY4HlX/4/vUraPwlXsfLzv8AkTTDqXaYo47521sY29rXzQBe3BqXPqS3pOXidelDcgo+Cwa7+UDvbD71H0c6iGpZkvyD3tofd4fgCh6kmdUAICI7LNS+LCqp8b3RvG02cxxa4XljBsRpGgkfWpjqGc6d01Z5bU8/J1rNgqO6as8tqefk60wB3TVnltTz8nWmAO6as8tqefk60wB3TVnltTz8nWmAO6as8tqefk60wB3TVnltTz8nWmAO6as8tqefk60wB3TVnltTz8nWmAO6as8tqefk60wB3TVnltTz8nWmAXmFZR1he4GsqD/DnOmZ+sRPIOvgIBVJrhy+5Jad01Z5bU8/J1q+CCndNWeW1PPydaYA7pqzy2p5+TrTAHdNWeW1PPydaYA7pqzy2p5+TrTAHdNWeW1PPydaYA7pqzy2p5+TrTAHdNWeW1PPydaYA7pqzy2p5+TrTAHdNWeW1PPydaYA7pqzy2p5+TrTAL/AMoqt1VTtdWVBBliBBmeQQXC4IvqUYB1WVhLFEAQGs/lA72xe9R9HOrQ1DJfkHvbQ+7w/AFD1BnVACAhmzHvPV/YdNErQ1DOZFlKhAEAQBAEAQBAEAQBAX2D/ADjvZVHRSKs9OX3CLFWAQBAEAQBAEAQBAEAQGRyc+l03tofjagOvisBYogCA1n8oHe2H3qPo51aGpDJfkHvbQ+7w/AFD1JM6oAQEM2Y956v7DpolaGoZzIspUIAgKtaTqF1aEJT4RWfkMnrDSvebNaSVtUdn3NXO5B8Pp9yrnFasuJcImYAXROAOq6yx2TeSeFDzX7lFXpvRkrwjYvqp2B5fFFfgdnF1vU0EfmtO6nZWcnC4rJS8Es+eUac9pQUt2EXJ+4xmU+RNRQNzpCx7NWcwnXoGkOAPCFNONCvSlWt6qlFYz3Pi8acfuZbe9hWlu4afgyMrCbgQBAX2D/OO9lUdFIqz05fcIsVYBAZDCMFnqnZsEZedHmGnVcnQtq3tZVk3lRS73p+piq14Ulmbwe+NZNVNHbb4i0HhuHDlF/8AoU1bRwjvxkpLxjnhzwUo3VKt+R5MQtQ2AgCAIAgCAIDI5OfS6b20PxtQHXxWAsUQBAaz+UDvbD71H0c6tDUhkvyD3tofd4fgCh6kmdUAICGbMe89X9h00StDUM5kWUqEAQHpDKWm4W3Z3lS0qqrT1Xzx9cYKyipLDJhkg95u/awQ22m3Ava2t7O8tlOrhNtrhw8Ma5OZdxjF7qZKcp8o4jHA0sFweLXYKttbulNuUsb3BfNmjQt55k0bAqq93YsklP3zrAjzjvW/3vyL4lt+0cdrONbR4+x3+iUaMqzpVeDz+xE8frHVWEyOlAL84AutwMewj612uiyjR2hOilmLg3j3qMjd6UWdK12hSdLvz9jRy6prBAEBfYP8472VR0UirPTl9wixVgEBu3IN7aPCxMIg5xc24/mz/Bv6tOjzrndJas3UoWtKTjFw3njvbxkpsrZlPae0JQqvhH+f2JDioZVULnSxhgcx5LbarXGcL6jb+60+ilevS2j1EZb0W1lPTuNTb9jRsLyMbd+GhrPJXJamqIpHOebgni1C1rL6b2S1or8OO+pd7+3DGMNfM1bm7qwmkiO5Q4HtAu0G3q9Sw7W2fb9n62hFRcdUsvOfrwwbdtcOo8Mj68qboQBAEAQGRyc+l03tofjagOvisBYogCA1n8oHe2L3qPo51aGoZL8g97aH3eH4AoeoM6oAQEM2Y956v7DpolaGoZzIspUIAgMjgmHPnkAY3O1/2K7WxbXfrqtUSdOOc500080YK9WMI8WbDwueWnpnxCC7tQ70X4l6qpSoTqxkpJRXd3HGqKNSpvNkZxXCqySzzE4Al3AFq31SrU3FazjHGc5w/k+KfvN6lVoRymza+QrahlK0VIDHAnMtrzeI+a+cV4fpRCzuEnWkus78aZ4/ocW5rKnX37dvJhtlrEHRUbY2ABsrtOa0BozSx2jz8ax9H7GFraVbqnPM+Czrwbw9fc2b9nc1r2v1leWWtDSasd0IAgL7B/nHeyqOikVZ6cvuEWKsAgNu7F2VTTAaeVvzdrHNzgRwXB4raPWst7sWO2KUKie7KC3fDh3fZ5OTcTr2lXrreWM6/wB+o2Q8twGGCEO74EOcRYZtiM0DUG6uRbmztl0NhxVTG9UfFeHzZit6FW4qdfXllkAyfyjfTu42k6RYLoWe2crq7hcO5pJY+iwsefE6FxaKouGpKcq8sYZ6VjGxtLhw2HG2/wDZdCdala05V4zUk8pJPXu8s5NC2spwq5Zrkrx7eeJ2iigBAEAQGRyc+l03tofjagOvisBYogCA1n8oHe2H3qPo51aGpDJfkHvbQ+7w/AFD1JM6oAQEM2Y956v7DpolaGoZzIspUIAgNs7EmEzwOE7owIng2cSAdI4BrXcnVoWVl1VeeJN5x4d2HyPP7Vr05epnijZOJYpFCM+R+Y031Xu4jgAGn6/OvD7V2tVrPqrOT4avQybD2Dc7SqJqL3Fq9CIyZcOEhzYmmO+i/hW9etcxW9bGXVlveOT6bHoVYdUlKPrHtPl1a21xAcdwD+ZWs9nTm81Ztsvb9ELWkmt1Hvj0TcTw95awBx/IxkOd5tIFl6DorX7Pdys6rzGS4Z49zxyfE8Lt/Zq2ZfRlDgmaAe2xI4jbkXdr0nSqypt53W1yeDKnlZPlYiQgL7B/nHeyqOikVZ6cvuEWKsD6jbcgDhIHKr04b8lHxeCG8LJvrIbCYsPohM/vS9jHvcPCOc24A4uHQONc3pLtGvb1YbPtZY3c5x48E3x+Rz7Kwnti7cM+quHge9fXYbWC09nD/m053FocO+/Ncy023ti1TjnfT7nho7lToVd0ZZoSa5Mw8eC4I85rYmtJ1EmYDlJsPrW9HpHexeZ28GvcolbjottinDfjLPu4F87Y2pCe9YB5jp0cYPEvRbO2/Z3kf/HFPwwjyVe7u7ebp1uDRrnZHyYZQytEfgu9fE3j9ZW5e0KdWh2mmlHDw0u/OccNFodLZ9260fWIYuKdIIAgCAyOTn0um9tD8bUB18VgLFEAQGs/lA72w+9R9HOrQ1IZL8g97aH3eH4AoepJnVACAhmzHvPV/YdNErQ1DOZFlKhAEB0jktY0tMTYN2u54gLlcnpr6t9LD4vuPMULadxe7kVkheVWLCpnLm+A0ZrfOATY249K5NnQdGnh66s+77H2erK2VPHHvMMto6wQgnOTzxDQSPkOax2fYn1aOUkBTsqhKvtaCh/jxfmz5Z06qxnXp0o8X/0aIrXh0j3DUXOI9RJK9VeNSuKjTyt6X3Zy4LEUjxWsWCAvsH+cd7Ko6KRVnpy+4RYqwLrDGgzRA6i9nxBZKTxOPzRSp+V/I3llc8so4I2Nuw63cWZmZo/Mryl3J1Nq15TfFN45s7vQKjTanUz62f3IOsp9MCEEuyJxp2e2nkf/AAzoaToLTwAHzmwXPu4SpJ16PCS8O88f0o2BQu6DqqPrLwM1l5RRupKhsmkMY8tPCHZpIF16fobeXN1UdKpxhLg/k2fJFT7NdqFN/M50drW7NYk0emKKoCAIDI5OfS6b20PxtQHXxWAsUQBAaz+UDvbD71H0c6tDUhkvyD3tofd4fgCh6kmdUAICGbMe89X9h00StDUM5kWUqEAQG+8tJRTwR0zDbOs7RqzATYfeAK85e1Hc7Sq1pcUnhcl+53Oguz04yu5rXOHy/khCk+kntR0j5nBkbC9x4B/niHnVJzjCO9J4Rir16dGG/UeETPDMjWMs+okBtra06PrOr81pRrXVy9y1pt+88PtLppbwThReX7iP7KGVcW09jU72m9s4NIc0BpaWi41nQV7TYuzJ7Jtp1azSrTXBPi8Pg+HdwbPCQlWvLl3NZfI1EqnTCAIC+wf5x3sqjopFWenL7hFirA+o32II4CDyK9OW5JS8HkhrKwb5yQrY8Rw8ROILmsaw8bXtbZhPrN+RcfpRbSVaO0aEeEs72NE+Da+mTW2Rfy2Vf4bxGT/v3ItieEywOcHxuABNnW0EcBuNC5lKvTqxzFn2S2vaNxFShJcSxWY2yrHlpBBsQQQfONSh8eBEoqSaehN6+s7Ow6cnvXsjeX+csa7N5Qul0Tm7baPUf4y0feuK/c+NdJ9lxsNoQqQ0l/BoV+srpz/MyT5VQEAQGRyc+l03tofjagOvisBYogCA1n8oHe2H3qPo51aGpDJfkHvbQ+7w/AFD1JM6oAQEM2Y956v7DpolaGoZzIspUID0geAQStuxrwoXEKk1lJ8f6ysllYRu3ZDhIlidrGZa/ADdxtfj4bLxkYuFerCWql+iPadB60JbOUE+K1Iksx7MnORtF2PDJUSjNDm6DwiMXzz+TVgo272heQtYceOX5YPm/TjanqRtqT4t8f79TW+V2XMtS57GOLI72sOIcN9d7r6HUr21nSVG0XrLWWOH0+2h4+02fGlxlqQsm648pOTy3k6ZRVAQBAX2D/OO9lUdFIqz05fcIsVYBASHJDKd9BJnAFzDbObe1x/266Fvc0nQlb3Cbg9Mdz+XDX59xp3doriOO83Pk9lnT1jWtDm55/2n2v8A0nh/JeZ2l0SWHXspZWuFryNGneX2z3rmKI1lfg20S50Y/gvsWniOotPn0X+tce0rucdyf5lr+59h2Btanf2ykn6xgFuHfJhk/CG4fVuOp8chPqa14K2tiyctsUlHu/eJ8u6eVM16MfBmjZNZ9ZXan+ZnKR8qoCAIDI5OfS6b20PxtQHXxWAsUQBAaz+UDvbD71H0c6tDUhkvyD3tofd4fgCh6kmdUAICGbMe89X9h00StDUM5kWUqEAQG9MnKpmKUAjLg2RhGk6TnixLiOIg5vrK0+lNrGjWW0KCzCWq7+/XX3GHYe0nsm/9f8kvv/UYuHJmcTNjfGbZwueAi+mxXnZX1Lq3OLPrEtqUHRc4S7uBNsqA2KjlZpsIHtt5y0dS6fQWnKptDrff+qPjG2rh17+Puf7HNk3hO9ZXeqfnfzZ1FofCoSEAQBAZLAHNEpz2kja59ANv9t9+A8FxwawqVNOHu+4Mc619GrlVwUQBAZHAKrap2P06DwGy6myJ4uVH2vV5886e75mC4jvU2jpltKyVro5Ghw0EcgXzLb0ZW19KUHgwdGbypSk4RfeaqxujayodHGDa9gNek8C37eo50lKR9ns6zlQU6jM7lU40OE5hI2whzHDVomzjq8wIXX6LNO6rXmm6sRzpvd3No+TdIbqF9tVbmkf4NHErqN5eQUUAIAgMjk59LpvbQ/G1AdfFYCxRAEBrP5QO9sPvUfRzq0NSGS/IPe2h93h+AKHqSZ1QAgIZsx7z1f2HTRK0NQzmRZSoQBATPYyxwU1S1rvBkJBHrb3v/kAuvbRoXNnO0l+dtteHBL9mczaVu6lPK7joGkeCNPhM4ePiXxvaFnO3rumzZ2ZtOUrZxk+KMNjbBJDUhwuDG7+y9x0MfV3Cx7vuebrVXK63vec2V7A2R4GoEr0m06EaF1OnHRY80n+p6um8xTLdaBcIAgCAvsH+cd7Ko6KRVnpy+4RYqwCAIC8wi22svx8V10tkxi7uGXjjw+fh7vmYq+erZ0/h84c4aNDmjq/wvn/Syhu3TfyOHset1Vy0WJyeijndO7S7/SPPp0/25FxretXuYxt6S1PdbR6Q9RZ9WnxNR7LOUG3TbQxwLI9ZB1uOaTf1G4X1SFrS2fYQtkvXeG/FeHNM8js6jLDqz1Zr5aR1QgCAIDI5OfS6b20PxtQHXxWAsUQBAaz+UDvbD71H0c6tDUhkvyD3tofd4fgCh6kmdUAICGbMe89X9h00StDUM5kWUqEAQHrTSZr2kG1iDf1FZrebhVi844r3cO8iSysHSOSVcJqeneHXvHG1xBHhBozr24dK8900tXG6dWC9V6PuxlnmqC6q6lCXBMy1bTAabXadDhwELz2xtpzt66aMm0bPq11sDn7ZBwAUlQ8NvmuII4u+F/73X1jaNOnWoRvItuUnh+HBY/Q6Wz7h1aayRRcM6AQBAEBfYP8AOO9lUdFIqz05fcIsVYBAEBN9jHJ4VM4e8EsZcn6i0f5XctIwtLV3c9XlR008fFPK8Tl7Sueqhuo3tRxFxLrWGoeoL5Ntq/VxXbZo7LtZyzVI7l5iW00sz8/NcbNZp06wHW+or1nQyw/NXxonh+/DKZlXvMPikc7PeSSSbk8K6tSpKpJzm8tnpEscEfKxkhAEAQGRyc+l03tofjagOvisBYogCA1n8oHe2H3qPo51aGpDJfkHvbQ+7w/AFD1JM6oAQEM2Y956v7DpolaGoZzIspUIAgCA2jsPY13z6ZxA0Bzbm2kX0DznQFtbQpy2js50/wDKn3+7HBfTBxNq0d3FZdxuuG0ken/pXxyqpUKzR2LdQu7bGCIZZZLtq4yx4OeB3jr249B82kr6R0Z6RQcOyV36sv790eelTq7Praeqc/4thclNI6OVha4cYI/uu5dWc6D8YvSS0f8AfA79KrGrHeiWS1DKEAQF9g/zjvZVHRSKs9OX3CLFWAQHrTwl7g1oJLiAABc3Jss9tQlXqKnHv7/Bd7+SKykorLOiMh8BbS0zGFoBtnvI1m+kDkI0eZcPpftjdkrWg1hJLh44483lnDt6D2hd8fyoksFTcEgWa38/+3Xz7q3KaWrZ6u7pUbK2eDS+zFi2dIyAHwBnO8xda4t/Svr9nTdnsuFF4zPi13rGGuZ5nZNLKdV97NarWOyEAQBAEBkcnPpdN7aH42oDr4rAWKIAgNZ/KB3th96j6OdWhqQyX5B720Pu8PwBQ9STOqAEBDNmPeer+w6aJWhqGcyLKVCAIAgMtktXbRVQPudEkd7cWc0n+y39nVIwrYks7ycfrLgjXuqe/SlH3HQeK4sYKXbG63Fp++1zgvnW0tn42lOnL3vzNzobQVxKVKXd+5EIMtqhrtOa5v8AKRoV3syjjhlPxPodx0etK0N2SMpjOGU+L0xLdD2jg8Jh0WB4c02sPrXc2JtepbS7DePNOWj+3ng+YbY2RW2NX34LNN8jReJUToJXxPFnMc5p/pJC791Q6mq4LTVfJ8U+Rlp1FUgpLvLVa5cIC+wf5x3sqjopFWenL7hFirAuaCifM9rGNLi4gaFsW1vKvPdS4d/uRSpOMI70jdeR+RUFCxs0+aJdBL3kWYdBs2/+oHi4gtHbW3qNq3a7PjvSw05avjw19/hocylQu9qVNyinud7PvKDLDXHTeDfS/jOm9l46jYOcutr8Wz6ZsTo1TtKa39TO4ZX2oWySX4S7j4h+dls7I2crnanVrRftk8Z0yeLhW8NGc94/iBqKiSVxuXm697tKalcSjFpqPBNeCNa3pqnTUUY9aBmCAIAgCAyOTn0um9tD8bUB18VgLFEAQGs/lA72xe9R9HOrQ1DJfkHvbQ+7w/AFD1BnVACAhmzHvPV/YdNErQ1DOZFlKhAEAQH0x1iCODTyK9Ko6c1OOqaa+hDWeBuyWqdUYRFIQSc9gPqjEjb+rQFy+kNFU9pqb/ygn9Wov9To9ClGntGtH3EVXOPqpkcBxR1NK14PenQ4cbToP5ErDXoqrDHf3fM5+0rCF5QlSku7gY7ZioWNkp52aqlrnAWt3oEebfzkOXo7K+nc2NKFT80N6L+jx+h8foUJW1arbS/wlj6cTXaym2EBfYP8472VR0UirPTl9wixVgbW2KKNsEEtZKbNBzQQCSLhltXAc7N+tZNr3VW02dChTfrVXvfJaf8A5NLsk9o3sLSHfxfyWT4xrFHVMme7QBcNb/K2+gf+/MvJ0KMaUcL6v3n2LZuzqVjQVKmtCwWY6BL8pcT2vCAbC74wB69sJ/sF0OjEOpuq9xjO7+qS/U+MdI47+23T7kl+poxdIsEAQBAEAQGRyc+l03tofjagOvisBYogCA1n8oHe2H3qPo51aGpDJfkHvbQ+7w/AFD1JM6oAQEM2Y956v7DpolaGoZzIspUIAgCAIDb+xriBnw+en8J7GPDG8ZkLjcfkPrWt0joOdtb3cpZaeH7lovJGPZtVWu1qVR8FJpPyMK4WNjwLjH2hNNZRRCx87I9TtlLQG3gse37mY3/C9DsVY2dcLwnF895nx/a0NzbNwv8A6vnHJr1SYQgL7B/nHeyqOikVZ6cvuEWKsDdOcI8GpQ0WMoYH/wBPf35WhcTakpTvYxl/hDzyzr9DbVVL+tXf+OUuS/cjSwH04+4IXPcGsF3O0AcZVZSUVl6FKlSNOLlJ4SLzZhrNqbDSMtmgNk+o57SOUL0Gw1Klsp1eGakmn44WMfY+Jyqdpvq1w3njhfRI1YshtBAEAQBAEBkcnPpdN7aH42oDr4rAWKIAgNZ/KB3th96j6OdWhqQyX5B720Pu8PwBQ9STOqAEBDNmPeer+w6aJWhqGcyLKVCAIAgCAlex3lK2gqC598x7c1xGsaQbgcej81t06VC5tqtrWe7vLKb8eKxo/HP0NK9oTqRTh+ZcUbExbJ/shxnpHMfG8A5jTY31G19FtF9JBvfRqJ8hXoVrF9VcJ+6S4pru/Y9xsHpZQnSjb3bcai4cdH4fsYjDsBmmfmhhbbwnOFgBx+f6lincQivF9yXFnpbzbNna0nUlNP5MxOy1OxppaZhu6BhDzwOLhHYjivYm3nXpbG3rW1lHfeOsbk4/JvGfkmfKe1dtuq13jCm+HyXA16shmCAvsH+cd7Ko6KRVnpy+4RYqwNz0xFRg9OWXLoMzP0ayQGkC3FnArk7ZhVheQr1ePWR19+X+x1OiF5GhtCpby/yy15fsRxaZ9RJXkZhOnsmQ5rWXzePOFu+P/EaRyLF1M7uqrWkst6vwR4npftyNrbu2p8ZzNZ5fYt2VWPeBZoDWgcQGn+5J+te0vbenbShbwX5IpP55b+zR4SxpdVRSffxI4tI3AgCAIAgCAyOTn0um9tD8bUB18VgLFEAQGs/lA72w+9R9HOrQ1IZL8g97aH3eH4AoepJnVACAhmzHvPV/YdNErQ1DOZFlKhAEAQBAEBd0OJSwm8Urmeo2H1jUs9O5qU1hPh4PivP9DHUpQqLElkzlXl7XyNzXVBt5mtB5QFm7XGOXTpQi/FJ58215GtHZ9CLzukbmlc8lziXOJuSdJJK1JzlOTlJ5bNxJJYR8KpIQF9g/zjvZVHRSKs9OX3CLFWBJMlssZ6A2ZmvjN7seCRpAGixGnQORbNWrTuaKt7qO9Fad0l4Yfz46GvUt1KSnFtSWjRK2bINDYOdh52zWXB2jP13A1WvwLneh7N4/Gml4YT8/1Nv0nthQ6tV+GmnHBG8pcu6mru0ERRX0MYLaBcDOOng+rzLo206Vit2zju/E+Mnz4eX1NKFqt7rKjcpPVsirnX1rBOcpPMnlm0UVQEAQBAEAQGRyc+l03tofjagOvisBYogCA1n8oHe2L3qPo51aGoZL8g97aH3eH4AoeoM6oAQEV2UcPlqcMqYoI3SSP2rNY3Wc2WNxt9QJ+pTHUM0Fue4n5BNyDrWXKKjc9xPyCbkHWmUBue4n5BNyDrTKA3PcT8gm5B1plAbnuJ+QTcg60ygNz3E/IJuQdaZQG57ifkE3IOtMoDc9xPyCbkHWmUBue4n5BNyDrTKA3PcT8gm5B1plAbnuJ+QTcg60ygXeG5BYi15LqGYDa5h4PC6N7R+ZAVZacvuSWm57ifkE3IOtWyiBue4n5BNyDrTKA3PcT8gm5B1plAbnuJ+QTcg60ygNz3E/IJuQdaZQG57ifkE3IOtMoDc9xPyCbkHWmUBue4n5BNyDrTKA3PcT8gm5B1plAbnuJ+QTcg60ygNz3E/IJuQdaZQL7A8gsRZUwPdQzBrZYiTYaAHAkplA6aKwliiAIDWfygd7Yveo+jnVoahkvyD3tofd4fgCh6gzqgBAEAQkIAgCAtcUr208TpH6hYesuIa0XOgC5Gk6BrKYBGoMsXO2o2hs4xg2c4h5knfA4QOtYmMNa83GkPaO9vdW3SM/qZfE8UfFPGw2ZE/axtjopHNL3vLQzPb3jCe9AztZeAoSyGz7xnF+x3xgtBa7wnE2sM+Nhtosc1r3SG/+mJ3nIhIkuMKxFs7biwcPCZwtBLgA7z96QbaA5rhfvSpawRkvVBIQBAEAQBAEBVARWPF6nPEL/wCHNJI1rc+HvWxnbnB7S2Q592xFtiWkFwJbpsZ4cP73EF86vqH0kUkTM6VxaHhjQ7QCQ9zGve0W0XALtR4TrcMgum1rn0m3Q/xXuhL47sLc5xbdt2E3Fzbvb+a6YWQiwo8fO2BktxYvbfa3AkmVjIi4HSzvXxEgjXODoDXWYGSQKCQgCAIQEAQGs/lA72w+9R9HOrQ1IZjcmdl+hpqSmgfFVF8MUbHFrIy0ljQDYmQG31BS4PIyZLdvw/xNXzcf6ibjGRu34f4mr5uP9RNxjI3b8P8AE1fNx/qKNxjI3b8P8TV83H+om4ycjdvw/wATWc3H+om4xkbt+H+JrObj/UTcYyN2/D/E1fNx/qJuMjJUbN+H+JrObj/UTcYyY87K+FHa7wVxEbs9rO9zM/OLw5zNtzXEOOcM4GxAI0gWndYyUk2VsLcWF0WIOzCHBrnAsLmuL2lzDNmuLXG4JBtmt/lbYotDJeVOzPh0jc10NZmktJGZHpzSDY/xNINtI4RcIoNE5PCi2XcMic9zIa279d2RmwznvzR/E1Z0jz/VxAAN14wRku92/D/E1fNx/qJuMZG7fh/iavm4/wBRNxjI3b8P8TWc3H+oo3GMjdvw/wATWc3H+om4ycjdvw/xNXzcf6incZGRu34f4ms5uP8AUTcYyN2/D/E1fNx/qJuMZG7fh/iazm4/1FG4xkx+6nhFnjsOq78tLjmMzu8JLLO224DSSQAQBc21lTusZPs7K+E5uZ2JVBoDGgNYxoDYwQwNzZRYAOI0cBTdYyXUGzThrGtYynqmsaA1rWxRABrRYAASWAA0WTcbGS3k2XMKcWk0tUS1xcDtcfhOcHkn+Lp75rXWOi7WngFii0Ml3u34f4ms5uP9RRuMZG7fh/iazm4/1E3GTkbt+H+JrObj/UTcYyN2/D/E1fNx/qKdxkZG7fh/iavm4/1E3GMjdvw/xNXzcf6ibjGSH7KOyNS4nSMggjna9szJCZGsDc1rJGkAte43u4cHGpjHDD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940" name="AutoShape 4" descr="data:image/jpeg;base64,/9j/4AAQSkZJRgABAQAAAQABAAD/2wCEAAkGBxQREhMUEhEVFBQUGRUaGRYYFh0YGBsXFR0ZGRgaFxobKCggHhsnIRwaITEhJSkrLjAuFyEzODMtNygtLisBCgoKDg0OGxAQGy8kICYwLC8sLC81LCwvNCwvLiwsLCw3MCw3LCwsNCwsLCwsNCwsLCwsLSwsLCwsLCwsLCwsLP/AABEIAMYA/gMBEQACEQEDEQH/xAAcAAEAAQUBAQAAAAAAAAAAAAAABgEEBQcIAwL/xABNEAABAwIBBAoNCgUEAgMAAAABAAIDBBEFBhIhMQcTFzVBUZGTs9EUFRYiMlNUYWRxc3SyCDM0gYOSlKHT4iNSgrHBQkNi8KLhJESj/8QAGwEBAAIDAQEAAAAAAAAAAAAAAAECAwQFBgf/xAA8EQACAQMBBAYIBgICAQUAAAAAAQIDBBExBRIhkQYTFEFRoRUiUmFicYGxIzLB0eHwQpKC8TM0Q2Nywv/aAAwDAQACEQMRAD8AieEYZTuo4nnazMdbCxpJFu9Nza3/AJE8Q1rq2yrO4hDq04NR44XeuPHBoVpQUJS32pce9+LxwyZR2TlKQSJIgAL5pjYXZ1hZotYXvr02HGdJXX3UuDt0/kuH2/vgaannj1vn/J4Pyfgz3tDoc1oBa7a2d9c2sPPbjtq4BpWRQhuKToLPhj3a6fvz4FOse+0qvD5/yfceTlOdcsA1aDC2/wDpvyX/AC9dolGKf/p/Je/3e4lTb/8Ae8zzhwOnzyHCMtzmC4ZG3vSSHPF73sAO90E53ENNp0Y7mVRWePDGe7gtO/x04EKq97DqPn/J9TYBThpIdC4g+KaLi7B3v3if6T60jTi5JOgkn7vn7vd5kuo0uFXzPd2TdIbkSxAd9mgxNJ70HS7VoLtAsNRvZYlHGE7de/h/2W31xxW8yxrsEhjzczapL517RNFrWtx3v/hbVChTqZ3qKjpql+xhrVpQ0qN/UUWDQva/ObGxwta7GadDrgX1u0ADSBpNzqBivb06bju0k09eHy/vj4IilXlNPNRr6lz3O04exrpIC0kZzmxNIAIJJHGbi2rhCw7sXGTVvxWnBcfL6mXfaaXXeZaOwqANeRG24LMwZjNOdpOcADoAFtBvcjRrtnjawbiurj354eH7/YxSuGt7E37uIw7CIXvtKyNjbHTmM/yPrtw2spuLWnCGYU038iKVxKUsSm19S6qcnadrSRJA9wA71sbNJN9DSbauE+fRc6Fr04xlLDt8L5fwZ5SaWVW8/wCSkGB0xYC4xtNgXAxtuPDBAsDfU23mJvbQDapRUZuKop644fLH65/7KwrZjl1Gvr8z2OAUl2AFmkgOBbHo8G5zs21gC7TwlvBcXxKm8NugtPZ+fd7+HyzyyOcc8Kr5gZP0lmd9Gbjvu9jFraeLWRcgcbc0nvgRDg+P4C5Z/v8AOe5hTXD8V8/7/fmW3aWnzAbMzy0G21ste7ARpta136DrzL6AQs7oRU2upWM+Hufu/ucamLrvVT6x5+Z6uwGmuLZgBc0eDETm2aTncWk2uM4aDqtc41S1/BWj/wAX9P7w8y/Wf/K+7vKdpKXOI7wANcQ7MYQXZ+aweDwt78+vWLFT1D3c9THVcMd2Mvz4foR1yzjrH39/vwi2xLCIGPtE2ORlgQ7a2g+cEWWxb2tOpDM6Si/DBirV5RliNRtfMtO1zPFR/cb1LP2Gh7C5Ixdrqe0+bHa5niY/uN6k7DQ9hckO1VPbfNjtczxMf3G9SdhoewuSHaqntvmx2uZ4mP7jepOw0PYXJDtVT23zY7XM8TH9xvUnYaHsLkh2qp7b5sdrmeJj+43qTsND2FyQ7VU9t82O1zPEx/cb1J2Gh7C5Idqqe2+bHa5niY/uN6k7DQ9hckO1VPbfNjtczxMf3G9SdhoewuSHaqntvmx2uZ4mP7jepOw0PYXJDtVT23zZdYZhcTpGh8MZbp0ZjeL1LWu7SlCk5Rgs/JGxa15TqKLk+bLHZCw6GKKMxRsYS8C7WhtxZ3F6l526S6rOEuK7vczsw4S17v2NyZEYFSuw+ic6lgc50EJLjE0kktFyTbSVz1eXEeEZtJe9l3Qpvi4ojUsgdXOp2wUrWmZ0YPY0biBnEDgF+VdVVKio77nLTxZw3Vk7jqkkuONCTDJJpJAkpCRrHYMVxq1jO845VpekZ+Mv9mdHsc/aj/r/ACQ/GarseeSHaKR21kDO7FjF9AOrTbXxroUZzqQU9+XH4mcu5rTo1HDEXj3Isu3Ho1J+Gj6lk/E9uXNmDtk/CPIduPRqT8NH1J6/ty5sdsn4R5Dtx6NSfho+pPxPbl/sx2yfhHkO3Ho1J+Gj6k9f25c2O2T8I8iT5L4V2ZE6QtpI815ZbsKN2prXXvcfzfktO4up0ZKO9J/8mdG0hO4g5+qv+J6Y3hDaemNQzsSVo2uwFFEA4Pc1tw65476lWleVKlTq8yX/ACZetRlTpOonF/8AFfuRTtx6NSfho+pb2J+3Lmzl9sn7MeQ7cejUn4aPqT8T25c2O2T8I8h249GpPw0fUn4nty5sdtn4R5Dtx6NSfho+pPxPblzY7bPwjyPSnxTPc1vY9IM4gX7Gj4TbiUN1Es78v9mWhdzlJLEeSJvJks1psZKS41//AAI+Hj75cz0jU8Zf7M7PY5+1H/VfuRnKM9iSiMRUkgLWuzuxI2+Ffg08S3betOtHe35L/kznXc5281H1XwzoYrtx6NSfho+pZ/xPblzZq9sn4R5Dtx6NSfho+pPxPblzY7ZPwjyHbj0ak/DR9Sev7cubHbZ+EeQ7cejUn4aPqT8T25c2O2z8I8jP5KUfZxlG10ke15n/ANON18/O9VvB/Na1zcTo49aTz8TN2zc7nP5Vj4cmUrMnWshlla6kftTZCQKGLwowbtJzjY3FvMteN9VclHMuOP8AJ95uO2luuSlHh8Ph9SGdt/RqT8NH1Lo+v7cubON22fhHkO3Ho1J+Gj6k/E9uXNjts/CPIduPRqT8NH1J+J7cubHbZ+EeQ7cejUn4aPqT8T25c2O2z8I8h249GpPw0fUn4nty5sdtn4R5E3Zk0za2SPfRsDw099RRAAuF7XLguZPaM4vG9L/ZnZjaTlFPMePw/wAmEyqpuwnRt2ukkzw437DjbaxA891tW1xUrJveksfEzUvN+3xo85/xwS7B8EpZaeGR1JT5z443H+CwaXNBPAtCreXEZyiqktfFnToUqcqcZOK4pdxBtnXCYIcPidFBFG41MYzmRtabGOYkXA1XA0eYLE7mtU4Tk2vezMqcI8YrBO8g97aH3eH4AteWpkII6ZrMVc57g1ralxLibAAPNySu5hu2wvA8zlK9y/aJi6rojM6V1bGc4xODNsaGh8WgO0aTqbo/46b6hx406sc4i+PuPQ9dS9pc0a/ypnbJVzvY4PY5ws5puD3rRoK7lsmqMU/7xZ5raElK4k086fYxazmkEAQBAT3ILEoI6WWOWeONz5H2a5wBs5kbbga7a+Rcq+jJ1U4rJ3tmVIKhKMmlx/Q+8o62mbhpp4qmORzdqADXAuIEjXE2uTq0/Uq2+/2hTlF9/wBsGW4dONo6cZJ8PE1+uuecCAIAgPaidaSMk2Ac2581wqz/ACsyUniafvRtKrqYXukLayEBx8YNFgBxrz3VzX+LPXddT9pc0QnLudj6lpje17RFGM5pBFxnX0hdawi402mscTgbVnGVZOLzw/VkdW6cwIAgCAmOx1iMUBqNtlZHnCLNz3AXtn3tx2uOVc7aEJS3cLOp2NkzjHf3mlpqZysxGljpKmNlVE4vjmIbnguMjw4uA06buOjh4NK1YKo6sJOL4Ncjpb1KFOUVJd/f3msl2zyoQBAEAQG1u2dHLBEySph7wREgvabFoAcDfjF2nzEhedq0JuT9V6+B6+lXpbkfWWi70RbZExGKeSEwyskDWuuWuDrEka7LpWClGMk1g5O15xlubrT10+hPsnPolN7GL4QuZcf+WXzZ17X/AMMPkvsQP5QO9sPvUfRzqkNTMyX5B720Pu8PwBQ9STEYlkDt0skvZObtj3OttV7ZxJtfO0roU7/cio7uhyKuyusm5b2vuPp2Q7izM7LFrAfMm9hq/wBajtqznd8yz2bJx3d/h8v5LXc39LPM/vWT0l8Jh9D/AB+Q3NvSzzP709JfCPQ3x+Q3NvSzzP709JfCPQ3x+Q3NvSzzP709JfCPQ3x+Q3NvSzzP709JfCPQ3x+R9w7HZYbtqyCL6dp4xb+dVe0MrDiWjslxeVPyKz7Hmebmq4APmeIW4XotoYWN3zEtk7zy5+R57m3pZ5n96n0l8JX0N8fkNzb0s8z+9T6S+Eehvj8hubelnmf3p6S+Eehvj8hubelnmf3p6S+Eeh/j8hubelnmf3qPSXwj0P8AH5HtHkA5rS0VZzTnaNp/mABPh8QVXfpvO6ZFsppYU/I8dzb0s8z+9X9JfCY/Q3x+Q3NvSzzP709JfCPQ3x+Q3NvSzzP709JfCPQ3x+Q3NvSzzP709JfCPQ3x+Q3NvSzzP709JfCPQ/x+R9R7HOaQRVm4II/g8I/rUPaOV+UlbIw8qfkek+x+59s6sJzb2/gi+k3N++06SojfqOkfMtPZTnrPyPHc29LPM/vVvSXwlPQ/x+Q3NvSzzP709JfCPQ3x+Q3NvSzzP709JfCPQ3x+Q3NvSzzP709JfCPQ3x+Q3NvSzzP71HpL4R6H+PyPanyAMZu2sI1f7P8AKbj/AF8ah7QUtYl47KcdJ+R4nY4HlX/4/vUraPwlXsfLzv8AkTTDqXaYo47521sY29rXzQBe3BqXPqS3pOXidelDcgo+Cwa7+UDvbD71H0c6iGpZkvyD3tofd4fgCh6kmdUAICI7LNS+LCqp8b3RvG02cxxa4XljBsRpGgkfWpjqGc6d01Z5bU8/J1rNgqO6as8tqefk60wB3TVnltTz8nWmAO6as8tqefk60wB3TVnltTz8nWmAO6as8tqefk60wB3TVnltTz8nWmAO6as8tqefk60wB3TVnltTz8nWmAO6as8tqefk60wB3TVnltTz8nWmAXmFZR1he4GsqD/DnOmZ+sRPIOvgIBVJrhy+5Jad01Z5bU8/J1q+CCndNWeW1PPydaYA7pqzy2p5+TrTAHdNWeW1PPydaYA7pqzy2p5+TrTAHdNWeW1PPydaYA7pqzy2p5+TrTAHdNWeW1PPydaYA7pqzy2p5+TrTAHdNWeW1PPydaYA7pqzy2p5+TrTAL/AMoqt1VTtdWVBBliBBmeQQXC4IvqUYB1WVhLFEAQGs/lA72xe9R9HOrQ1DJfkHvbQ+7w/AFD1BnVACAhmzHvPV/YdNErQ1DOZFlKhAEAQBAEAQBAEAQBAX2D/ADjvZVHRSKs9OX3CLFWAQBAEAQBAEAQBAEAQGRyc+l03tofjagOvisBYogCA1n8oHe2H3qPo51aGpDJfkHvbQ+7w/AFD1JM6oAQEM2Y956v7DpolaGoZzIspUIAgKtaTqF1aEJT4RWfkMnrDSvebNaSVtUdn3NXO5B8Pp9yrnFasuJcImYAXROAOq6yx2TeSeFDzX7lFXpvRkrwjYvqp2B5fFFfgdnF1vU0EfmtO6nZWcnC4rJS8Es+eUac9pQUt2EXJ+4xmU+RNRQNzpCx7NWcwnXoGkOAPCFNONCvSlWt6qlFYz3Pi8acfuZbe9hWlu4afgyMrCbgQBAX2D/OO9lUdFIqz05fcIsVYBAZDCMFnqnZsEZedHmGnVcnQtq3tZVk3lRS73p+piq14Ulmbwe+NZNVNHbb4i0HhuHDlF/8AoU1bRwjvxkpLxjnhzwUo3VKt+R5MQtQ2AgCAIAgCAIDI5OfS6b20PxtQHXxWAsUQBAaz+UDvbD71H0c6tDUhkvyD3tofd4fgCh6kmdUAICGbMe89X9h00StDUM5kWUqEAQHpDKWm4W3Z3lS0qqrT1Xzx9cYKyipLDJhkg95u/awQ22m3Ava2t7O8tlOrhNtrhw8Ma5OZdxjF7qZKcp8o4jHA0sFweLXYKttbulNuUsb3BfNmjQt55k0bAqq93YsklP3zrAjzjvW/3vyL4lt+0cdrONbR4+x3+iUaMqzpVeDz+xE8frHVWEyOlAL84AutwMewj612uiyjR2hOilmLg3j3qMjd6UWdK12hSdLvz9jRy6prBAEBfYP8472VR0UirPTl9wixVgEBu3IN7aPCxMIg5xc24/mz/Bv6tOjzrndJas3UoWtKTjFw3njvbxkpsrZlPae0JQqvhH+f2JDioZVULnSxhgcx5LbarXGcL6jb+60+ilevS2j1EZb0W1lPTuNTb9jRsLyMbd+GhrPJXJamqIpHOebgni1C1rL6b2S1or8OO+pd7+3DGMNfM1bm7qwmkiO5Q4HtAu0G3q9Sw7W2fb9n62hFRcdUsvOfrwwbdtcOo8Mj68qboQBAEAQGRyc+l03tofjagOvisBYogCA1n8oHe2L3qPo51aGoZL8g97aH3eH4AoeoM6oAQEM2Y956v7DpolaGoZzIspUIAgMjgmHPnkAY3O1/2K7WxbXfrqtUSdOOc500080YK9WMI8WbDwueWnpnxCC7tQ70X4l6qpSoTqxkpJRXd3HGqKNSpvNkZxXCqySzzE4Al3AFq31SrU3FazjHGc5w/k+KfvN6lVoRymza+QrahlK0VIDHAnMtrzeI+a+cV4fpRCzuEnWkus78aZ4/ocW5rKnX37dvJhtlrEHRUbY2ABsrtOa0BozSx2jz8ax9H7GFraVbqnPM+Czrwbw9fc2b9nc1r2v1leWWtDSasd0IAgL7B/nHeyqOikVZ6cvuEWKsAgNu7F2VTTAaeVvzdrHNzgRwXB4raPWst7sWO2KUKie7KC3fDh3fZ5OTcTr2lXrreWM6/wB+o2Q8twGGCEO74EOcRYZtiM0DUG6uRbmztl0NhxVTG9UfFeHzZit6FW4qdfXllkAyfyjfTu42k6RYLoWe2crq7hcO5pJY+iwsefE6FxaKouGpKcq8sYZ6VjGxtLhw2HG2/wDZdCdala05V4zUk8pJPXu8s5NC2spwq5Zrkrx7eeJ2iigBAEAQGRyc+l03tofjagOvisBYogCA1n8oHe2H3qPo51aGpDJfkHvbQ+7w/AFD1JM6oAQEM2Y956v7DpolaGoZzIspUIAgNs7EmEzwOE7owIng2cSAdI4BrXcnVoWVl1VeeJN5x4d2HyPP7Vr05epnijZOJYpFCM+R+Y031Xu4jgAGn6/OvD7V2tVrPqrOT4avQybD2Dc7SqJqL3Fq9CIyZcOEhzYmmO+i/hW9etcxW9bGXVlveOT6bHoVYdUlKPrHtPl1a21xAcdwD+ZWs9nTm81Ztsvb9ELWkmt1Hvj0TcTw95awBx/IxkOd5tIFl6DorX7Pdys6rzGS4Z49zxyfE8Lt/Zq2ZfRlDgmaAe2xI4jbkXdr0nSqypt53W1yeDKnlZPlYiQgL7B/nHeyqOikVZ6cvuEWKsD6jbcgDhIHKr04b8lHxeCG8LJvrIbCYsPohM/vS9jHvcPCOc24A4uHQONc3pLtGvb1YbPtZY3c5x48E3x+Rz7Kwnti7cM+quHge9fXYbWC09nD/m053FocO+/Ncy023ti1TjnfT7nho7lToVd0ZZoSa5Mw8eC4I85rYmtJ1EmYDlJsPrW9HpHexeZ28GvcolbjottinDfjLPu4F87Y2pCe9YB5jp0cYPEvRbO2/Z3kf/HFPwwjyVe7u7ebp1uDRrnZHyYZQytEfgu9fE3j9ZW5e0KdWh2mmlHDw0u/OccNFodLZ9260fWIYuKdIIAgCAyOTn0um9tD8bUB18VgLFEAQGs/lA72w+9R9HOrQ1IZL8g97aH3eH4AoepJnVACAhmzHvPV/YdNErQ1DOZFlKhAEB0jktY0tMTYN2u54gLlcnpr6t9LD4vuPMULadxe7kVkheVWLCpnLm+A0ZrfOATY249K5NnQdGnh66s+77H2erK2VPHHvMMto6wQgnOTzxDQSPkOax2fYn1aOUkBTsqhKvtaCh/jxfmz5Z06qxnXp0o8X/0aIrXh0j3DUXOI9RJK9VeNSuKjTyt6X3Zy4LEUjxWsWCAvsH+cd7Ko6KRVnpy+4RYqwLrDGgzRA6i9nxBZKTxOPzRSp+V/I3llc8so4I2Nuw63cWZmZo/Mryl3J1Nq15TfFN45s7vQKjTanUz62f3IOsp9MCEEuyJxp2e2nkf/AAzoaToLTwAHzmwXPu4SpJ16PCS8O88f0o2BQu6DqqPrLwM1l5RRupKhsmkMY8tPCHZpIF16fobeXN1UdKpxhLg/k2fJFT7NdqFN/M50drW7NYk0emKKoCAIDI5OfS6b20PxtQHXxWAsUQBAaz+UDvbD71H0c6tDUhkvyD3tofd4fgCh6kmdUAICGbMe89X9h00StDUM5kWUqEAQG+8tJRTwR0zDbOs7RqzATYfeAK85e1Hc7Sq1pcUnhcl+53Oguz04yu5rXOHy/khCk+kntR0j5nBkbC9x4B/niHnVJzjCO9J4Rir16dGG/UeETPDMjWMs+okBtra06PrOr81pRrXVy9y1pt+88PtLppbwThReX7iP7KGVcW09jU72m9s4NIc0BpaWi41nQV7TYuzJ7Jtp1azSrTXBPi8Pg+HdwbPCQlWvLl3NZfI1EqnTCAIC+wf5x3sqjopFWenL7hFirA+o32II4CDyK9OW5JS8HkhrKwb5yQrY8Rw8ROILmsaw8bXtbZhPrN+RcfpRbSVaO0aEeEs72NE+Da+mTW2Rfy2Vf4bxGT/v3ItieEywOcHxuABNnW0EcBuNC5lKvTqxzFn2S2vaNxFShJcSxWY2yrHlpBBsQQQfONSh8eBEoqSaehN6+s7Ow6cnvXsjeX+csa7N5Qul0Tm7baPUf4y0feuK/c+NdJ9lxsNoQqQ0l/BoV+srpz/MyT5VQEAQGRyc+l03tofjagOvisBYogCA1n8oHe2H3qPo51aGpDJfkHvbQ+7w/AFD1JM6oAQEM2Y956v7DpolaGoZzIspUID0geAQStuxrwoXEKk1lJ8f6ysllYRu3ZDhIlidrGZa/ADdxtfj4bLxkYuFerCWql+iPadB60JbOUE+K1Iksx7MnORtF2PDJUSjNDm6DwiMXzz+TVgo272heQtYceOX5YPm/TjanqRtqT4t8f79TW+V2XMtS57GOLI72sOIcN9d7r6HUr21nSVG0XrLWWOH0+2h4+02fGlxlqQsm648pOTy3k6ZRVAQBAX2D/OO9lUdFIqz05fcIsVYBASHJDKd9BJnAFzDbObe1x/266Fvc0nQlb3Cbg9Mdz+XDX59xp3doriOO83Pk9lnT1jWtDm55/2n2v8A0nh/JeZ2l0SWHXspZWuFryNGneX2z3rmKI1lfg20S50Y/gvsWniOotPn0X+tce0rucdyf5lr+59h2Btanf2ykn6xgFuHfJhk/CG4fVuOp8chPqa14K2tiyctsUlHu/eJ8u6eVM16MfBmjZNZ9ZXan+ZnKR8qoCAIDI5OfS6b20PxtQHXxWAsUQBAaz+UDvbD71H0c6tDUhkvyD3tofd4fgCh6kmdUAICGbMe89X9h00StDUM5kWUqEAQG9MnKpmKUAjLg2RhGk6TnixLiOIg5vrK0+lNrGjWW0KCzCWq7+/XX3GHYe0nsm/9f8kvv/UYuHJmcTNjfGbZwueAi+mxXnZX1Lq3OLPrEtqUHRc4S7uBNsqA2KjlZpsIHtt5y0dS6fQWnKptDrff+qPjG2rh17+Puf7HNk3hO9ZXeqfnfzZ1FofCoSEAQBAZLAHNEpz2kja59ANv9t9+A8FxwawqVNOHu+4Mc619GrlVwUQBAZHAKrap2P06DwGy6myJ4uVH2vV5886e75mC4jvU2jpltKyVro5Ghw0EcgXzLb0ZW19KUHgwdGbypSk4RfeaqxujayodHGDa9gNek8C37eo50lKR9ns6zlQU6jM7lU40OE5hI2whzHDVomzjq8wIXX6LNO6rXmm6sRzpvd3No+TdIbqF9tVbmkf4NHErqN5eQUUAIAgMjk59LpvbQ/G1AdfFYCxRAEBrP5QO9sPvUfRzq0NSGS/IPe2h93h+AKHqSZ1QAgIZsx7z1f2HTRK0NQzmRZSoQBATPYyxwU1S1rvBkJBHrb3v/kAuvbRoXNnO0l+dtteHBL9mczaVu6lPK7joGkeCNPhM4ePiXxvaFnO3rumzZ2ZtOUrZxk+KMNjbBJDUhwuDG7+y9x0MfV3Cx7vuebrVXK63vec2V7A2R4GoEr0m06EaF1OnHRY80n+p6um8xTLdaBcIAgCAvsH+cd7Ko6KRVnpy+4RYqwCAIC8wi22svx8V10tkxi7uGXjjw+fh7vmYq+erZ0/h84c4aNDmjq/wvn/Syhu3TfyOHset1Vy0WJyeijndO7S7/SPPp0/25FxretXuYxt6S1PdbR6Q9RZ9WnxNR7LOUG3TbQxwLI9ZB1uOaTf1G4X1SFrS2fYQtkvXeG/FeHNM8js6jLDqz1Zr5aR1QgCAIDI5OfS6b20PxtQHXxWAsUQBAaz+UDvbD71H0c6tDUhkvyD3tofd4fgCh6kmdUAICGbMe89X9h00StDUM5kWUqEAQHrTSZr2kG1iDf1FZrebhVi844r3cO8iSysHSOSVcJqeneHXvHG1xBHhBozr24dK8900tXG6dWC9V6PuxlnmqC6q6lCXBMy1bTAabXadDhwELz2xtpzt66aMm0bPq11sDn7ZBwAUlQ8NvmuII4u+F/73X1jaNOnWoRvItuUnh+HBY/Q6Wz7h1aayRRcM6AQBAEBfYP8AOO9lUdFIqz05fcIsVYBAEBN9jHJ4VM4e8EsZcn6i0f5XctIwtLV3c9XlR008fFPK8Tl7Sueqhuo3tRxFxLrWGoeoL5Ntq/VxXbZo7LtZyzVI7l5iW00sz8/NcbNZp06wHW+or1nQyw/NXxonh+/DKZlXvMPikc7PeSSSbk8K6tSpKpJzm8tnpEscEfKxkhAEAQGRyc+l03tofjagOvisBYogCA1n8oHe2H3qPo51aGpDJfkHvbQ+7w/AFD1JM6oAQEM2Y956v7DpolaGoZzIspUIAgCA2jsPY13z6ZxA0Bzbm2kX0DznQFtbQpy2js50/wDKn3+7HBfTBxNq0d3FZdxuuG0ken/pXxyqpUKzR2LdQu7bGCIZZZLtq4yx4OeB3jr249B82kr6R0Z6RQcOyV36sv790eelTq7Praeqc/4thclNI6OVha4cYI/uu5dWc6D8YvSS0f8AfA79KrGrHeiWS1DKEAQF9g/zjvZVHRSKs9OX3CLFWAQHrTwl7g1oJLiAABc3Jss9tQlXqKnHv7/Bd7+SKykorLOiMh8BbS0zGFoBtnvI1m+kDkI0eZcPpftjdkrWg1hJLh44483lnDt6D2hd8fyoksFTcEgWa38/+3Xz7q3KaWrZ6u7pUbK2eDS+zFi2dIyAHwBnO8xda4t/Svr9nTdnsuFF4zPi13rGGuZ5nZNLKdV97NarWOyEAQBAEBkcnPpdN7aH42oDr4rAWKIAgNZ/KB3th96j6OdWhqQyX5B720Pu8PwBQ9STOqAEBDNmPeer+w6aJWhqGcyLKVCAIAgMtktXbRVQPudEkd7cWc0n+y39nVIwrYks7ycfrLgjXuqe/SlH3HQeK4sYKXbG63Fp++1zgvnW0tn42lOnL3vzNzobQVxKVKXd+5EIMtqhrtOa5v8AKRoV3syjjhlPxPodx0etK0N2SMpjOGU+L0xLdD2jg8Jh0WB4c02sPrXc2JtepbS7DePNOWj+3ng+YbY2RW2NX34LNN8jReJUToJXxPFnMc5p/pJC791Q6mq4LTVfJ8U+Rlp1FUgpLvLVa5cIC+wf5x3sqjopFWenL7hFirAuaCifM9rGNLi4gaFsW1vKvPdS4d/uRSpOMI70jdeR+RUFCxs0+aJdBL3kWYdBs2/+oHi4gtHbW3qNq3a7PjvSw05avjw19/hocylQu9qVNyinud7PvKDLDXHTeDfS/jOm9l46jYOcutr8Wz6ZsTo1TtKa39TO4ZX2oWySX4S7j4h+dls7I2crnanVrRftk8Z0yeLhW8NGc94/iBqKiSVxuXm697tKalcSjFpqPBNeCNa3pqnTUUY9aBmCAIAgCAyOTn0um9tD8bUB18VgLFEAQGs/lA72xe9R9HOrQ1DJfkHvbQ+7w/AFD1BnVACAhmzHvPV/YdNErQ1DOZFlKhAEAQH0x1iCODTyK9Ko6c1OOqaa+hDWeBuyWqdUYRFIQSc9gPqjEjb+rQFy+kNFU9pqb/ygn9Wov9To9ClGntGtH3EVXOPqpkcBxR1NK14PenQ4cbToP5ErDXoqrDHf3fM5+0rCF5QlSku7gY7ZioWNkp52aqlrnAWt3oEebfzkOXo7K+nc2NKFT80N6L+jx+h8foUJW1arbS/wlj6cTXaym2EBfYP8472VR0UirPTl9wixVgbW2KKNsEEtZKbNBzQQCSLhltXAc7N+tZNr3VW02dChTfrVXvfJaf8A5NLsk9o3sLSHfxfyWT4xrFHVMme7QBcNb/K2+gf+/MvJ0KMaUcL6v3n2LZuzqVjQVKmtCwWY6BL8pcT2vCAbC74wB69sJ/sF0OjEOpuq9xjO7+qS/U+MdI47+23T7kl+poxdIsEAQBAEAQGRyc+l03tofjagOvisBYogCA1n8oHe2H3qPo51aGpDJfkHvbQ+7w/AFD1JM6oAQEM2Y956v7DpolaGoZzIspUIAgCAIDb+xriBnw+en8J7GPDG8ZkLjcfkPrWt0joOdtb3cpZaeH7lovJGPZtVWu1qVR8FJpPyMK4WNjwLjH2hNNZRRCx87I9TtlLQG3gse37mY3/C9DsVY2dcLwnF895nx/a0NzbNwv8A6vnHJr1SYQgL7B/nHeyqOikVZ6cvuEWKsDdOcI8GpQ0WMoYH/wBPf35WhcTakpTvYxl/hDzyzr9DbVVL+tXf+OUuS/cjSwH04+4IXPcGsF3O0AcZVZSUVl6FKlSNOLlJ4SLzZhrNqbDSMtmgNk+o57SOUL0Gw1Klsp1eGakmn44WMfY+Jyqdpvq1w3njhfRI1YshtBAEAQBAEBkcnPpdN7aH42oDr4rAWKIAgNZ/KB3th96j6OdWhqQyX5B720Pu8PwBQ9STOqAEBDNmPeer+w6aJWhqGcyLKVCAIAgCAlex3lK2gqC598x7c1xGsaQbgcej81t06VC5tqtrWe7vLKb8eKxo/HP0NK9oTqRTh+ZcUbExbJ/shxnpHMfG8A5jTY31G19FtF9JBvfRqJ8hXoVrF9VcJ+6S4pru/Y9xsHpZQnSjb3bcai4cdH4fsYjDsBmmfmhhbbwnOFgBx+f6lincQivF9yXFnpbzbNna0nUlNP5MxOy1OxppaZhu6BhDzwOLhHYjivYm3nXpbG3rW1lHfeOsbk4/JvGfkmfKe1dtuq13jCm+HyXA16shmCAvsH+cd7Ko6KRVnpy+4RYqwNz0xFRg9OWXLoMzP0ayQGkC3FnArk7ZhVheQr1ePWR19+X+x1OiF5GhtCpby/yy15fsRxaZ9RJXkZhOnsmQ5rWXzePOFu+P/EaRyLF1M7uqrWkst6vwR4npftyNrbu2p8ZzNZ5fYt2VWPeBZoDWgcQGn+5J+te0vbenbShbwX5IpP55b+zR4SxpdVRSffxI4tI3AgCAIAgCAyOTn0um9tD8bUB18VgLFEAQGs/lA72w+9R9HOrQ1IZL8g97aH3eH4AoepJnVACAhmzHvPV/YdNErQ1DOZFlKhAEAQBAEBd0OJSwm8Urmeo2H1jUs9O5qU1hPh4PivP9DHUpQqLElkzlXl7XyNzXVBt5mtB5QFm7XGOXTpQi/FJ58215GtHZ9CLzukbmlc8lziXOJuSdJJK1JzlOTlJ5bNxJJYR8KpIQF9g/zjvZVHRSKs9OX3CLFWBJMlssZ6A2ZmvjN7seCRpAGixGnQORbNWrTuaKt7qO9Fad0l4Yfz46GvUt1KSnFtSWjRK2bINDYOdh52zWXB2jP13A1WvwLneh7N4/Gml4YT8/1Nv0nthQ6tV+GmnHBG8pcu6mru0ERRX0MYLaBcDOOng+rzLo206Vit2zju/E+Mnz4eX1NKFqt7rKjcpPVsirnX1rBOcpPMnlm0UVQEAQBAEAQGRyc+l03tofjagOvisBYogCA1n8oHe2L3qPo51aGoZL8g97aH3eH4AoeoM6oAQEV2UcPlqcMqYoI3SSP2rNY3Wc2WNxt9QJ+pTHUM0Fue4n5BNyDrWXKKjc9xPyCbkHWmUBue4n5BNyDrTKA3PcT8gm5B1plAbnuJ+QTcg60ygNz3E/IJuQdaZQG57ifkE3IOtMoDc9xPyCbkHWmUBue4n5BNyDrTKA3PcT8gm5B1plAbnuJ+QTcg60ygXeG5BYi15LqGYDa5h4PC6N7R+ZAVZacvuSWm57ifkE3IOtWyiBue4n5BNyDrTKA3PcT8gm5B1plAbnuJ+QTcg60ygNz3E/IJuQdaZQG57ifkE3IOtMoDc9xPyCbkHWmUBue4n5BNyDrTKA3PcT8gm5B1plAbnuJ+QTcg60ygNz3E/IJuQdaZQL7A8gsRZUwPdQzBrZYiTYaAHAkplA6aKwliiAIDWfygd7Yveo+jnVoahkvyD3tofd4fgCh6gzqgBAEAQkIAgCAtcUr208TpH6hYesuIa0XOgC5Gk6BrKYBGoMsXO2o2hs4xg2c4h5knfA4QOtYmMNa83GkPaO9vdW3SM/qZfE8UfFPGw2ZE/axtjopHNL3vLQzPb3jCe9AztZeAoSyGz7xnF+x3xgtBa7wnE2sM+Nhtosc1r3SG/+mJ3nIhIkuMKxFs7biwcPCZwtBLgA7z96QbaA5rhfvSpawRkvVBIQBAEAQBAEBVARWPF6nPEL/wCHNJI1rc+HvWxnbnB7S2Q592xFtiWkFwJbpsZ4cP73EF86vqH0kUkTM6VxaHhjQ7QCQ9zGve0W0XALtR4TrcMgum1rn0m3Q/xXuhL47sLc5xbdt2E3Fzbvb+a6YWQiwo8fO2BktxYvbfa3AkmVjIi4HSzvXxEgjXODoDXWYGSQKCQgCAIQEAQGs/lA72w+9R9HOrQ1IZjcmdl+hpqSmgfFVF8MUbHFrIy0ljQDYmQG31BS4PIyZLdvw/xNXzcf6ibjGRu34f4mr5uP9RNxjI3b8P8AE1fNx/qKNxjI3b8P8TV83H+om4ycjdvw/wATWc3H+om4xkbt+H+JrObj/UTcYyN2/D/E1fNx/qJuMjJUbN+H+JrObj/UTcYyY87K+FHa7wVxEbs9rO9zM/OLw5zNtzXEOOcM4GxAI0gWndYyUk2VsLcWF0WIOzCHBrnAsLmuL2lzDNmuLXG4JBtmt/lbYotDJeVOzPh0jc10NZmktJGZHpzSDY/xNINtI4RcIoNE5PCi2XcMic9zIa279d2RmwznvzR/E1Z0jz/VxAAN14wRku92/D/E1fNx/qJuMZG7fh/iavm4/wBRNxjI3b8P8TWc3H+oo3GMjdvw/wATWc3H+om4ycjdvw/xNXzcf6incZGRu34f4ms5uP8AUTcYyN2/D/E1fNx/qJuMZG7fh/iazm4/1FG4xkx+6nhFnjsOq78tLjmMzu8JLLO224DSSQAQBc21lTusZPs7K+E5uZ2JVBoDGgNYxoDYwQwNzZRYAOI0cBTdYyXUGzThrGtYynqmsaA1rWxRABrRYAASWAA0WTcbGS3k2XMKcWk0tUS1xcDtcfhOcHkn+Lp75rXWOi7WngFii0Ml3u34f4ms5uP9RRuMZG7fh/iazm4/1E3GTkbt+H+JrObj/UTcYyN2/D/E1fNx/qKdxkZG7fh/iavm4/1E3GMjdvw/xNXzcf6ibjGSH7KOyNS4nSMggjna9szJCZGsDc1rJGkAte43u4cHGpjHDD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946" name="AutoShape 10" descr="data:image/jpeg;base64,/9j/4AAQSkZJRgABAQAAAQABAAD/2wCEAAkGBxQREhMUEhEVFBQUGRUaGRYYFh0YGBsXFR0ZGRgaFxobKCggHhsnIRwaITEhJSkrLjAuFyEzODMtNygtLisBCgoKDg0OGxAQGy8kICYwLC8sLC81LCwvNCwvLiwsLCw3MCw3LCwsNCwsLCwsNCwsLCwsLSwsLCwsLCwsLCwsLP/AABEIAMYA/gMBEQACEQEDEQH/xAAcAAEAAQUBAQAAAAAAAAAAAAAABgEEBQcIAwL/xABNEAABAwIBBAoNCgUEAgMAAAABAAIDBBEFBhIhMQcTFzVBUZGTs9EUFRYiMlNUYWRxc3SyCDM0gYOSlKHT4iNSgrHBQkNi8KLhJESj/8QAGwEBAAIDAQEAAAAAAAAAAAAAAAECAwQFBgf/xAA8EQACAQMBBAYIBgICAQUAAAAAAQIDBBExBRIhkQYTFEFRoRUiUmFicYGxIzLB0eHwQpKC8TM0Q2Nywv/aAAwDAQACEQMRAD8AieEYZTuo4nnazMdbCxpJFu9Nza3/AJE8Q1rq2yrO4hDq04NR44XeuPHBoVpQUJS32pce9+LxwyZR2TlKQSJIgAL5pjYXZ1hZotYXvr02HGdJXX3UuDt0/kuH2/vgaannj1vn/J4Pyfgz3tDoc1oBa7a2d9c2sPPbjtq4BpWRQhuKToLPhj3a6fvz4FOse+0qvD5/yfceTlOdcsA1aDC2/wDpvyX/AC9dolGKf/p/Je/3e4lTb/8Ae8zzhwOnzyHCMtzmC4ZG3vSSHPF73sAO90E53ENNp0Y7mVRWePDGe7gtO/x04EKq97DqPn/J9TYBThpIdC4g+KaLi7B3v3if6T60jTi5JOgkn7vn7vd5kuo0uFXzPd2TdIbkSxAd9mgxNJ70HS7VoLtAsNRvZYlHGE7de/h/2W31xxW8yxrsEhjzczapL517RNFrWtx3v/hbVChTqZ3qKjpql+xhrVpQ0qN/UUWDQva/ObGxwta7GadDrgX1u0ADSBpNzqBivb06bju0k09eHy/vj4IilXlNPNRr6lz3O04exrpIC0kZzmxNIAIJJHGbi2rhCw7sXGTVvxWnBcfL6mXfaaXXeZaOwqANeRG24LMwZjNOdpOcADoAFtBvcjRrtnjawbiurj354eH7/YxSuGt7E37uIw7CIXvtKyNjbHTmM/yPrtw2spuLWnCGYU038iKVxKUsSm19S6qcnadrSRJA9wA71sbNJN9DSbauE+fRc6Fr04xlLDt8L5fwZ5SaWVW8/wCSkGB0xYC4xtNgXAxtuPDBAsDfU23mJvbQDapRUZuKop644fLH65/7KwrZjl1Gvr8z2OAUl2AFmkgOBbHo8G5zs21gC7TwlvBcXxKm8NugtPZ+fd7+HyzyyOcc8Kr5gZP0lmd9Gbjvu9jFraeLWRcgcbc0nvgRDg+P4C5Z/v8AOe5hTXD8V8/7/fmW3aWnzAbMzy0G21ste7ARpta136DrzL6AQs7oRU2upWM+Hufu/ucamLrvVT6x5+Z6uwGmuLZgBc0eDETm2aTncWk2uM4aDqtc41S1/BWj/wAX9P7w8y/Wf/K+7vKdpKXOI7wANcQ7MYQXZ+aweDwt78+vWLFT1D3c9THVcMd2Mvz4foR1yzjrH39/vwi2xLCIGPtE2ORlgQ7a2g+cEWWxb2tOpDM6Si/DBirV5RliNRtfMtO1zPFR/cb1LP2Gh7C5Ixdrqe0+bHa5niY/uN6k7DQ9hckO1VPbfNjtczxMf3G9SdhoewuSHaqntvmx2uZ4mP7jepOw0PYXJDtVT23zY7XM8TH9xvUnYaHsLkh2qp7b5sdrmeJj+43qTsND2FyQ7VU9t82O1zPEx/cb1J2Gh7C5Idqqe2+bHa5niY/uN6k7DQ9hckO1VPbfNjtczxMf3G9SdhoewuSHaqntvmx2uZ4mP7jepOw0PYXJDtVT23zZdYZhcTpGh8MZbp0ZjeL1LWu7SlCk5Rgs/JGxa15TqKLk+bLHZCw6GKKMxRsYS8C7WhtxZ3F6l526S6rOEuK7vczsw4S17v2NyZEYFSuw+ic6lgc50EJLjE0kktFyTbSVz1eXEeEZtJe9l3Qpvi4ojUsgdXOp2wUrWmZ0YPY0biBnEDgF+VdVVKio77nLTxZw3Vk7jqkkuONCTDJJpJAkpCRrHYMVxq1jO845VpekZ+Mv9mdHsc/aj/r/ACQ/GarseeSHaKR21kDO7FjF9AOrTbXxroUZzqQU9+XH4mcu5rTo1HDEXj3Isu3Ho1J+Gj6lk/E9uXNmDtk/CPIduPRqT8NH1J6/ty5sdsn4R5Dtx6NSfho+pPxPbl/sx2yfhHkO3Ho1J+Gj6k9f25c2O2T8I8iT5L4V2ZE6QtpI815ZbsKN2prXXvcfzfktO4up0ZKO9J/8mdG0hO4g5+qv+J6Y3hDaemNQzsSVo2uwFFEA4Pc1tw65476lWleVKlTq8yX/ACZetRlTpOonF/8AFfuRTtx6NSfho+pb2J+3Lmzl9sn7MeQ7cejUn4aPqT8T25c2O2T8I8h249GpPw0fUn4nty5sdtn4R5Dtx6NSfho+pPxPblzY7bPwjyPSnxTPc1vY9IM4gX7Gj4TbiUN1Es78v9mWhdzlJLEeSJvJks1psZKS41//AAI+Hj75cz0jU8Zf7M7PY5+1H/VfuRnKM9iSiMRUkgLWuzuxI2+Ffg08S3betOtHe35L/kznXc5281H1XwzoYrtx6NSfho+pZ/xPblzZq9sn4R5Dtx6NSfho+pPxPblzY7ZPwjyHbj0ak/DR9Sev7cubHbZ+EeQ7cejUn4aPqT8T25c2O2z8I8jP5KUfZxlG10ke15n/ANON18/O9VvB/Na1zcTo49aTz8TN2zc7nP5Vj4cmUrMnWshlla6kftTZCQKGLwowbtJzjY3FvMteN9VclHMuOP8AJ95uO2luuSlHh8Ph9SGdt/RqT8NH1Lo+v7cubON22fhHkO3Ho1J+Gj6k/E9uXNjts/CPIduPRqT8NH1J+J7cubHbZ+EeQ7cejUn4aPqT8T25c2O2z8I8h249GpPw0fUn4nty5sdtn4R5E3Zk0za2SPfRsDw099RRAAuF7XLguZPaM4vG9L/ZnZjaTlFPMePw/wAmEyqpuwnRt2ukkzw437DjbaxA891tW1xUrJveksfEzUvN+3xo85/xwS7B8EpZaeGR1JT5z443H+CwaXNBPAtCreXEZyiqktfFnToUqcqcZOK4pdxBtnXCYIcPidFBFG41MYzmRtabGOYkXA1XA0eYLE7mtU4Tk2vezMqcI8YrBO8g97aH3eH4AteWpkII6ZrMVc57g1ralxLibAAPNySu5hu2wvA8zlK9y/aJi6rojM6V1bGc4xODNsaGh8WgO0aTqbo/46b6hx406sc4i+PuPQ9dS9pc0a/ypnbJVzvY4PY5ws5puD3rRoK7lsmqMU/7xZ5raElK4k086fYxazmkEAQBAT3ILEoI6WWOWeONz5H2a5wBs5kbbga7a+Rcq+jJ1U4rJ3tmVIKhKMmlx/Q+8o62mbhpp4qmORzdqADXAuIEjXE2uTq0/Uq2+/2hTlF9/wBsGW4dONo6cZJ8PE1+uuecCAIAgPaidaSMk2Ac2581wqz/ACsyUniafvRtKrqYXukLayEBx8YNFgBxrz3VzX+LPXddT9pc0QnLudj6lpje17RFGM5pBFxnX0hdawi402mscTgbVnGVZOLzw/VkdW6cwIAgCAmOx1iMUBqNtlZHnCLNz3AXtn3tx2uOVc7aEJS3cLOp2NkzjHf3mlpqZysxGljpKmNlVE4vjmIbnguMjw4uA06buOjh4NK1YKo6sJOL4Ncjpb1KFOUVJd/f3msl2zyoQBAEAQG1u2dHLBEySph7wREgvabFoAcDfjF2nzEhedq0JuT9V6+B6+lXpbkfWWi70RbZExGKeSEwyskDWuuWuDrEka7LpWClGMk1g5O15xlubrT10+hPsnPolN7GL4QuZcf+WXzZ17X/AMMPkvsQP5QO9sPvUfRzqkNTMyX5B720Pu8PwBQ9STEYlkDt0skvZObtj3OttV7ZxJtfO0roU7/cio7uhyKuyusm5b2vuPp2Q7izM7LFrAfMm9hq/wBajtqznd8yz2bJx3d/h8v5LXc39LPM/vWT0l8Jh9D/AB+Q3NvSzzP709JfCPQ3x+Q3NvSzzP709JfCPQ3x+Q3NvSzzP709JfCPQ3x+Q3NvSzzP709JfCPQ3x+R9w7HZYbtqyCL6dp4xb+dVe0MrDiWjslxeVPyKz7Hmebmq4APmeIW4XotoYWN3zEtk7zy5+R57m3pZ5n96n0l8JX0N8fkNzb0s8z+9T6S+Eehvj8hubelnmf3p6S+Eehvj8hubelnmf3p6S+Eeh/j8hubelnmf3qPSXwj0P8AH5HtHkA5rS0VZzTnaNp/mABPh8QVXfpvO6ZFsppYU/I8dzb0s8z+9X9JfCY/Q3x+Q3NvSzzP709JfCPQ3x+Q3NvSzzP709JfCPQ3x+Q3NvSzzP709JfCPQ3x+Q3NvSzzP709JfCPQ/x+R9R7HOaQRVm4II/g8I/rUPaOV+UlbIw8qfkek+x+59s6sJzb2/gi+k3N++06SojfqOkfMtPZTnrPyPHc29LPM/vVvSXwlPQ/x+Q3NvSzzP709JfCPQ3x+Q3NvSzzP709JfCPQ3x+Q3NvSzzP709JfCPQ3x+Q3NvSzzP71HpL4R6H+PyPanyAMZu2sI1f7P8AKbj/AF8ah7QUtYl47KcdJ+R4nY4HlX/4/vUraPwlXsfLzv8AkTTDqXaYo47521sY29rXzQBe3BqXPqS3pOXidelDcgo+Cwa7+UDvbD71H0c6iGpZkvyD3tofd4fgCh6kmdUAICI7LNS+LCqp8b3RvG02cxxa4XljBsRpGgkfWpjqGc6d01Z5bU8/J1rNgqO6as8tqefk60wB3TVnltTz8nWmAO6as8tqefk60wB3TVnltTz8nWmAO6as8tqefk60wB3TVnltTz8nWmAO6as8tqefk60wB3TVnltTz8nWmAO6as8tqefk60wB3TVnltTz8nWmAXmFZR1he4GsqD/DnOmZ+sRPIOvgIBVJrhy+5Jad01Z5bU8/J1q+CCndNWeW1PPydaYA7pqzy2p5+TrTAHdNWeW1PPydaYA7pqzy2p5+TrTAHdNWeW1PPydaYA7pqzy2p5+TrTAHdNWeW1PPydaYA7pqzy2p5+TrTAHdNWeW1PPydaYA7pqzy2p5+TrTAL/AMoqt1VTtdWVBBliBBmeQQXC4IvqUYB1WVhLFEAQGs/lA72xe9R9HOrQ1DJfkHvbQ+7w/AFD1BnVACAhmzHvPV/YdNErQ1DOZFlKhAEAQBAEAQBAEAQBAX2D/ADjvZVHRSKs9OX3CLFWAQBAEAQBAEAQBAEAQGRyc+l03tofjagOvisBYogCA1n8oHe2H3qPo51aGpDJfkHvbQ+7w/AFD1JM6oAQEM2Y956v7DpolaGoZzIspUIAgKtaTqF1aEJT4RWfkMnrDSvebNaSVtUdn3NXO5B8Pp9yrnFasuJcImYAXROAOq6yx2TeSeFDzX7lFXpvRkrwjYvqp2B5fFFfgdnF1vU0EfmtO6nZWcnC4rJS8Es+eUac9pQUt2EXJ+4xmU+RNRQNzpCx7NWcwnXoGkOAPCFNONCvSlWt6qlFYz3Pi8acfuZbe9hWlu4afgyMrCbgQBAX2D/OO9lUdFIqz05fcIsVYBAZDCMFnqnZsEZedHmGnVcnQtq3tZVk3lRS73p+piq14Ulmbwe+NZNVNHbb4i0HhuHDlF/8AoU1bRwjvxkpLxjnhzwUo3VKt+R5MQtQ2AgCAIAgCAIDI5OfS6b20PxtQHXxWAsUQBAaz+UDvbD71H0c6tDUhkvyD3tofd4fgCh6kmdUAICGbMe89X9h00StDUM5kWUqEAQHpDKWm4W3Z3lS0qqrT1Xzx9cYKyipLDJhkg95u/awQ22m3Ava2t7O8tlOrhNtrhw8Ma5OZdxjF7qZKcp8o4jHA0sFweLXYKttbulNuUsb3BfNmjQt55k0bAqq93YsklP3zrAjzjvW/3vyL4lt+0cdrONbR4+x3+iUaMqzpVeDz+xE8frHVWEyOlAL84AutwMewj612uiyjR2hOilmLg3j3qMjd6UWdK12hSdLvz9jRy6prBAEBfYP8472VR0UirPTl9wixVgEBu3IN7aPCxMIg5xc24/mz/Bv6tOjzrndJas3UoWtKTjFw3njvbxkpsrZlPae0JQqvhH+f2JDioZVULnSxhgcx5LbarXGcL6jb+60+ilevS2j1EZb0W1lPTuNTb9jRsLyMbd+GhrPJXJamqIpHOebgni1C1rL6b2S1or8OO+pd7+3DGMNfM1bm7qwmkiO5Q4HtAu0G3q9Sw7W2fb9n62hFRcdUsvOfrwwbdtcOo8Mj68qboQBAEAQGRyc+l03tofjagOvisBYogCA1n8oHe2L3qPo51aGoZL8g97aH3eH4AoeoM6oAQEM2Y956v7DpolaGoZzIspUIAgMjgmHPnkAY3O1/2K7WxbXfrqtUSdOOc500080YK9WMI8WbDwueWnpnxCC7tQ70X4l6qpSoTqxkpJRXd3HGqKNSpvNkZxXCqySzzE4Al3AFq31SrU3FazjHGc5w/k+KfvN6lVoRymza+QrahlK0VIDHAnMtrzeI+a+cV4fpRCzuEnWkus78aZ4/ocW5rKnX37dvJhtlrEHRUbY2ABsrtOa0BozSx2jz8ax9H7GFraVbqnPM+Czrwbw9fc2b9nc1r2v1leWWtDSasd0IAgL7B/nHeyqOikVZ6cvuEWKsAgNu7F2VTTAaeVvzdrHNzgRwXB4raPWst7sWO2KUKie7KC3fDh3fZ5OTcTr2lXrreWM6/wB+o2Q8twGGCEO74EOcRYZtiM0DUG6uRbmztl0NhxVTG9UfFeHzZit6FW4qdfXllkAyfyjfTu42k6RYLoWe2crq7hcO5pJY+iwsefE6FxaKouGpKcq8sYZ6VjGxtLhw2HG2/wDZdCdala05V4zUk8pJPXu8s5NC2spwq5Zrkrx7eeJ2iigBAEAQGRyc+l03tofjagOvisBYogCA1n8oHe2H3qPo51aGpDJfkHvbQ+7w/AFD1JM6oAQEM2Y956v7DpolaGoZzIspUIAgNs7EmEzwOE7owIng2cSAdI4BrXcnVoWVl1VeeJN5x4d2HyPP7Vr05epnijZOJYpFCM+R+Y031Xu4jgAGn6/OvD7V2tVrPqrOT4avQybD2Dc7SqJqL3Fq9CIyZcOEhzYmmO+i/hW9etcxW9bGXVlveOT6bHoVYdUlKPrHtPl1a21xAcdwD+ZWs9nTm81Ztsvb9ELWkmt1Hvj0TcTw95awBx/IxkOd5tIFl6DorX7Pdys6rzGS4Z49zxyfE8Lt/Zq2ZfRlDgmaAe2xI4jbkXdr0nSqypt53W1yeDKnlZPlYiQgL7B/nHeyqOikVZ6cvuEWKsD6jbcgDhIHKr04b8lHxeCG8LJvrIbCYsPohM/vS9jHvcPCOc24A4uHQONc3pLtGvb1YbPtZY3c5x48E3x+Rz7Kwnti7cM+quHge9fXYbWC09nD/m053FocO+/Ncy023ti1TjnfT7nho7lToVd0ZZoSa5Mw8eC4I85rYmtJ1EmYDlJsPrW9HpHexeZ28GvcolbjottinDfjLPu4F87Y2pCe9YB5jp0cYPEvRbO2/Z3kf/HFPwwjyVe7u7ebp1uDRrnZHyYZQytEfgu9fE3j9ZW5e0KdWh2mmlHDw0u/OccNFodLZ9260fWIYuKdIIAgCAyOTn0um9tD8bUB18VgLFEAQGs/lA72w+9R9HOrQ1IZL8g97aH3eH4AoepJnVACAhmzHvPV/YdNErQ1DOZFlKhAEB0jktY0tMTYN2u54gLlcnpr6t9LD4vuPMULadxe7kVkheVWLCpnLm+A0ZrfOATY249K5NnQdGnh66s+77H2erK2VPHHvMMto6wQgnOTzxDQSPkOax2fYn1aOUkBTsqhKvtaCh/jxfmz5Z06qxnXp0o8X/0aIrXh0j3DUXOI9RJK9VeNSuKjTyt6X3Zy4LEUjxWsWCAvsH+cd7Ko6KRVnpy+4RYqwLrDGgzRA6i9nxBZKTxOPzRSp+V/I3llc8so4I2Nuw63cWZmZo/Mryl3J1Nq15TfFN45s7vQKjTanUz62f3IOsp9MCEEuyJxp2e2nkf/AAzoaToLTwAHzmwXPu4SpJ16PCS8O88f0o2BQu6DqqPrLwM1l5RRupKhsmkMY8tPCHZpIF16fobeXN1UdKpxhLg/k2fJFT7NdqFN/M50drW7NYk0emKKoCAIDI5OfS6b20PxtQHXxWAsUQBAaz+UDvbD71H0c6tDUhkvyD3tofd4fgCh6kmdUAICGbMe89X9h00StDUM5kWUqEAQG+8tJRTwR0zDbOs7RqzATYfeAK85e1Hc7Sq1pcUnhcl+53Oguz04yu5rXOHy/khCk+kntR0j5nBkbC9x4B/niHnVJzjCO9J4Rir16dGG/UeETPDMjWMs+okBtra06PrOr81pRrXVy9y1pt+88PtLppbwThReX7iP7KGVcW09jU72m9s4NIc0BpaWi41nQV7TYuzJ7Jtp1azSrTXBPi8Pg+HdwbPCQlWvLl3NZfI1EqnTCAIC+wf5x3sqjopFWenL7hFirA+o32II4CDyK9OW5JS8HkhrKwb5yQrY8Rw8ROILmsaw8bXtbZhPrN+RcfpRbSVaO0aEeEs72NE+Da+mTW2Rfy2Vf4bxGT/v3ItieEywOcHxuABNnW0EcBuNC5lKvTqxzFn2S2vaNxFShJcSxWY2yrHlpBBsQQQfONSh8eBEoqSaehN6+s7Ow6cnvXsjeX+csa7N5Qul0Tm7baPUf4y0feuK/c+NdJ9lxsNoQqQ0l/BoV+srpz/MyT5VQEAQGRyc+l03tofjagOvisBYogCA1n8oHe2H3qPo51aGpDJfkHvbQ+7w/AFD1JM6oAQEM2Y956v7DpolaGoZzIspUID0geAQStuxrwoXEKk1lJ8f6ysllYRu3ZDhIlidrGZa/ADdxtfj4bLxkYuFerCWql+iPadB60JbOUE+K1Iksx7MnORtF2PDJUSjNDm6DwiMXzz+TVgo272heQtYceOX5YPm/TjanqRtqT4t8f79TW+V2XMtS57GOLI72sOIcN9d7r6HUr21nSVG0XrLWWOH0+2h4+02fGlxlqQsm648pOTy3k6ZRVAQBAX2D/OO9lUdFIqz05fcIsVYBASHJDKd9BJnAFzDbObe1x/266Fvc0nQlb3Cbg9Mdz+XDX59xp3doriOO83Pk9lnT1jWtDm55/2n2v8A0nh/JeZ2l0SWHXspZWuFryNGneX2z3rmKI1lfg20S50Y/gvsWniOotPn0X+tce0rucdyf5lr+59h2Btanf2ykn6xgFuHfJhk/CG4fVuOp8chPqa14K2tiyctsUlHu/eJ8u6eVM16MfBmjZNZ9ZXan+ZnKR8qoCAIDI5OfS6b20PxtQHXxWAsUQBAaz+UDvbD71H0c6tDUhkvyD3tofd4fgCh6kmdUAICGbMe89X9h00StDUM5kWUqEAQG9MnKpmKUAjLg2RhGk6TnixLiOIg5vrK0+lNrGjWW0KCzCWq7+/XX3GHYe0nsm/9f8kvv/UYuHJmcTNjfGbZwueAi+mxXnZX1Lq3OLPrEtqUHRc4S7uBNsqA2KjlZpsIHtt5y0dS6fQWnKptDrff+qPjG2rh17+Puf7HNk3hO9ZXeqfnfzZ1FofCoSEAQBAZLAHNEpz2kja59ANv9t9+A8FxwawqVNOHu+4Mc619GrlVwUQBAZHAKrap2P06DwGy6myJ4uVH2vV5886e75mC4jvU2jpltKyVro5Ghw0EcgXzLb0ZW19KUHgwdGbypSk4RfeaqxujayodHGDa9gNek8C37eo50lKR9ns6zlQU6jM7lU40OE5hI2whzHDVomzjq8wIXX6LNO6rXmm6sRzpvd3No+TdIbqF9tVbmkf4NHErqN5eQUUAIAgMjk59LpvbQ/G1AdfFYCxRAEBrP5QO9sPvUfRzq0NSGS/IPe2h93h+AKHqSZ1QAgIZsx7z1f2HTRK0NQzmRZSoQBATPYyxwU1S1rvBkJBHrb3v/kAuvbRoXNnO0l+dtteHBL9mczaVu6lPK7joGkeCNPhM4ePiXxvaFnO3rumzZ2ZtOUrZxk+KMNjbBJDUhwuDG7+y9x0MfV3Cx7vuebrVXK63vec2V7A2R4GoEr0m06EaF1OnHRY80n+p6um8xTLdaBcIAgCAvsH+cd7Ko6KRVnpy+4RYqwCAIC8wi22svx8V10tkxi7uGXjjw+fh7vmYq+erZ0/h84c4aNDmjq/wvn/Syhu3TfyOHset1Vy0WJyeijndO7S7/SPPp0/25FxretXuYxt6S1PdbR6Q9RZ9WnxNR7LOUG3TbQxwLI9ZB1uOaTf1G4X1SFrS2fYQtkvXeG/FeHNM8js6jLDqz1Zr5aR1QgCAIDI5OfS6b20PxtQHXxWAsUQBAaz+UDvbD71H0c6tDUhkvyD3tofd4fgCh6kmdUAICGbMe89X9h00StDUM5kWUqEAQHrTSZr2kG1iDf1FZrebhVi844r3cO8iSysHSOSVcJqeneHXvHG1xBHhBozr24dK8900tXG6dWC9V6PuxlnmqC6q6lCXBMy1bTAabXadDhwELz2xtpzt66aMm0bPq11sDn7ZBwAUlQ8NvmuII4u+F/73X1jaNOnWoRvItuUnh+HBY/Q6Wz7h1aayRRcM6AQBAEBfYP8AOO9lUdFIqz05fcIsVYBAEBN9jHJ4VM4e8EsZcn6i0f5XctIwtLV3c9XlR008fFPK8Tl7Sueqhuo3tRxFxLrWGoeoL5Ntq/VxXbZo7LtZyzVI7l5iW00sz8/NcbNZp06wHW+or1nQyw/NXxonh+/DKZlXvMPikc7PeSSSbk8K6tSpKpJzm8tnpEscEfKxkhAEAQGRyc+l03tofjagOvisBYogCA1n8oHe2H3qPo51aGpDJfkHvbQ+7w/AFD1JM6oAQEM2Y956v7DpolaGoZzIspUIAgCA2jsPY13z6ZxA0Bzbm2kX0DznQFtbQpy2js50/wDKn3+7HBfTBxNq0d3FZdxuuG0ken/pXxyqpUKzR2LdQu7bGCIZZZLtq4yx4OeB3jr249B82kr6R0Z6RQcOyV36sv790eelTq7Praeqc/4thclNI6OVha4cYI/uu5dWc6D8YvSS0f8AfA79KrGrHeiWS1DKEAQF9g/zjvZVHRSKs9OX3CLFWAQHrTwl7g1oJLiAABc3Jss9tQlXqKnHv7/Bd7+SKykorLOiMh8BbS0zGFoBtnvI1m+kDkI0eZcPpftjdkrWg1hJLh44483lnDt6D2hd8fyoksFTcEgWa38/+3Xz7q3KaWrZ6u7pUbK2eDS+zFi2dIyAHwBnO8xda4t/Svr9nTdnsuFF4zPi13rGGuZ5nZNLKdV97NarWOyEAQBAEBkcnPpdN7aH42oDr4rAWKIAgNZ/KB3th96j6OdWhqQyX5B720Pu8PwBQ9STOqAEBDNmPeer+w6aJWhqGcyLKVCAIAgMtktXbRVQPudEkd7cWc0n+y39nVIwrYks7ycfrLgjXuqe/SlH3HQeK4sYKXbG63Fp++1zgvnW0tn42lOnL3vzNzobQVxKVKXd+5EIMtqhrtOa5v8AKRoV3syjjhlPxPodx0etK0N2SMpjOGU+L0xLdD2jg8Jh0WB4c02sPrXc2JtepbS7DePNOWj+3ng+YbY2RW2NX34LNN8jReJUToJXxPFnMc5p/pJC791Q6mq4LTVfJ8U+Rlp1FUgpLvLVa5cIC+wf5x3sqjopFWenL7hFirAuaCifM9rGNLi4gaFsW1vKvPdS4d/uRSpOMI70jdeR+RUFCxs0+aJdBL3kWYdBs2/+oHi4gtHbW3qNq3a7PjvSw05avjw19/hocylQu9qVNyinud7PvKDLDXHTeDfS/jOm9l46jYOcutr8Wz6ZsTo1TtKa39TO4ZX2oWySX4S7j4h+dls7I2crnanVrRftk8Z0yeLhW8NGc94/iBqKiSVxuXm697tKalcSjFpqPBNeCNa3pqnTUUY9aBmCAIAgCAyOTn0um9tD8bUB18VgLFEAQGs/lA72xe9R9HOrQ1DJfkHvbQ+7w/AFD1BnVACAhmzHvPV/YdNErQ1DOZFlKhAEAQH0x1iCODTyK9Ko6c1OOqaa+hDWeBuyWqdUYRFIQSc9gPqjEjb+rQFy+kNFU9pqb/ygn9Wov9To9ClGntGtH3EVXOPqpkcBxR1NK14PenQ4cbToP5ErDXoqrDHf3fM5+0rCF5QlSku7gY7ZioWNkp52aqlrnAWt3oEebfzkOXo7K+nc2NKFT80N6L+jx+h8foUJW1arbS/wlj6cTXaym2EBfYP8472VR0UirPTl9wixVgbW2KKNsEEtZKbNBzQQCSLhltXAc7N+tZNr3VW02dChTfrVXvfJaf8A5NLsk9o3sLSHfxfyWT4xrFHVMme7QBcNb/K2+gf+/MvJ0KMaUcL6v3n2LZuzqVjQVKmtCwWY6BL8pcT2vCAbC74wB69sJ/sF0OjEOpuq9xjO7+qS/U+MdI47+23T7kl+poxdIsEAQBAEAQGRyc+l03tofjagOvisBYogCA1n8oHe2H3qPo51aGpDJfkHvbQ+7w/AFD1JM6oAQEM2Y956v7DpolaGoZzIspUIAgCAIDb+xriBnw+en8J7GPDG8ZkLjcfkPrWt0joOdtb3cpZaeH7lovJGPZtVWu1qVR8FJpPyMK4WNjwLjH2hNNZRRCx87I9TtlLQG3gse37mY3/C9DsVY2dcLwnF895nx/a0NzbNwv8A6vnHJr1SYQgL7B/nHeyqOikVZ6cvuEWKsDdOcI8GpQ0WMoYH/wBPf35WhcTakpTvYxl/hDzyzr9DbVVL+tXf+OUuS/cjSwH04+4IXPcGsF3O0AcZVZSUVl6FKlSNOLlJ4SLzZhrNqbDSMtmgNk+o57SOUL0Gw1Klsp1eGakmn44WMfY+Jyqdpvq1w3njhfRI1YshtBAEAQBAEBkcnPpdN7aH42oDr4rAWKIAgNZ/KB3th96j6OdWhqQyX5B720Pu8PwBQ9STOqAEBDNmPeer+w6aJWhqGcyLKVCAIAgCAlex3lK2gqC598x7c1xGsaQbgcej81t06VC5tqtrWe7vLKb8eKxo/HP0NK9oTqRTh+ZcUbExbJ/shxnpHMfG8A5jTY31G19FtF9JBvfRqJ8hXoVrF9VcJ+6S4pru/Y9xsHpZQnSjb3bcai4cdH4fsYjDsBmmfmhhbbwnOFgBx+f6lincQivF9yXFnpbzbNna0nUlNP5MxOy1OxppaZhu6BhDzwOLhHYjivYm3nXpbG3rW1lHfeOsbk4/JvGfkmfKe1dtuq13jCm+HyXA16shmCAvsH+cd7Ko6KRVnpy+4RYqwNz0xFRg9OWXLoMzP0ayQGkC3FnArk7ZhVheQr1ePWR19+X+x1OiF5GhtCpby/yy15fsRxaZ9RJXkZhOnsmQ5rWXzePOFu+P/EaRyLF1M7uqrWkst6vwR4npftyNrbu2p8ZzNZ5fYt2VWPeBZoDWgcQGn+5J+te0vbenbShbwX5IpP55b+zR4SxpdVRSffxI4tI3AgCAIAgCAyOTn0um9tD8bUB18VgLFEAQGs/lA72w+9R9HOrQ1IZL8g97aH3eH4AoepJnVACAhmzHvPV/YdNErQ1DOZFlKhAEAQBAEBd0OJSwm8Urmeo2H1jUs9O5qU1hPh4PivP9DHUpQqLElkzlXl7XyNzXVBt5mtB5QFm7XGOXTpQi/FJ58215GtHZ9CLzukbmlc8lziXOJuSdJJK1JzlOTlJ5bNxJJYR8KpIQF9g/zjvZVHRSKs9OX3CLFWBJMlssZ6A2ZmvjN7seCRpAGixGnQORbNWrTuaKt7qO9Fad0l4Yfz46GvUt1KSnFtSWjRK2bINDYOdh52zWXB2jP13A1WvwLneh7N4/Gml4YT8/1Nv0nthQ6tV+GmnHBG8pcu6mru0ERRX0MYLaBcDOOng+rzLo206Vit2zju/E+Mnz4eX1NKFqt7rKjcpPVsirnX1rBOcpPMnlm0UVQEAQBAEAQGRyc+l03tofjagOvisBYogCA1n8oHe2L3qPo51aGoZL8g97aH3eH4AoeoM6oAQEV2UcPlqcMqYoI3SSP2rNY3Wc2WNxt9QJ+pTHUM0Fue4n5BNyDrWXKKjc9xPyCbkHWmUBue4n5BNyDrTKA3PcT8gm5B1plAbnuJ+QTcg60ygNz3E/IJuQdaZQG57ifkE3IOtMoDc9xPyCbkHWmUBue4n5BNyDrTKA3PcT8gm5B1plAbnuJ+QTcg60ygXeG5BYi15LqGYDa5h4PC6N7R+ZAVZacvuSWm57ifkE3IOtWyiBue4n5BNyDrTKA3PcT8gm5B1plAbnuJ+QTcg60ygNz3E/IJuQdaZQG57ifkE3IOtMoDc9xPyCbkHWmUBue4n5BNyDrTKA3PcT8gm5B1plAbnuJ+QTcg60ygNz3E/IJuQdaZQL7A8gsRZUwPdQzBrZYiTYaAHAkplA6aKwliiAIDWfygd7Yveo+jnVoahkvyD3tofd4fgCh6gzqgBAEAQkIAgCAtcUr208TpH6hYesuIa0XOgC5Gk6BrKYBGoMsXO2o2hs4xg2c4h5knfA4QOtYmMNa83GkPaO9vdW3SM/qZfE8UfFPGw2ZE/axtjopHNL3vLQzPb3jCe9AztZeAoSyGz7xnF+x3xgtBa7wnE2sM+Nhtosc1r3SG/+mJ3nIhIkuMKxFs7biwcPCZwtBLgA7z96QbaA5rhfvSpawRkvVBIQBAEAQBAEBVARWPF6nPEL/wCHNJI1rc+HvWxnbnB7S2Q592xFtiWkFwJbpsZ4cP73EF86vqH0kUkTM6VxaHhjQ7QCQ9zGve0W0XALtR4TrcMgum1rn0m3Q/xXuhL47sLc5xbdt2E3Fzbvb+a6YWQiwo8fO2BktxYvbfa3AkmVjIi4HSzvXxEgjXODoDXWYGSQKCQgCAIQEAQGs/lA72w+9R9HOrQ1IZjcmdl+hpqSmgfFVF8MUbHFrIy0ljQDYmQG31BS4PIyZLdvw/xNXzcf6ibjGRu34f4mr5uP9RNxjI3b8P8AE1fNx/qKNxjI3b8P8TV83H+om4ycjdvw/wATWc3H+om4xkbt+H+JrObj/UTcYyN2/D/E1fNx/qJuMjJUbN+H+JrObj/UTcYyY87K+FHa7wVxEbs9rO9zM/OLw5zNtzXEOOcM4GxAI0gWndYyUk2VsLcWF0WIOzCHBrnAsLmuL2lzDNmuLXG4JBtmt/lbYotDJeVOzPh0jc10NZmktJGZHpzSDY/xNINtI4RcIoNE5PCi2XcMic9zIa279d2RmwznvzR/E1Z0jz/VxAAN14wRku92/D/E1fNx/qJuMZG7fh/iavm4/wBRNxjI3b8P8TWc3H+oo3GMjdvw/wATWc3H+om4ycjdvw/xNXzcf6incZGRu34f4ms5uP8AUTcYyN2/D/E1fNx/qJuMZG7fh/iazm4/1FG4xkx+6nhFnjsOq78tLjmMzu8JLLO224DSSQAQBc21lTusZPs7K+E5uZ2JVBoDGgNYxoDYwQwNzZRYAOI0cBTdYyXUGzThrGtYynqmsaA1rWxRABrRYAASWAA0WTcbGS3k2XMKcWk0tUS1xcDtcfhOcHkn+Lp75rXWOi7WngFii0Ml3u34f4ms5uP9RRuMZG7fh/iazm4/1E3GTkbt+H+JrObj/UTcYyN2/D/E1fNx/qKdxkZG7fh/iavm4/1E3GMjdvw/xNXzcf6ibjGSH7KOyNS4nSMggjna9szJCZGsDc1rJGkAte43u4cHGpjHDDZ//9k="/>
          <p:cNvSpPr>
            <a:spLocks noChangeAspect="1" noChangeArrowheads="1"/>
          </p:cNvSpPr>
          <p:nvPr/>
        </p:nvSpPr>
        <p:spPr bwMode="auto">
          <a:xfrm>
            <a:off x="2071670" y="1142984"/>
            <a:ext cx="5019675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9948" name="Picture 12" descr="http://www.abackcarecenter.com/img/TOG%20Gaitscan/StaticScreen.jpg?0.8862564929526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428736"/>
            <a:ext cx="6000792" cy="4692069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1857356" y="500042"/>
            <a:ext cx="535785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sz="2400" b="1" i="1" dirty="0"/>
              <a:t>Testsúly eloszlás a lábakon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405774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ba foglalás 7"/>
          <p:cNvGrpSpPr/>
          <p:nvPr/>
        </p:nvGrpSpPr>
        <p:grpSpPr>
          <a:xfrm>
            <a:off x="1684818" y="1157343"/>
            <a:ext cx="4968552" cy="3780904"/>
            <a:chOff x="1043608" y="2645296"/>
            <a:chExt cx="3429000" cy="2692400"/>
          </a:xfrm>
        </p:grpSpPr>
        <p:pic>
          <p:nvPicPr>
            <p:cNvPr id="2" name="Kép 1" descr="talpnyomás eloszlá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608" y="2645296"/>
              <a:ext cx="3429000" cy="2692400"/>
            </a:xfrm>
            <a:prstGeom prst="rect">
              <a:avLst/>
            </a:prstGeom>
          </p:spPr>
        </p:pic>
        <p:sp>
          <p:nvSpPr>
            <p:cNvPr id="3" name="Szövegdoboz 2"/>
            <p:cNvSpPr txBox="1"/>
            <p:nvPr/>
          </p:nvSpPr>
          <p:spPr>
            <a:xfrm>
              <a:off x="1043608" y="2780928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000" b="1" dirty="0" smtClean="0">
                  <a:solidFill>
                    <a:schemeClr val="bg1"/>
                  </a:solidFill>
                </a:rPr>
                <a:t>40%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Szövegdoboz 3"/>
            <p:cNvSpPr txBox="1"/>
            <p:nvPr/>
          </p:nvSpPr>
          <p:spPr>
            <a:xfrm>
              <a:off x="1043608" y="4653136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000" b="1" dirty="0" smtClean="0">
                  <a:solidFill>
                    <a:schemeClr val="bg1"/>
                  </a:solidFill>
                </a:rPr>
                <a:t>60%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3635896" y="2780928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000" b="1" dirty="0" smtClean="0">
                  <a:solidFill>
                    <a:schemeClr val="bg1"/>
                  </a:solidFill>
                </a:rPr>
                <a:t>40%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3635896" y="4653136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000" b="1" dirty="0" smtClean="0">
                  <a:solidFill>
                    <a:schemeClr val="bg1"/>
                  </a:solidFill>
                </a:rPr>
                <a:t>60%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7" name="Egyenes összekötő 6"/>
            <p:cNvCxnSpPr/>
            <p:nvPr/>
          </p:nvCxnSpPr>
          <p:spPr>
            <a:xfrm>
              <a:off x="1259632" y="4192952"/>
              <a:ext cx="30243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zövegdoboz 8"/>
          <p:cNvSpPr txBox="1"/>
          <p:nvPr/>
        </p:nvSpPr>
        <p:spPr>
          <a:xfrm>
            <a:off x="899592" y="26064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 talp elülső és hátulsó részének terhelése és aránya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3092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332656"/>
            <a:ext cx="835292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2400" i="1" dirty="0"/>
              <a:t>Valamelyik oldalra 55 százaléknál nagyobb átterhelés oka lehet </a:t>
            </a:r>
            <a:endParaRPr lang="hu-HU" sz="2400" i="1" dirty="0" smtClean="0"/>
          </a:p>
          <a:p>
            <a:pPr lvl="0"/>
            <a:endParaRPr lang="en-GB" dirty="0"/>
          </a:p>
          <a:p>
            <a:pPr marL="800100" lvl="1" indent="-342900">
              <a:buFont typeface="+mj-lt"/>
              <a:buAutoNum type="arabicPeriod"/>
            </a:pPr>
            <a:r>
              <a:rPr lang="hu-HU" sz="2000" dirty="0"/>
              <a:t>rossz beidegzés</a:t>
            </a:r>
            <a:endParaRPr lang="en-GB" dirty="0"/>
          </a:p>
          <a:p>
            <a:pPr marL="800100" lvl="1" indent="-342900">
              <a:buFont typeface="+mj-lt"/>
              <a:buAutoNum type="arabicPeriod"/>
            </a:pPr>
            <a:r>
              <a:rPr lang="hu-HU" sz="2000" dirty="0"/>
              <a:t>A végtagok hosszának különbözősége</a:t>
            </a:r>
            <a:endParaRPr lang="en-GB" dirty="0"/>
          </a:p>
          <a:p>
            <a:pPr marL="800100" lvl="1" indent="-342900">
              <a:buFont typeface="+mj-lt"/>
              <a:buAutoNum type="arabicPeriod"/>
            </a:pPr>
            <a:r>
              <a:rPr lang="hu-HU" sz="2000" dirty="0"/>
              <a:t>érszűkület az egyik lábon</a:t>
            </a:r>
            <a:endParaRPr lang="en-GB" dirty="0"/>
          </a:p>
          <a:p>
            <a:pPr marL="800100" lvl="1" indent="-342900">
              <a:buFont typeface="+mj-lt"/>
              <a:buAutoNum type="arabicPeriod"/>
            </a:pPr>
            <a:r>
              <a:rPr lang="hu-HU" sz="2000" dirty="0"/>
              <a:t>diabéteszes </a:t>
            </a:r>
            <a:r>
              <a:rPr lang="hu-HU" sz="2000" dirty="0" err="1"/>
              <a:t>neurópátia</a:t>
            </a:r>
            <a:r>
              <a:rPr lang="hu-HU" sz="2000" dirty="0"/>
              <a:t> az egyik oldalon fekéllyel. </a:t>
            </a:r>
            <a:endParaRPr lang="en-GB" dirty="0"/>
          </a:p>
          <a:p>
            <a:pPr marL="800100" lvl="1" indent="-342900">
              <a:buFont typeface="+mj-lt"/>
              <a:buAutoNum type="arabicPeriod"/>
            </a:pPr>
            <a:r>
              <a:rPr lang="hu-HU" sz="2000" dirty="0" smtClean="0"/>
              <a:t>ágyéki </a:t>
            </a:r>
            <a:r>
              <a:rPr lang="hu-HU" sz="2000" dirty="0"/>
              <a:t>gerincoszlopi szakaszban deformitás</a:t>
            </a:r>
            <a:endParaRPr lang="en-GB" dirty="0"/>
          </a:p>
          <a:p>
            <a:pPr marL="800100" lvl="1" indent="-342900">
              <a:buFont typeface="+mj-lt"/>
              <a:buAutoNum type="arabicPeriod"/>
            </a:pPr>
            <a:r>
              <a:rPr lang="hu-HU" sz="2000" dirty="0"/>
              <a:t>egyik oldali térdízületi deformitás, sérülés (pl. ACL szakadás). porckopás</a:t>
            </a:r>
            <a:endParaRPr lang="en-GB" dirty="0"/>
          </a:p>
          <a:p>
            <a:pPr marL="800100" lvl="1" indent="-342900">
              <a:buFont typeface="+mj-lt"/>
              <a:buAutoNum type="arabicPeriod"/>
            </a:pPr>
            <a:r>
              <a:rPr lang="hu-HU" sz="2000" dirty="0"/>
              <a:t>egyik oldali csípőízületi deformitás, porckopás</a:t>
            </a:r>
            <a:endParaRPr lang="en-GB" dirty="0"/>
          </a:p>
          <a:p>
            <a:pPr marL="800100" lvl="1" indent="-342900">
              <a:buFont typeface="+mj-lt"/>
              <a:buAutoNum type="arabicPeriod"/>
            </a:pPr>
            <a:r>
              <a:rPr lang="hu-HU" sz="2000" dirty="0"/>
              <a:t>egyik oldali bokaízületi deformitás, ficam, rándulás után visszamaradt morfológiai változás, részleges szalagszakadás</a:t>
            </a:r>
            <a:endParaRPr lang="en-GB" dirty="0"/>
          </a:p>
          <a:p>
            <a:pPr marL="800100" lvl="1" indent="-342900">
              <a:buFont typeface="+mj-lt"/>
              <a:buAutoNum type="arabicPeriod"/>
            </a:pPr>
            <a:r>
              <a:rPr lang="hu-HU" sz="2000" dirty="0"/>
              <a:t>m</a:t>
            </a:r>
            <a:r>
              <a:rPr lang="hu-HU" sz="2000" dirty="0" smtClean="0"/>
              <a:t>erev </a:t>
            </a:r>
            <a:r>
              <a:rPr lang="hu-HU" sz="2000" dirty="0"/>
              <a:t>Achilles ín</a:t>
            </a:r>
            <a:endParaRPr lang="en-GB" dirty="0"/>
          </a:p>
          <a:p>
            <a:pPr marL="800100" lvl="1" indent="-342900">
              <a:buFont typeface="+mj-lt"/>
              <a:buAutoNum type="arabicPeriod"/>
            </a:pPr>
            <a:r>
              <a:rPr lang="hu-HU" sz="2000" dirty="0"/>
              <a:t>s</a:t>
            </a:r>
            <a:r>
              <a:rPr lang="hu-HU" sz="2000" dirty="0" smtClean="0"/>
              <a:t>arokcsont </a:t>
            </a:r>
            <a:r>
              <a:rPr lang="hu-HU" sz="2000" dirty="0"/>
              <a:t>gyulladás</a:t>
            </a:r>
            <a:endParaRPr lang="en-GB" dirty="0"/>
          </a:p>
          <a:p>
            <a:pPr marL="800100" lvl="1" indent="-342900">
              <a:buFont typeface="+mj-lt"/>
              <a:buAutoNum type="arabicPeriod"/>
            </a:pPr>
            <a:r>
              <a:rPr lang="hu-HU" sz="2000" dirty="0" err="1"/>
              <a:t>t</a:t>
            </a:r>
            <a:r>
              <a:rPr lang="hu-HU" sz="2000" dirty="0" err="1" smtClean="0"/>
              <a:t>úl-pronált</a:t>
            </a:r>
            <a:r>
              <a:rPr lang="hu-HU" sz="2000" dirty="0" smtClean="0"/>
              <a:t> </a:t>
            </a:r>
            <a:r>
              <a:rPr lang="hu-HU" sz="2000" dirty="0"/>
              <a:t>lábfej (over </a:t>
            </a:r>
            <a:r>
              <a:rPr lang="hu-HU" sz="2000" dirty="0" err="1"/>
              <a:t>pronation</a:t>
            </a:r>
            <a:r>
              <a:rPr lang="hu-HU" sz="2000" dirty="0"/>
              <a:t>)</a:t>
            </a:r>
            <a:endParaRPr lang="en-GB" dirty="0"/>
          </a:p>
          <a:p>
            <a:pPr marL="800100" lvl="1" indent="-342900">
              <a:buFont typeface="+mj-lt"/>
              <a:buAutoNum type="arabicPeriod"/>
            </a:pPr>
            <a:r>
              <a:rPr lang="hu-HU" sz="2000" dirty="0" err="1"/>
              <a:t>t</a:t>
            </a:r>
            <a:r>
              <a:rPr lang="hu-HU" sz="2000" dirty="0" err="1" smtClean="0"/>
              <a:t>úlszupinált</a:t>
            </a:r>
            <a:r>
              <a:rPr lang="hu-HU" sz="2000" dirty="0" smtClean="0"/>
              <a:t> </a:t>
            </a:r>
            <a:r>
              <a:rPr lang="hu-HU" sz="2000" dirty="0"/>
              <a:t>lábfej (over </a:t>
            </a:r>
            <a:r>
              <a:rPr lang="hu-HU" sz="2000" dirty="0" err="1"/>
              <a:t>supination</a:t>
            </a:r>
            <a:r>
              <a:rPr lang="hu-HU" sz="2000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2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WRTread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357188"/>
            <a:ext cx="3470275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>
            <a:spLocks noChangeArrowheads="1"/>
          </p:cNvSpPr>
          <p:nvPr/>
        </p:nvSpPr>
        <p:spPr bwMode="auto">
          <a:xfrm>
            <a:off x="642938" y="5476875"/>
            <a:ext cx="1643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 b="1">
                <a:solidFill>
                  <a:srgbClr val="FF0000"/>
                </a:solidFill>
              </a:rPr>
              <a:t>Járás: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2857500" y="5454650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800" b="1" i="1" dirty="0">
                <a:solidFill>
                  <a:srgbClr val="002060"/>
                </a:solidFill>
              </a:rPr>
              <a:t>2 700 </a:t>
            </a:r>
            <a:r>
              <a:rPr lang="hu-HU" sz="2800" b="1" i="1" dirty="0" smtClean="0">
                <a:solidFill>
                  <a:srgbClr val="002060"/>
                </a:solidFill>
              </a:rPr>
              <a:t>000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143500" y="5454650"/>
            <a:ext cx="1571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800" b="1" i="1" dirty="0">
                <a:solidFill>
                  <a:schemeClr val="accent6"/>
                </a:solidFill>
                <a:latin typeface="Arial" charset="0"/>
              </a:rPr>
              <a:t>7691</a:t>
            </a:r>
            <a:endParaRPr lang="en-US" sz="2800" b="1" i="1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6929438" y="5476875"/>
            <a:ext cx="1428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/>
              <a:t>lépés</a:t>
            </a:r>
            <a:endParaRPr lang="en-US" sz="2400" b="1"/>
          </a:p>
        </p:txBody>
      </p:sp>
      <p:sp>
        <p:nvSpPr>
          <p:cNvPr id="15367" name="Szövegdoboz 3"/>
          <p:cNvSpPr txBox="1">
            <a:spLocks noChangeArrowheads="1"/>
          </p:cNvSpPr>
          <p:nvPr/>
        </p:nvSpPr>
        <p:spPr bwMode="auto">
          <a:xfrm>
            <a:off x="3071813" y="4691063"/>
            <a:ext cx="1928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 b="1"/>
              <a:t>Évente</a:t>
            </a:r>
            <a:endParaRPr lang="en-US" sz="2800" b="1"/>
          </a:p>
        </p:txBody>
      </p:sp>
      <p:sp>
        <p:nvSpPr>
          <p:cNvPr id="15368" name="Szövegdoboz 5"/>
          <p:cNvSpPr txBox="1">
            <a:spLocks noChangeArrowheads="1"/>
          </p:cNvSpPr>
          <p:nvPr/>
        </p:nvSpPr>
        <p:spPr bwMode="auto">
          <a:xfrm>
            <a:off x="5357813" y="4691063"/>
            <a:ext cx="1928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 b="1"/>
              <a:t>12 óra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80742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4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4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4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7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3500438" y="428625"/>
            <a:ext cx="1643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800" b="1" dirty="0"/>
              <a:t>Állás</a:t>
            </a:r>
            <a:endParaRPr lang="en-US" sz="28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2267744" y="1628800"/>
            <a:ext cx="4464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/>
              <a:t>Egyensúly, állásbiztonság</a:t>
            </a:r>
            <a:endParaRPr lang="en-GB" sz="2400" b="1" i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2411760" y="3172906"/>
            <a:ext cx="417646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Bizonytalan egyensúlyi helyzet</a:t>
            </a:r>
            <a:endParaRPr lang="en-GB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835696" y="2420888"/>
            <a:ext cx="5472608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Az állás milyen egyensúlyi helyzetet jelent?</a:t>
            </a:r>
            <a:endParaRPr lang="en-GB" sz="2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3138116" y="4005064"/>
            <a:ext cx="2367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/>
              <a:t>Miért?</a:t>
            </a:r>
            <a:endParaRPr lang="en-GB" sz="2400" b="1" i="1" dirty="0"/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7092280" y="3329941"/>
            <a:ext cx="1812227" cy="2259299"/>
            <a:chOff x="7092280" y="3329941"/>
            <a:chExt cx="1812227" cy="2259299"/>
          </a:xfrm>
        </p:grpSpPr>
        <p:pic>
          <p:nvPicPr>
            <p:cNvPr id="7" name="Picture 4" descr="Thumbnail: &#10;          Figure 1: Showing plumb line in lateral &amp; posterior aspects.&#10;        ">
              <a:hlinkClick r:id="rId3" tooltip="&#10;          Figure 1: Showing plumb line in lateral &amp; posterior aspects.&#10;        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92280" y="3329941"/>
              <a:ext cx="1812227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Ellipszis 9"/>
            <p:cNvSpPr/>
            <p:nvPr/>
          </p:nvSpPr>
          <p:spPr>
            <a:xfrm>
              <a:off x="7408022" y="4072524"/>
              <a:ext cx="72008" cy="868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Ellipszis 10"/>
            <p:cNvSpPr/>
            <p:nvPr/>
          </p:nvSpPr>
          <p:spPr>
            <a:xfrm>
              <a:off x="7424610" y="5469934"/>
              <a:ext cx="72008" cy="868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Egyenes összekötő nyíllal 8"/>
            <p:cNvCxnSpPr/>
            <p:nvPr/>
          </p:nvCxnSpPr>
          <p:spPr>
            <a:xfrm>
              <a:off x="7308304" y="5589240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nyíllal 12"/>
            <p:cNvCxnSpPr/>
            <p:nvPr/>
          </p:nvCxnSpPr>
          <p:spPr>
            <a:xfrm>
              <a:off x="8316416" y="5589240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zis 13"/>
            <p:cNvSpPr/>
            <p:nvPr/>
          </p:nvSpPr>
          <p:spPr>
            <a:xfrm>
              <a:off x="8460432" y="4077072"/>
              <a:ext cx="72008" cy="868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Ellipszis 14"/>
            <p:cNvSpPr/>
            <p:nvPr/>
          </p:nvSpPr>
          <p:spPr>
            <a:xfrm>
              <a:off x="8477020" y="5474482"/>
              <a:ext cx="72008" cy="868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Szövegdoboz 16"/>
          <p:cNvSpPr txBox="1"/>
          <p:nvPr/>
        </p:nvSpPr>
        <p:spPr>
          <a:xfrm>
            <a:off x="2411760" y="4869160"/>
            <a:ext cx="417646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Behatárolt bizonytalan egyensúlyi helyzet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0946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47664" y="1124744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Testlengés, testingás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411760" y="2708920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Mivel jellemezhető?</a:t>
            </a:r>
          </a:p>
          <a:p>
            <a:pPr algn="ctr"/>
            <a:endParaRPr lang="hu-H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Milyen eszközöket használhatunk?</a:t>
            </a:r>
          </a:p>
          <a:p>
            <a:pPr algn="ctr"/>
            <a:endParaRPr lang="hu-H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 mérünk?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1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 descr="Thumbnail: &#10;          Figure 1: Showing plumb line in lateral &amp; posterior aspects.&#10;        ">
            <a:hlinkClick r:id="rId4" tooltip="&#10;          Figure 1: Showing plumb line in lateral &amp; posterior aspects.&#10;        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884188"/>
            <a:ext cx="24384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Users\Tihanyi József\Pictures\footpri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52788" y="4043983"/>
            <a:ext cx="26384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zis 3"/>
          <p:cNvSpPr/>
          <p:nvPr/>
        </p:nvSpPr>
        <p:spPr>
          <a:xfrm>
            <a:off x="3734193" y="1972295"/>
            <a:ext cx="45719" cy="457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Ellipszis 4"/>
          <p:cNvSpPr/>
          <p:nvPr/>
        </p:nvSpPr>
        <p:spPr>
          <a:xfrm>
            <a:off x="5114925" y="1994520"/>
            <a:ext cx="71438" cy="7143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511300" y="1757983"/>
            <a:ext cx="1512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i="1"/>
              <a:t>Súlypont</a:t>
            </a:r>
            <a:endParaRPr lang="en-US" b="1" i="1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000125" y="4615483"/>
            <a:ext cx="223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i="1"/>
              <a:t>Nyomásközéppont</a:t>
            </a:r>
            <a:endParaRPr lang="en-US" b="1" i="1"/>
          </a:p>
        </p:txBody>
      </p:sp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003108"/>
              </p:ext>
            </p:extLst>
          </p:nvPr>
        </p:nvGraphicFramePr>
        <p:xfrm>
          <a:off x="6300788" y="2683495"/>
          <a:ext cx="1952625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Photo Editor fénykép" r:id="rId7" imgW="3761905" imgH="3723810" progId="">
                  <p:embed/>
                </p:oleObj>
              </mc:Choice>
              <mc:Fallback>
                <p:oleObj name="Photo Editor fénykép" r:id="rId7" imgW="3761905" imgH="37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683495"/>
                        <a:ext cx="1952625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7237413" y="3609008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" name="Egyenes összekötő nyíllal 13"/>
          <p:cNvCxnSpPr/>
          <p:nvPr/>
        </p:nvCxnSpPr>
        <p:spPr>
          <a:xfrm rot="5400000" flipH="1" flipV="1">
            <a:off x="4214019" y="4830589"/>
            <a:ext cx="428625" cy="1587"/>
          </a:xfrm>
          <a:prstGeom prst="straightConnector1">
            <a:avLst/>
          </a:prstGeom>
          <a:ln w="190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4214813" y="4844083"/>
            <a:ext cx="428625" cy="1587"/>
          </a:xfrm>
          <a:prstGeom prst="straightConnector1">
            <a:avLst/>
          </a:prstGeom>
          <a:ln w="190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/>
          <p:cNvSpPr/>
          <p:nvPr/>
        </p:nvSpPr>
        <p:spPr>
          <a:xfrm>
            <a:off x="4400550" y="4786933"/>
            <a:ext cx="71438" cy="7143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7" name="Text Box 4"/>
          <p:cNvSpPr txBox="1">
            <a:spLocks noChangeArrowheads="1"/>
          </p:cNvSpPr>
          <p:nvPr/>
        </p:nvSpPr>
        <p:spPr bwMode="auto">
          <a:xfrm>
            <a:off x="489223" y="108496"/>
            <a:ext cx="4031729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Testlengés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41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024 C 0.00156 -0.00046 0.00295 -0.00208 0.00469 -0.00208 C 0.00642 -0.00208 0.01111 -0.00046 0.00955 0.00024 C 0.00503 0.00232 5.55556E-7 0.00232 -0.00486 0.00232 C -0.0066 0.00232 -0.00156 0.00093 5.55556E-7 0.00024 Z " pathEditMode="relative" rAng="0" ptsTypes="fffff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023 C -0.0026 -0.00046 -0.01076 -0.00185 -0.00798 -0.00185 C -0.00329 -0.00185 0.00157 -0.00092 0.00625 0.00023 C 0.00834 0.00069 0.00209 0.00023 -4.44444E-6 0.00023 Z " pathEditMode="relative" rAng="0" ptsTypes="ffff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4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4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40"/>
                            </p:stCondLst>
                            <p:childTnLst>
                              <p:par>
                                <p:cTn id="4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140"/>
                            </p:stCondLst>
                            <p:childTnLst>
                              <p:par>
                                <p:cTn id="5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C -4.72222E-6 0.0037 0.01649 0.00069 0.02014 0.0044 C 0.02379 0.0081 0.02448 0.01921 0.0217 0.02222 C 0.01892 0.02523 0.00642 0.01898 0.00347 0.02222 C 0.00052 0.02546 0.00625 0.03889 0.00347 0.04213 C 0.0007 0.04537 -0.01007 0.04583 -0.01319 0.04213 C -0.01632 0.03843 -0.01215 0.02431 -0.01493 0.01991 C -0.01771 0.01551 -0.0276 0.02292 -0.02986 0.01551 C -0.03212 0.0081 -0.03385 -0.01759 -0.0283 -0.02454 C -0.02274 -0.03148 -0.00156 -0.02292 0.00347 -0.02662 C 0.00851 -0.03032 -0.00121 -0.04259 0.00174 -0.04676 C 0.00469 -0.05093 0.0184 -0.04792 0.0217 -0.05116 C 0.025 -0.0544 0.02535 -0.06412 0.0217 -0.06667 C 0.01806 -0.06921 0.00365 -0.06296 -4.72222E-6 -0.06667 C -0.00365 -0.07037 0.00226 -0.08287 -4.72222E-6 -0.08889 C -0.00226 -0.09491 -0.00937 -0.10301 -0.01319 -0.10231 C -0.01701 -0.10162 -0.02326 -0.09306 -0.02326 -0.08449 C -0.02326 -0.07593 -0.01233 -0.05741 -0.01319 -0.05116 C -0.01406 -0.04491 -0.02465 -0.04444 -0.0283 -0.04676 C -0.03194 -0.04907 -0.03351 -0.06759 -0.0349 -0.06435 C -0.03628 -0.06111 -0.04045 -0.03588 -0.03663 -0.02662 C -0.03281 -0.01736 -0.01493 -0.01551 -0.01163 -0.0088 C -0.00833 -0.00208 -0.01424 0.00486 -0.01667 0.01343 C -0.0191 0.02199 -0.02691 0.03333 -0.02656 0.04213 C -0.02621 0.05093 -0.02014 0.06227 -0.01493 0.06667 C -0.00972 0.07106 0.00139 0.06528 0.00504 0.06898 C 0.00868 0.07269 0.00347 0.08634 0.00677 0.08889 C 0.01007 0.09144 0.01806 0.08148 0.025 0.08449 C 0.03195 0.0875 0.0434 0.11042 0.04844 0.10671 C 0.05347 0.10301 0.05781 0.06968 0.05504 0.06227 C 0.05226 0.05486 0.03785 0.06736 0.03177 0.06227 C 0.0257 0.05718 0.02257 0.03426 0.0184 0.03102 C 0.01424 0.02778 0.00538 0.04583 0.00677 0.04213 C 0.00816 0.03843 0.02344 0.01806 0.02674 0.0088 C 0.03004 -0.00046 0.03195 -0.00833 0.02674 -0.01343 C 0.02153 -0.01852 0.00677 -0.02269 -0.00486 -0.02222 C -0.01649 -0.02176 -0.0368 -0.02153 -0.04323 -0.01111 C -0.04965 -0.00069 -0.04479 0.02847 -0.04323 0.04005 C -0.04167 0.05162 -0.03663 0.05278 -0.03333 0.05787 C -0.03003 0.06296 -0.02639 0.08403 -0.02326 0.07106 C -0.02014 0.0581 -0.02413 -0.00301 -0.01493 -0.01991 C -0.00573 -0.03681 0.02431 -0.02384 0.03177 -0.03102 C 0.03924 -0.03819 0.03333 -0.05417 0.03004 -0.06227 C 0.02674 -0.07037 0.01406 -0.075 0.01181 -0.08009 C 0.00955 -0.08519 0.01424 -0.0919 0.01667 -0.09329 C 0.0191 -0.09468 0.025 -0.09514 0.02674 -0.08889 C 0.02847 -0.08264 0.02899 -0.06366 0.02674 -0.05556 C 0.02448 -0.04745 0.01441 -0.0463 0.01337 -0.04005 C 0.01233 -0.0338 0.02153 -0.02384 0.02014 -0.01782 C 0.01875 -0.01181 -4.72222E-6 -0.0037 -4.72222E-6 1.48148E-6 Z " pathEditMode="relative" ptsTypes="aaaaaaaaaaaaaaaaaaaaaaaaaaaaaaaaaaaaaaaaaaaaaaaaaa">
                                      <p:cBhvr>
                                        <p:cTn id="6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/>
      <p:bldP spid="8" grpId="0"/>
      <p:bldP spid="11" grpId="0" animBg="1"/>
      <p:bldP spid="11" grpId="1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357313"/>
            <a:ext cx="25177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2500313"/>
            <a:ext cx="23574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0238" y="3586163"/>
            <a:ext cx="2438400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1476375" y="357188"/>
            <a:ext cx="6408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Stabilogram</a:t>
            </a:r>
            <a:endParaRPr lang="en-US" sz="32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0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476375" y="1196975"/>
            <a:ext cx="6408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Az egyensúlyozó képesség mérése</a:t>
            </a:r>
            <a:endParaRPr lang="en-US" sz="32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403350" y="2827338"/>
            <a:ext cx="6408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800" b="1" i="1" dirty="0" err="1">
                <a:latin typeface="Times New Roman" pitchFamily="18" charset="0"/>
                <a:cs typeface="Times New Roman" pitchFamily="18" charset="0"/>
              </a:rPr>
              <a:t>Stabilometria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403350" y="3548063"/>
            <a:ext cx="6408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i="1">
                <a:solidFill>
                  <a:srgbClr val="04CA5E"/>
                </a:solidFill>
                <a:latin typeface="Times New Roman" pitchFamily="18" charset="0"/>
                <a:cs typeface="Times New Roman" pitchFamily="18" charset="0"/>
              </a:rPr>
              <a:t>Poszturográfia</a:t>
            </a:r>
            <a:endParaRPr lang="en-US" sz="2800" b="1" i="1">
              <a:solidFill>
                <a:srgbClr val="04CA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043608" y="472514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két kifejezés ugyanazt a mérési módszert takarja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42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31614</TotalTime>
  <Words>3309</Words>
  <Application>Microsoft Office PowerPoint</Application>
  <PresentationFormat>Diavetítés a képernyőre (4:3 oldalarány)</PresentationFormat>
  <Paragraphs>279</Paragraphs>
  <Slides>40</Slides>
  <Notes>31</Notes>
  <HiddenSlides>0</HiddenSlides>
  <MMClips>1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2" baseType="lpstr">
      <vt:lpstr>Office-téma</vt:lpstr>
      <vt:lpstr>Photo Editor fénykép</vt:lpstr>
      <vt:lpstr>Biomechanika III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 neve</dc:title>
  <dc:creator>Biomechanika</dc:creator>
  <cp:lastModifiedBy>Tihanyi József</cp:lastModifiedBy>
  <cp:revision>60</cp:revision>
  <cp:lastPrinted>2016-04-04T12:25:45Z</cp:lastPrinted>
  <dcterms:created xsi:type="dcterms:W3CDTF">2015-08-18T11:06:56Z</dcterms:created>
  <dcterms:modified xsi:type="dcterms:W3CDTF">2019-04-18T10:36:21Z</dcterms:modified>
</cp:coreProperties>
</file>