
<file path=[Content_Types].xml><?xml version="1.0" encoding="utf-8"?>
<Types xmlns="http://schemas.openxmlformats.org/package/2006/content-types">
  <Default Extension="mpg" ContentType="video/mpeg"/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8" r:id="rId3"/>
    <p:sldId id="285" r:id="rId4"/>
    <p:sldId id="305" r:id="rId5"/>
    <p:sldId id="259" r:id="rId6"/>
    <p:sldId id="260" r:id="rId7"/>
    <p:sldId id="281" r:id="rId8"/>
    <p:sldId id="282" r:id="rId9"/>
    <p:sldId id="309" r:id="rId10"/>
    <p:sldId id="262" r:id="rId11"/>
    <p:sldId id="283" r:id="rId12"/>
    <p:sldId id="270" r:id="rId13"/>
    <p:sldId id="273" r:id="rId14"/>
    <p:sldId id="303" r:id="rId15"/>
    <p:sldId id="301" r:id="rId16"/>
    <p:sldId id="272" r:id="rId17"/>
    <p:sldId id="302" r:id="rId18"/>
    <p:sldId id="304" r:id="rId19"/>
    <p:sldId id="308" r:id="rId20"/>
    <p:sldId id="310" r:id="rId21"/>
    <p:sldId id="311" r:id="rId22"/>
    <p:sldId id="267" r:id="rId23"/>
    <p:sldId id="268" r:id="rId24"/>
    <p:sldId id="263" r:id="rId25"/>
    <p:sldId id="265" r:id="rId26"/>
    <p:sldId id="313" r:id="rId27"/>
    <p:sldId id="266" r:id="rId28"/>
    <p:sldId id="274" r:id="rId29"/>
    <p:sldId id="275" r:id="rId30"/>
    <p:sldId id="314" r:id="rId31"/>
    <p:sldId id="276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053" autoAdjust="0"/>
  </p:normalViewPr>
  <p:slideViewPr>
    <p:cSldViewPr>
      <p:cViewPr varScale="1">
        <p:scale>
          <a:sx n="66" d="100"/>
          <a:sy n="66" d="100"/>
        </p:scale>
        <p:origin x="-63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-munkalap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munkalap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munkalap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851272015655576"/>
          <c:y val="9.9315068493150679E-2"/>
          <c:w val="0.78669275929549898"/>
          <c:h val="0.69863013698630139"/>
        </c:manualLayout>
      </c:layout>
      <c:scatterChart>
        <c:scatterStyle val="smoothMarker"/>
        <c:varyColors val="0"/>
        <c:ser>
          <c:idx val="0"/>
          <c:order val="0"/>
          <c:spPr>
            <a:ln w="25156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'C:\Dokumentumok\excel\energy\[TJSSC32.xls]Sheet3'!$E$1:$E$1374</c:f>
              <c:numCache>
                <c:formatCode>General</c:formatCode>
                <c:ptCount val="1374"/>
                <c:pt idx="0">
                  <c:v>2.4356519999999997</c:v>
                </c:pt>
                <c:pt idx="1">
                  <c:v>2.4356519999999997</c:v>
                </c:pt>
                <c:pt idx="2">
                  <c:v>2.4356519999999997</c:v>
                </c:pt>
                <c:pt idx="3">
                  <c:v>2.4356519999999997</c:v>
                </c:pt>
                <c:pt idx="4">
                  <c:v>2.4356519999999997</c:v>
                </c:pt>
                <c:pt idx="5">
                  <c:v>2.4356519999999997</c:v>
                </c:pt>
                <c:pt idx="6">
                  <c:v>2.4356519999999997</c:v>
                </c:pt>
                <c:pt idx="7">
                  <c:v>2.4356519999999997</c:v>
                </c:pt>
                <c:pt idx="8">
                  <c:v>2.4356519999999997</c:v>
                </c:pt>
                <c:pt idx="9">
                  <c:v>2.4356519999999997</c:v>
                </c:pt>
                <c:pt idx="10">
                  <c:v>2.4356519999999997</c:v>
                </c:pt>
                <c:pt idx="11">
                  <c:v>2.4356519999999997</c:v>
                </c:pt>
                <c:pt idx="12">
                  <c:v>2.4356519999999997</c:v>
                </c:pt>
                <c:pt idx="13">
                  <c:v>2.4356519999999997</c:v>
                </c:pt>
                <c:pt idx="14">
                  <c:v>2.4356519999999997</c:v>
                </c:pt>
                <c:pt idx="15">
                  <c:v>2.4356519999999997</c:v>
                </c:pt>
                <c:pt idx="16">
                  <c:v>2.4356519999999997</c:v>
                </c:pt>
                <c:pt idx="17">
                  <c:v>2.435826</c:v>
                </c:pt>
                <c:pt idx="18">
                  <c:v>2.435826</c:v>
                </c:pt>
                <c:pt idx="19">
                  <c:v>2.435826</c:v>
                </c:pt>
                <c:pt idx="20">
                  <c:v>2.435826</c:v>
                </c:pt>
                <c:pt idx="21">
                  <c:v>2.435826</c:v>
                </c:pt>
                <c:pt idx="22">
                  <c:v>2.435826</c:v>
                </c:pt>
                <c:pt idx="23">
                  <c:v>2.435826</c:v>
                </c:pt>
                <c:pt idx="24">
                  <c:v>2.435826</c:v>
                </c:pt>
                <c:pt idx="25">
                  <c:v>2.435826</c:v>
                </c:pt>
                <c:pt idx="26">
                  <c:v>2.435826</c:v>
                </c:pt>
                <c:pt idx="27">
                  <c:v>2.435826</c:v>
                </c:pt>
                <c:pt idx="28">
                  <c:v>2.435826</c:v>
                </c:pt>
                <c:pt idx="29">
                  <c:v>2.435826</c:v>
                </c:pt>
                <c:pt idx="30">
                  <c:v>2.435826</c:v>
                </c:pt>
                <c:pt idx="31">
                  <c:v>2.435826</c:v>
                </c:pt>
                <c:pt idx="32">
                  <c:v>2.435826</c:v>
                </c:pt>
                <c:pt idx="33">
                  <c:v>2.435826</c:v>
                </c:pt>
                <c:pt idx="34">
                  <c:v>2.435826</c:v>
                </c:pt>
                <c:pt idx="35">
                  <c:v>2.435826</c:v>
                </c:pt>
                <c:pt idx="36">
                  <c:v>2.435826</c:v>
                </c:pt>
                <c:pt idx="37">
                  <c:v>2.435826</c:v>
                </c:pt>
                <c:pt idx="38">
                  <c:v>2.435826</c:v>
                </c:pt>
                <c:pt idx="39">
                  <c:v>2.435826</c:v>
                </c:pt>
                <c:pt idx="40">
                  <c:v>2.435826</c:v>
                </c:pt>
                <c:pt idx="41">
                  <c:v>2.435826</c:v>
                </c:pt>
                <c:pt idx="42">
                  <c:v>2.435826</c:v>
                </c:pt>
                <c:pt idx="43">
                  <c:v>2.435826</c:v>
                </c:pt>
                <c:pt idx="44">
                  <c:v>2.435826</c:v>
                </c:pt>
                <c:pt idx="45">
                  <c:v>2.435826</c:v>
                </c:pt>
                <c:pt idx="46">
                  <c:v>2.435826</c:v>
                </c:pt>
                <c:pt idx="47">
                  <c:v>2.435826</c:v>
                </c:pt>
                <c:pt idx="48">
                  <c:v>2.4359999999999999</c:v>
                </c:pt>
                <c:pt idx="49">
                  <c:v>2.4359999999999999</c:v>
                </c:pt>
                <c:pt idx="50">
                  <c:v>2.4359999999999999</c:v>
                </c:pt>
                <c:pt idx="51">
                  <c:v>2.4359999999999999</c:v>
                </c:pt>
                <c:pt idx="52">
                  <c:v>2.4359999999999999</c:v>
                </c:pt>
                <c:pt idx="53">
                  <c:v>2.4359999999999999</c:v>
                </c:pt>
                <c:pt idx="54">
                  <c:v>2.4359999999999999</c:v>
                </c:pt>
                <c:pt idx="55">
                  <c:v>2.4359999999999999</c:v>
                </c:pt>
                <c:pt idx="56">
                  <c:v>2.4359999999999999</c:v>
                </c:pt>
                <c:pt idx="57">
                  <c:v>2.4359999999999999</c:v>
                </c:pt>
                <c:pt idx="58">
                  <c:v>2.4359999999999999</c:v>
                </c:pt>
                <c:pt idx="59">
                  <c:v>2.4359999999999999</c:v>
                </c:pt>
                <c:pt idx="60">
                  <c:v>2.4359999999999999</c:v>
                </c:pt>
                <c:pt idx="61">
                  <c:v>2.4359999999999999</c:v>
                </c:pt>
                <c:pt idx="62">
                  <c:v>2.4359999999999999</c:v>
                </c:pt>
                <c:pt idx="63">
                  <c:v>2.4359999999999999</c:v>
                </c:pt>
                <c:pt idx="64">
                  <c:v>2.4359999999999999</c:v>
                </c:pt>
                <c:pt idx="65">
                  <c:v>2.4359999999999999</c:v>
                </c:pt>
                <c:pt idx="66">
                  <c:v>2.4359999999999999</c:v>
                </c:pt>
                <c:pt idx="67">
                  <c:v>2.4359999999999999</c:v>
                </c:pt>
                <c:pt idx="68">
                  <c:v>2.4359999999999999</c:v>
                </c:pt>
                <c:pt idx="69">
                  <c:v>2.4359999999999999</c:v>
                </c:pt>
                <c:pt idx="70">
                  <c:v>2.4359999999999999</c:v>
                </c:pt>
                <c:pt idx="71">
                  <c:v>2.4359999999999999</c:v>
                </c:pt>
                <c:pt idx="72">
                  <c:v>2.4359999999999999</c:v>
                </c:pt>
                <c:pt idx="73">
                  <c:v>2.4359999999999999</c:v>
                </c:pt>
                <c:pt idx="74">
                  <c:v>2.4359999999999999</c:v>
                </c:pt>
                <c:pt idx="75">
                  <c:v>2.4359999999999999</c:v>
                </c:pt>
                <c:pt idx="76">
                  <c:v>2.4359999999999999</c:v>
                </c:pt>
                <c:pt idx="77">
                  <c:v>2.4359999999999999</c:v>
                </c:pt>
                <c:pt idx="78">
                  <c:v>2.4359999999999999</c:v>
                </c:pt>
                <c:pt idx="79">
                  <c:v>2.4359999999999999</c:v>
                </c:pt>
                <c:pt idx="80">
                  <c:v>2.4359999999999999</c:v>
                </c:pt>
                <c:pt idx="81">
                  <c:v>2.4359999999999999</c:v>
                </c:pt>
                <c:pt idx="82">
                  <c:v>2.4359999999999999</c:v>
                </c:pt>
                <c:pt idx="83">
                  <c:v>2.4359999999999999</c:v>
                </c:pt>
                <c:pt idx="84">
                  <c:v>2.4359999999999999</c:v>
                </c:pt>
                <c:pt idx="85">
                  <c:v>2.4359999999999999</c:v>
                </c:pt>
                <c:pt idx="86">
                  <c:v>2.4359999999999999</c:v>
                </c:pt>
                <c:pt idx="87">
                  <c:v>2.4359999999999999</c:v>
                </c:pt>
                <c:pt idx="88">
                  <c:v>2.4359999999999999</c:v>
                </c:pt>
                <c:pt idx="89">
                  <c:v>2.4359999999999999</c:v>
                </c:pt>
                <c:pt idx="90">
                  <c:v>2.4359999999999999</c:v>
                </c:pt>
                <c:pt idx="91">
                  <c:v>2.4359999999999999</c:v>
                </c:pt>
                <c:pt idx="92">
                  <c:v>2.4359999999999999</c:v>
                </c:pt>
                <c:pt idx="93">
                  <c:v>2.4359999999999999</c:v>
                </c:pt>
                <c:pt idx="94">
                  <c:v>2.4359999999999999</c:v>
                </c:pt>
                <c:pt idx="95">
                  <c:v>2.4359999999999999</c:v>
                </c:pt>
                <c:pt idx="96">
                  <c:v>2.4359999999999999</c:v>
                </c:pt>
                <c:pt idx="97">
                  <c:v>2.4359999999999999</c:v>
                </c:pt>
                <c:pt idx="98">
                  <c:v>2.4359999999999999</c:v>
                </c:pt>
                <c:pt idx="99">
                  <c:v>2.4359999999999999</c:v>
                </c:pt>
                <c:pt idx="100">
                  <c:v>2.4359999999999999</c:v>
                </c:pt>
                <c:pt idx="101">
                  <c:v>2.4359999999999999</c:v>
                </c:pt>
                <c:pt idx="102">
                  <c:v>2.4359999999999999</c:v>
                </c:pt>
                <c:pt idx="103">
                  <c:v>2.4359999999999999</c:v>
                </c:pt>
                <c:pt idx="104">
                  <c:v>2.4359999999999999</c:v>
                </c:pt>
                <c:pt idx="105">
                  <c:v>2.4359999999999999</c:v>
                </c:pt>
                <c:pt idx="106">
                  <c:v>2.4359999999999999</c:v>
                </c:pt>
                <c:pt idx="107">
                  <c:v>2.4359999999999999</c:v>
                </c:pt>
                <c:pt idx="108">
                  <c:v>2.4359999999999999</c:v>
                </c:pt>
                <c:pt idx="109">
                  <c:v>2.4359999999999999</c:v>
                </c:pt>
                <c:pt idx="110">
                  <c:v>2.4359999999999999</c:v>
                </c:pt>
                <c:pt idx="111">
                  <c:v>2.4359999999999999</c:v>
                </c:pt>
                <c:pt idx="112">
                  <c:v>2.4359999999999999</c:v>
                </c:pt>
                <c:pt idx="113">
                  <c:v>2.4359999999999999</c:v>
                </c:pt>
                <c:pt idx="114">
                  <c:v>2.4359999999999999</c:v>
                </c:pt>
                <c:pt idx="115">
                  <c:v>2.4359999999999999</c:v>
                </c:pt>
                <c:pt idx="116">
                  <c:v>2.4359999999999999</c:v>
                </c:pt>
                <c:pt idx="117">
                  <c:v>2.4359999999999999</c:v>
                </c:pt>
                <c:pt idx="118">
                  <c:v>2.4359999999999999</c:v>
                </c:pt>
                <c:pt idx="119">
                  <c:v>2.4359999999999999</c:v>
                </c:pt>
                <c:pt idx="120">
                  <c:v>2.4359999999999999</c:v>
                </c:pt>
                <c:pt idx="121">
                  <c:v>2.4359999999999999</c:v>
                </c:pt>
                <c:pt idx="122">
                  <c:v>2.4359999999999999</c:v>
                </c:pt>
                <c:pt idx="123">
                  <c:v>2.4359999999999999</c:v>
                </c:pt>
                <c:pt idx="124">
                  <c:v>2.4359999999999999</c:v>
                </c:pt>
                <c:pt idx="125">
                  <c:v>2.4361739999999998</c:v>
                </c:pt>
                <c:pt idx="126">
                  <c:v>2.4361739999999998</c:v>
                </c:pt>
                <c:pt idx="127">
                  <c:v>2.4361739999999998</c:v>
                </c:pt>
                <c:pt idx="128">
                  <c:v>2.4361739999999998</c:v>
                </c:pt>
                <c:pt idx="129">
                  <c:v>2.4361739999999998</c:v>
                </c:pt>
                <c:pt idx="130">
                  <c:v>2.4361739999999998</c:v>
                </c:pt>
                <c:pt idx="131">
                  <c:v>2.4361739999999998</c:v>
                </c:pt>
                <c:pt idx="132">
                  <c:v>2.4361739999999998</c:v>
                </c:pt>
                <c:pt idx="133">
                  <c:v>2.4361739999999998</c:v>
                </c:pt>
                <c:pt idx="134">
                  <c:v>2.4361739999999998</c:v>
                </c:pt>
                <c:pt idx="135">
                  <c:v>2.4361739999999998</c:v>
                </c:pt>
                <c:pt idx="136">
                  <c:v>2.4361739999999998</c:v>
                </c:pt>
                <c:pt idx="137">
                  <c:v>2.4361739999999998</c:v>
                </c:pt>
                <c:pt idx="138">
                  <c:v>2.4361739999999998</c:v>
                </c:pt>
                <c:pt idx="139">
                  <c:v>2.4361739999999998</c:v>
                </c:pt>
                <c:pt idx="140">
                  <c:v>2.4361739999999998</c:v>
                </c:pt>
                <c:pt idx="141">
                  <c:v>2.4361739999999998</c:v>
                </c:pt>
                <c:pt idx="142">
                  <c:v>2.4361739999999998</c:v>
                </c:pt>
                <c:pt idx="143">
                  <c:v>2.4361739999999998</c:v>
                </c:pt>
                <c:pt idx="144">
                  <c:v>2.4361739999999998</c:v>
                </c:pt>
                <c:pt idx="145">
                  <c:v>2.4361739999999998</c:v>
                </c:pt>
                <c:pt idx="146">
                  <c:v>2.4361739999999998</c:v>
                </c:pt>
                <c:pt idx="147">
                  <c:v>2.4361739999999998</c:v>
                </c:pt>
                <c:pt idx="148">
                  <c:v>2.4361739999999998</c:v>
                </c:pt>
                <c:pt idx="149">
                  <c:v>2.4361739999999998</c:v>
                </c:pt>
                <c:pt idx="150">
                  <c:v>2.4361739999999998</c:v>
                </c:pt>
                <c:pt idx="151">
                  <c:v>2.4361739999999998</c:v>
                </c:pt>
                <c:pt idx="152">
                  <c:v>2.4361739999999998</c:v>
                </c:pt>
                <c:pt idx="153">
                  <c:v>2.4361739999999998</c:v>
                </c:pt>
                <c:pt idx="154">
                  <c:v>2.4361739999999998</c:v>
                </c:pt>
                <c:pt idx="155">
                  <c:v>2.4361739999999998</c:v>
                </c:pt>
                <c:pt idx="156">
                  <c:v>2.4361739999999998</c:v>
                </c:pt>
                <c:pt idx="157">
                  <c:v>2.4361739999999998</c:v>
                </c:pt>
                <c:pt idx="158">
                  <c:v>2.4361739999999998</c:v>
                </c:pt>
                <c:pt idx="159">
                  <c:v>2.4361739999999998</c:v>
                </c:pt>
                <c:pt idx="160">
                  <c:v>2.4361739999999998</c:v>
                </c:pt>
                <c:pt idx="161">
                  <c:v>2.4361739999999998</c:v>
                </c:pt>
                <c:pt idx="162">
                  <c:v>2.4361739999999998</c:v>
                </c:pt>
                <c:pt idx="163">
                  <c:v>2.4361739999999998</c:v>
                </c:pt>
                <c:pt idx="164">
                  <c:v>2.4361739999999998</c:v>
                </c:pt>
                <c:pt idx="165">
                  <c:v>2.4361739999999998</c:v>
                </c:pt>
                <c:pt idx="166">
                  <c:v>2.4361739999999998</c:v>
                </c:pt>
                <c:pt idx="167">
                  <c:v>2.4361739999999998</c:v>
                </c:pt>
                <c:pt idx="168">
                  <c:v>2.4361739999999998</c:v>
                </c:pt>
                <c:pt idx="169">
                  <c:v>2.4361739999999998</c:v>
                </c:pt>
                <c:pt idx="170">
                  <c:v>2.4361739999999998</c:v>
                </c:pt>
                <c:pt idx="171">
                  <c:v>2.4361739999999998</c:v>
                </c:pt>
                <c:pt idx="172">
                  <c:v>2.4361739999999998</c:v>
                </c:pt>
                <c:pt idx="173">
                  <c:v>2.4361739999999998</c:v>
                </c:pt>
                <c:pt idx="174">
                  <c:v>2.4361739999999998</c:v>
                </c:pt>
                <c:pt idx="175">
                  <c:v>2.4361739999999998</c:v>
                </c:pt>
                <c:pt idx="176">
                  <c:v>2.4361739999999998</c:v>
                </c:pt>
                <c:pt idx="177">
                  <c:v>2.4361739999999998</c:v>
                </c:pt>
                <c:pt idx="178">
                  <c:v>2.4361739999999998</c:v>
                </c:pt>
                <c:pt idx="179">
                  <c:v>2.4361739999999998</c:v>
                </c:pt>
                <c:pt idx="180">
                  <c:v>2.4361739999999998</c:v>
                </c:pt>
                <c:pt idx="181">
                  <c:v>2.4361739999999998</c:v>
                </c:pt>
                <c:pt idx="182">
                  <c:v>2.4361739999999998</c:v>
                </c:pt>
                <c:pt idx="183">
                  <c:v>2.4361739999999998</c:v>
                </c:pt>
                <c:pt idx="184">
                  <c:v>2.4361739999999998</c:v>
                </c:pt>
                <c:pt idx="185">
                  <c:v>2.4361739999999998</c:v>
                </c:pt>
                <c:pt idx="186">
                  <c:v>2.4361739999999998</c:v>
                </c:pt>
                <c:pt idx="187">
                  <c:v>2.4361739999999998</c:v>
                </c:pt>
                <c:pt idx="188">
                  <c:v>2.4361739999999998</c:v>
                </c:pt>
                <c:pt idx="189">
                  <c:v>2.4361739999999998</c:v>
                </c:pt>
                <c:pt idx="190">
                  <c:v>2.4361739999999998</c:v>
                </c:pt>
                <c:pt idx="191">
                  <c:v>2.4361739999999998</c:v>
                </c:pt>
                <c:pt idx="192">
                  <c:v>2.4361739999999998</c:v>
                </c:pt>
                <c:pt idx="193">
                  <c:v>2.4361739999999998</c:v>
                </c:pt>
                <c:pt idx="194">
                  <c:v>2.4361739999999998</c:v>
                </c:pt>
                <c:pt idx="195">
                  <c:v>2.4361739999999998</c:v>
                </c:pt>
                <c:pt idx="196">
                  <c:v>2.4361739999999998</c:v>
                </c:pt>
                <c:pt idx="197">
                  <c:v>2.4361739999999998</c:v>
                </c:pt>
                <c:pt idx="198">
                  <c:v>2.4361739999999998</c:v>
                </c:pt>
                <c:pt idx="199">
                  <c:v>2.4361739999999998</c:v>
                </c:pt>
                <c:pt idx="200">
                  <c:v>2.4361739999999998</c:v>
                </c:pt>
                <c:pt idx="201">
                  <c:v>2.4361739999999998</c:v>
                </c:pt>
                <c:pt idx="202">
                  <c:v>2.4361739999999998</c:v>
                </c:pt>
                <c:pt idx="203">
                  <c:v>2.4361739999999998</c:v>
                </c:pt>
                <c:pt idx="204">
                  <c:v>2.4361739999999998</c:v>
                </c:pt>
                <c:pt idx="205">
                  <c:v>2.4361739999999998</c:v>
                </c:pt>
                <c:pt idx="206">
                  <c:v>2.4361739999999998</c:v>
                </c:pt>
                <c:pt idx="207">
                  <c:v>2.4361739999999998</c:v>
                </c:pt>
                <c:pt idx="208">
                  <c:v>2.4361739999999998</c:v>
                </c:pt>
                <c:pt idx="209">
                  <c:v>2.4361739999999998</c:v>
                </c:pt>
                <c:pt idx="210">
                  <c:v>2.4361739999999998</c:v>
                </c:pt>
                <c:pt idx="211">
                  <c:v>2.4361739999999998</c:v>
                </c:pt>
                <c:pt idx="212">
                  <c:v>2.4361739999999998</c:v>
                </c:pt>
                <c:pt idx="213">
                  <c:v>2.4361739999999998</c:v>
                </c:pt>
                <c:pt idx="214">
                  <c:v>2.4361739999999998</c:v>
                </c:pt>
                <c:pt idx="215">
                  <c:v>2.4361739999999998</c:v>
                </c:pt>
                <c:pt idx="216">
                  <c:v>2.4361739999999998</c:v>
                </c:pt>
                <c:pt idx="217">
                  <c:v>2.4361739999999998</c:v>
                </c:pt>
                <c:pt idx="218">
                  <c:v>2.4361739999999998</c:v>
                </c:pt>
                <c:pt idx="219">
                  <c:v>2.4361739999999998</c:v>
                </c:pt>
                <c:pt idx="220">
                  <c:v>2.4361739999999998</c:v>
                </c:pt>
                <c:pt idx="221">
                  <c:v>2.4361739999999998</c:v>
                </c:pt>
                <c:pt idx="222">
                  <c:v>2.4361739999999998</c:v>
                </c:pt>
                <c:pt idx="223">
                  <c:v>2.4361739999999998</c:v>
                </c:pt>
                <c:pt idx="224">
                  <c:v>2.4361739999999998</c:v>
                </c:pt>
                <c:pt idx="225">
                  <c:v>2.4361739999999998</c:v>
                </c:pt>
                <c:pt idx="226">
                  <c:v>2.4363480000000002</c:v>
                </c:pt>
                <c:pt idx="227">
                  <c:v>2.4363480000000002</c:v>
                </c:pt>
                <c:pt idx="228">
                  <c:v>2.4363480000000002</c:v>
                </c:pt>
                <c:pt idx="229">
                  <c:v>2.4363480000000002</c:v>
                </c:pt>
                <c:pt idx="230">
                  <c:v>2.4363480000000002</c:v>
                </c:pt>
                <c:pt idx="231">
                  <c:v>2.4363480000000002</c:v>
                </c:pt>
                <c:pt idx="232">
                  <c:v>2.4363480000000002</c:v>
                </c:pt>
                <c:pt idx="233">
                  <c:v>2.4363480000000002</c:v>
                </c:pt>
                <c:pt idx="234">
                  <c:v>2.4363480000000002</c:v>
                </c:pt>
                <c:pt idx="235">
                  <c:v>2.4363480000000002</c:v>
                </c:pt>
                <c:pt idx="236">
                  <c:v>2.4363480000000002</c:v>
                </c:pt>
                <c:pt idx="237">
                  <c:v>2.4363480000000002</c:v>
                </c:pt>
                <c:pt idx="238">
                  <c:v>2.4363480000000002</c:v>
                </c:pt>
                <c:pt idx="239">
                  <c:v>2.4363480000000002</c:v>
                </c:pt>
                <c:pt idx="240">
                  <c:v>2.4363480000000002</c:v>
                </c:pt>
                <c:pt idx="241">
                  <c:v>2.4363480000000002</c:v>
                </c:pt>
                <c:pt idx="242">
                  <c:v>2.4363480000000002</c:v>
                </c:pt>
                <c:pt idx="243">
                  <c:v>2.4363480000000002</c:v>
                </c:pt>
                <c:pt idx="244">
                  <c:v>2.4363480000000002</c:v>
                </c:pt>
                <c:pt idx="245">
                  <c:v>2.4363480000000002</c:v>
                </c:pt>
                <c:pt idx="246">
                  <c:v>2.4363480000000002</c:v>
                </c:pt>
                <c:pt idx="247">
                  <c:v>2.4363480000000002</c:v>
                </c:pt>
                <c:pt idx="248">
                  <c:v>2.4363480000000002</c:v>
                </c:pt>
                <c:pt idx="249">
                  <c:v>2.4363480000000002</c:v>
                </c:pt>
                <c:pt idx="250">
                  <c:v>2.4363480000000002</c:v>
                </c:pt>
                <c:pt idx="251">
                  <c:v>2.4363480000000002</c:v>
                </c:pt>
                <c:pt idx="252">
                  <c:v>2.4363480000000002</c:v>
                </c:pt>
                <c:pt idx="253">
                  <c:v>2.4363480000000002</c:v>
                </c:pt>
                <c:pt idx="254">
                  <c:v>2.4363480000000002</c:v>
                </c:pt>
                <c:pt idx="255">
                  <c:v>2.4363480000000002</c:v>
                </c:pt>
                <c:pt idx="256">
                  <c:v>2.4363480000000002</c:v>
                </c:pt>
                <c:pt idx="257">
                  <c:v>2.4363480000000002</c:v>
                </c:pt>
                <c:pt idx="258">
                  <c:v>2.4363480000000002</c:v>
                </c:pt>
                <c:pt idx="259">
                  <c:v>2.4363480000000002</c:v>
                </c:pt>
                <c:pt idx="260">
                  <c:v>2.4363480000000002</c:v>
                </c:pt>
                <c:pt idx="261">
                  <c:v>2.4363480000000002</c:v>
                </c:pt>
                <c:pt idx="262">
                  <c:v>2.4363480000000002</c:v>
                </c:pt>
                <c:pt idx="263">
                  <c:v>2.4363480000000002</c:v>
                </c:pt>
                <c:pt idx="264">
                  <c:v>2.4363480000000002</c:v>
                </c:pt>
                <c:pt idx="265">
                  <c:v>2.4363480000000002</c:v>
                </c:pt>
                <c:pt idx="266">
                  <c:v>2.4363480000000002</c:v>
                </c:pt>
                <c:pt idx="267">
                  <c:v>2.4363480000000002</c:v>
                </c:pt>
                <c:pt idx="268">
                  <c:v>2.4363480000000002</c:v>
                </c:pt>
                <c:pt idx="269">
                  <c:v>2.4363480000000002</c:v>
                </c:pt>
                <c:pt idx="270">
                  <c:v>2.4363480000000002</c:v>
                </c:pt>
                <c:pt idx="271">
                  <c:v>2.4363480000000002</c:v>
                </c:pt>
                <c:pt idx="272">
                  <c:v>2.4363480000000002</c:v>
                </c:pt>
                <c:pt idx="273">
                  <c:v>2.4363480000000002</c:v>
                </c:pt>
                <c:pt idx="274">
                  <c:v>2.4363480000000002</c:v>
                </c:pt>
                <c:pt idx="275">
                  <c:v>2.4363480000000002</c:v>
                </c:pt>
                <c:pt idx="276">
                  <c:v>2.4363480000000002</c:v>
                </c:pt>
                <c:pt idx="277">
                  <c:v>2.4363480000000002</c:v>
                </c:pt>
                <c:pt idx="278">
                  <c:v>2.4363480000000002</c:v>
                </c:pt>
                <c:pt idx="279">
                  <c:v>2.4363480000000002</c:v>
                </c:pt>
                <c:pt idx="280">
                  <c:v>2.4363480000000002</c:v>
                </c:pt>
                <c:pt idx="281">
                  <c:v>2.4363480000000002</c:v>
                </c:pt>
                <c:pt idx="282">
                  <c:v>2.4363480000000002</c:v>
                </c:pt>
                <c:pt idx="283">
                  <c:v>2.4363480000000002</c:v>
                </c:pt>
                <c:pt idx="284">
                  <c:v>2.4363480000000002</c:v>
                </c:pt>
                <c:pt idx="285">
                  <c:v>2.4363480000000002</c:v>
                </c:pt>
                <c:pt idx="286">
                  <c:v>2.4363480000000002</c:v>
                </c:pt>
                <c:pt idx="287">
                  <c:v>2.4363480000000002</c:v>
                </c:pt>
                <c:pt idx="288">
                  <c:v>2.4363480000000002</c:v>
                </c:pt>
                <c:pt idx="289">
                  <c:v>2.4363480000000002</c:v>
                </c:pt>
                <c:pt idx="290">
                  <c:v>2.4363480000000002</c:v>
                </c:pt>
                <c:pt idx="291">
                  <c:v>2.4363480000000002</c:v>
                </c:pt>
                <c:pt idx="292">
                  <c:v>2.4363480000000002</c:v>
                </c:pt>
                <c:pt idx="293">
                  <c:v>2.4363480000000002</c:v>
                </c:pt>
                <c:pt idx="294">
                  <c:v>2.4363480000000002</c:v>
                </c:pt>
                <c:pt idx="295">
                  <c:v>2.4363480000000002</c:v>
                </c:pt>
                <c:pt idx="296">
                  <c:v>2.4363480000000002</c:v>
                </c:pt>
                <c:pt idx="297">
                  <c:v>2.4363480000000002</c:v>
                </c:pt>
                <c:pt idx="298">
                  <c:v>2.4363480000000002</c:v>
                </c:pt>
                <c:pt idx="299">
                  <c:v>2.4363480000000002</c:v>
                </c:pt>
                <c:pt idx="300">
                  <c:v>2.4363480000000002</c:v>
                </c:pt>
                <c:pt idx="301">
                  <c:v>2.4363480000000002</c:v>
                </c:pt>
                <c:pt idx="302">
                  <c:v>2.4363480000000002</c:v>
                </c:pt>
                <c:pt idx="303">
                  <c:v>2.4363480000000002</c:v>
                </c:pt>
                <c:pt idx="304">
                  <c:v>2.4363480000000002</c:v>
                </c:pt>
                <c:pt idx="305">
                  <c:v>2.4365219999999996</c:v>
                </c:pt>
                <c:pt idx="306">
                  <c:v>2.4365219999999996</c:v>
                </c:pt>
                <c:pt idx="307">
                  <c:v>2.4365219999999996</c:v>
                </c:pt>
                <c:pt idx="308">
                  <c:v>2.4365219999999996</c:v>
                </c:pt>
                <c:pt idx="309">
                  <c:v>2.4365219999999996</c:v>
                </c:pt>
                <c:pt idx="310">
                  <c:v>2.4365219999999996</c:v>
                </c:pt>
                <c:pt idx="311">
                  <c:v>2.4365219999999996</c:v>
                </c:pt>
                <c:pt idx="312">
                  <c:v>2.4365219999999996</c:v>
                </c:pt>
                <c:pt idx="313">
                  <c:v>2.4365219999999996</c:v>
                </c:pt>
                <c:pt idx="314">
                  <c:v>2.4365219999999996</c:v>
                </c:pt>
                <c:pt idx="315">
                  <c:v>2.4365219999999996</c:v>
                </c:pt>
                <c:pt idx="316">
                  <c:v>2.4365219999999996</c:v>
                </c:pt>
                <c:pt idx="317">
                  <c:v>2.4365219999999996</c:v>
                </c:pt>
                <c:pt idx="318">
                  <c:v>2.4365219999999996</c:v>
                </c:pt>
                <c:pt idx="319">
                  <c:v>2.4365219999999996</c:v>
                </c:pt>
                <c:pt idx="320">
                  <c:v>2.4365219999999996</c:v>
                </c:pt>
                <c:pt idx="321">
                  <c:v>2.4365219999999996</c:v>
                </c:pt>
                <c:pt idx="322">
                  <c:v>2.4365219999999996</c:v>
                </c:pt>
                <c:pt idx="323">
                  <c:v>2.4365219999999996</c:v>
                </c:pt>
                <c:pt idx="324">
                  <c:v>2.4365219999999996</c:v>
                </c:pt>
                <c:pt idx="325">
                  <c:v>2.4365219999999996</c:v>
                </c:pt>
                <c:pt idx="326">
                  <c:v>2.4365219999999996</c:v>
                </c:pt>
                <c:pt idx="327">
                  <c:v>2.4365219999999996</c:v>
                </c:pt>
                <c:pt idx="328">
                  <c:v>2.4365219999999996</c:v>
                </c:pt>
                <c:pt idx="329">
                  <c:v>2.4365219999999996</c:v>
                </c:pt>
                <c:pt idx="330">
                  <c:v>2.4365219999999996</c:v>
                </c:pt>
                <c:pt idx="331">
                  <c:v>2.4365219999999996</c:v>
                </c:pt>
                <c:pt idx="332">
                  <c:v>2.4365219999999996</c:v>
                </c:pt>
                <c:pt idx="333">
                  <c:v>2.4365219999999996</c:v>
                </c:pt>
                <c:pt idx="334">
                  <c:v>2.4365219999999996</c:v>
                </c:pt>
                <c:pt idx="335">
                  <c:v>2.4365219999999996</c:v>
                </c:pt>
                <c:pt idx="336">
                  <c:v>2.4365219999999996</c:v>
                </c:pt>
                <c:pt idx="337">
                  <c:v>2.4365219999999996</c:v>
                </c:pt>
                <c:pt idx="338">
                  <c:v>2.4365219999999996</c:v>
                </c:pt>
                <c:pt idx="339">
                  <c:v>2.4365219999999996</c:v>
                </c:pt>
                <c:pt idx="340">
                  <c:v>2.4365219999999996</c:v>
                </c:pt>
                <c:pt idx="341">
                  <c:v>2.4365219999999996</c:v>
                </c:pt>
                <c:pt idx="342">
                  <c:v>2.4365219999999996</c:v>
                </c:pt>
                <c:pt idx="343">
                  <c:v>2.4365219999999996</c:v>
                </c:pt>
                <c:pt idx="344">
                  <c:v>2.4365219999999996</c:v>
                </c:pt>
                <c:pt idx="345">
                  <c:v>2.4365219999999996</c:v>
                </c:pt>
                <c:pt idx="346">
                  <c:v>2.4365219999999996</c:v>
                </c:pt>
                <c:pt idx="347">
                  <c:v>2.4365219999999996</c:v>
                </c:pt>
                <c:pt idx="348">
                  <c:v>2.4365219999999996</c:v>
                </c:pt>
                <c:pt idx="349">
                  <c:v>2.4365219999999996</c:v>
                </c:pt>
                <c:pt idx="350">
                  <c:v>2.4365219999999996</c:v>
                </c:pt>
                <c:pt idx="351">
                  <c:v>2.4365219999999996</c:v>
                </c:pt>
                <c:pt idx="352">
                  <c:v>2.4365219999999996</c:v>
                </c:pt>
                <c:pt idx="353">
                  <c:v>2.4365219999999996</c:v>
                </c:pt>
                <c:pt idx="354">
                  <c:v>2.4365219999999996</c:v>
                </c:pt>
                <c:pt idx="355">
                  <c:v>2.4365219999999996</c:v>
                </c:pt>
                <c:pt idx="356">
                  <c:v>2.4365219999999996</c:v>
                </c:pt>
                <c:pt idx="357">
                  <c:v>2.4365219999999996</c:v>
                </c:pt>
                <c:pt idx="358">
                  <c:v>2.4365219999999996</c:v>
                </c:pt>
                <c:pt idx="359">
                  <c:v>2.4365219999999996</c:v>
                </c:pt>
                <c:pt idx="360">
                  <c:v>2.4365219999999996</c:v>
                </c:pt>
                <c:pt idx="361">
                  <c:v>2.4365219999999996</c:v>
                </c:pt>
                <c:pt idx="362">
                  <c:v>2.4365219999999996</c:v>
                </c:pt>
                <c:pt idx="363">
                  <c:v>2.4365219999999996</c:v>
                </c:pt>
                <c:pt idx="364">
                  <c:v>2.4366959999999995</c:v>
                </c:pt>
                <c:pt idx="365">
                  <c:v>2.4366959999999995</c:v>
                </c:pt>
                <c:pt idx="366">
                  <c:v>2.4366959999999995</c:v>
                </c:pt>
                <c:pt idx="367">
                  <c:v>2.4366959999999995</c:v>
                </c:pt>
                <c:pt idx="368">
                  <c:v>2.4366959999999995</c:v>
                </c:pt>
                <c:pt idx="369">
                  <c:v>2.4366959999999995</c:v>
                </c:pt>
                <c:pt idx="370">
                  <c:v>2.4366959999999995</c:v>
                </c:pt>
                <c:pt idx="371">
                  <c:v>2.4366959999999995</c:v>
                </c:pt>
                <c:pt idx="372">
                  <c:v>2.4366959999999995</c:v>
                </c:pt>
                <c:pt idx="373">
                  <c:v>2.4366959999999995</c:v>
                </c:pt>
                <c:pt idx="374">
                  <c:v>2.4366959999999995</c:v>
                </c:pt>
                <c:pt idx="375">
                  <c:v>2.4366959999999995</c:v>
                </c:pt>
                <c:pt idx="376">
                  <c:v>2.4366959999999995</c:v>
                </c:pt>
                <c:pt idx="377">
                  <c:v>2.4366959999999995</c:v>
                </c:pt>
                <c:pt idx="378">
                  <c:v>2.4366959999999995</c:v>
                </c:pt>
                <c:pt idx="379">
                  <c:v>2.4366959999999995</c:v>
                </c:pt>
                <c:pt idx="380">
                  <c:v>2.4366959999999995</c:v>
                </c:pt>
                <c:pt idx="381">
                  <c:v>2.4366959999999995</c:v>
                </c:pt>
                <c:pt idx="382">
                  <c:v>2.4366959999999995</c:v>
                </c:pt>
                <c:pt idx="383">
                  <c:v>2.4366959999999995</c:v>
                </c:pt>
                <c:pt idx="384">
                  <c:v>2.4366959999999995</c:v>
                </c:pt>
                <c:pt idx="385">
                  <c:v>2.4366959999999995</c:v>
                </c:pt>
                <c:pt idx="386">
                  <c:v>2.4366959999999995</c:v>
                </c:pt>
                <c:pt idx="387">
                  <c:v>2.4366959999999995</c:v>
                </c:pt>
                <c:pt idx="388">
                  <c:v>2.4366959999999995</c:v>
                </c:pt>
                <c:pt idx="389">
                  <c:v>2.4366959999999995</c:v>
                </c:pt>
                <c:pt idx="390">
                  <c:v>2.4366959999999995</c:v>
                </c:pt>
                <c:pt idx="391">
                  <c:v>2.4366959999999995</c:v>
                </c:pt>
                <c:pt idx="392">
                  <c:v>2.4366959999999995</c:v>
                </c:pt>
                <c:pt idx="393">
                  <c:v>2.4366959999999995</c:v>
                </c:pt>
                <c:pt idx="394">
                  <c:v>2.4366959999999995</c:v>
                </c:pt>
                <c:pt idx="395">
                  <c:v>2.4366959999999995</c:v>
                </c:pt>
                <c:pt idx="396">
                  <c:v>2.4366959999999995</c:v>
                </c:pt>
                <c:pt idx="397">
                  <c:v>2.4366959999999995</c:v>
                </c:pt>
                <c:pt idx="398">
                  <c:v>2.4366959999999995</c:v>
                </c:pt>
                <c:pt idx="399">
                  <c:v>2.4366959999999995</c:v>
                </c:pt>
                <c:pt idx="400">
                  <c:v>2.4366959999999995</c:v>
                </c:pt>
                <c:pt idx="401">
                  <c:v>2.4366959999999995</c:v>
                </c:pt>
                <c:pt idx="402">
                  <c:v>2.4366959999999995</c:v>
                </c:pt>
                <c:pt idx="403">
                  <c:v>2.4366959999999995</c:v>
                </c:pt>
                <c:pt idx="404">
                  <c:v>2.4366959999999995</c:v>
                </c:pt>
                <c:pt idx="405">
                  <c:v>2.4366959999999995</c:v>
                </c:pt>
                <c:pt idx="406">
                  <c:v>2.4366959999999995</c:v>
                </c:pt>
                <c:pt idx="407">
                  <c:v>2.4366959999999995</c:v>
                </c:pt>
                <c:pt idx="408">
                  <c:v>2.4366959999999995</c:v>
                </c:pt>
                <c:pt idx="409">
                  <c:v>2.4366959999999995</c:v>
                </c:pt>
                <c:pt idx="410">
                  <c:v>2.4366959999999995</c:v>
                </c:pt>
                <c:pt idx="411">
                  <c:v>2.4366959999999995</c:v>
                </c:pt>
                <c:pt idx="412">
                  <c:v>2.4366959999999995</c:v>
                </c:pt>
                <c:pt idx="413">
                  <c:v>2.4366959999999995</c:v>
                </c:pt>
                <c:pt idx="414">
                  <c:v>2.4366959999999995</c:v>
                </c:pt>
                <c:pt idx="415">
                  <c:v>2.4366959999999995</c:v>
                </c:pt>
                <c:pt idx="416">
                  <c:v>2.4366959999999995</c:v>
                </c:pt>
                <c:pt idx="417">
                  <c:v>2.4366959999999995</c:v>
                </c:pt>
                <c:pt idx="418">
                  <c:v>2.4366959999999995</c:v>
                </c:pt>
                <c:pt idx="419">
                  <c:v>2.4366959999999995</c:v>
                </c:pt>
                <c:pt idx="420">
                  <c:v>2.4366959999999995</c:v>
                </c:pt>
                <c:pt idx="421">
                  <c:v>2.4366959999999995</c:v>
                </c:pt>
                <c:pt idx="422">
                  <c:v>2.4366959999999995</c:v>
                </c:pt>
                <c:pt idx="423">
                  <c:v>2.4366959999999995</c:v>
                </c:pt>
                <c:pt idx="424">
                  <c:v>2.4366959999999995</c:v>
                </c:pt>
                <c:pt idx="425">
                  <c:v>2.4366959999999995</c:v>
                </c:pt>
                <c:pt idx="426">
                  <c:v>2.4366959999999995</c:v>
                </c:pt>
                <c:pt idx="427">
                  <c:v>2.4366959999999995</c:v>
                </c:pt>
                <c:pt idx="428">
                  <c:v>2.4366959999999995</c:v>
                </c:pt>
                <c:pt idx="429">
                  <c:v>2.4366959999999995</c:v>
                </c:pt>
                <c:pt idx="430">
                  <c:v>2.4366959999999995</c:v>
                </c:pt>
                <c:pt idx="431">
                  <c:v>2.4366959999999995</c:v>
                </c:pt>
                <c:pt idx="432">
                  <c:v>2.4368699999999999</c:v>
                </c:pt>
                <c:pt idx="433">
                  <c:v>2.4368699999999999</c:v>
                </c:pt>
                <c:pt idx="434">
                  <c:v>2.4368699999999999</c:v>
                </c:pt>
                <c:pt idx="435">
                  <c:v>2.4368699999999999</c:v>
                </c:pt>
                <c:pt idx="436">
                  <c:v>2.4368699999999999</c:v>
                </c:pt>
                <c:pt idx="437">
                  <c:v>2.4368699999999999</c:v>
                </c:pt>
                <c:pt idx="438">
                  <c:v>2.4368699999999999</c:v>
                </c:pt>
                <c:pt idx="439">
                  <c:v>2.4368699999999999</c:v>
                </c:pt>
                <c:pt idx="440">
                  <c:v>2.4368699999999999</c:v>
                </c:pt>
                <c:pt idx="441">
                  <c:v>2.4368699999999999</c:v>
                </c:pt>
                <c:pt idx="442">
                  <c:v>2.4368699999999999</c:v>
                </c:pt>
                <c:pt idx="443">
                  <c:v>2.4366959999999995</c:v>
                </c:pt>
                <c:pt idx="444">
                  <c:v>2.4359999999999999</c:v>
                </c:pt>
                <c:pt idx="445">
                  <c:v>2.4347819999999998</c:v>
                </c:pt>
                <c:pt idx="446">
                  <c:v>2.4332159999999998</c:v>
                </c:pt>
                <c:pt idx="447">
                  <c:v>2.431476</c:v>
                </c:pt>
                <c:pt idx="448">
                  <c:v>2.429214</c:v>
                </c:pt>
                <c:pt idx="449">
                  <c:v>2.4266039999999998</c:v>
                </c:pt>
                <c:pt idx="450">
                  <c:v>2.4238200000000001</c:v>
                </c:pt>
                <c:pt idx="451">
                  <c:v>2.4206879999999997</c:v>
                </c:pt>
                <c:pt idx="452">
                  <c:v>2.4172079999999996</c:v>
                </c:pt>
                <c:pt idx="453">
                  <c:v>2.413554</c:v>
                </c:pt>
                <c:pt idx="454">
                  <c:v>2.409726</c:v>
                </c:pt>
                <c:pt idx="455">
                  <c:v>2.4055499999999999</c:v>
                </c:pt>
                <c:pt idx="456">
                  <c:v>2.4011999999999998</c:v>
                </c:pt>
                <c:pt idx="457">
                  <c:v>2.3966759999999998</c:v>
                </c:pt>
                <c:pt idx="458">
                  <c:v>2.3919779999999999</c:v>
                </c:pt>
                <c:pt idx="459">
                  <c:v>2.3871059999999997</c:v>
                </c:pt>
                <c:pt idx="460">
                  <c:v>2.3818859999999997</c:v>
                </c:pt>
                <c:pt idx="461">
                  <c:v>2.3766659999999997</c:v>
                </c:pt>
                <c:pt idx="462">
                  <c:v>2.3710979999999999</c:v>
                </c:pt>
                <c:pt idx="463">
                  <c:v>2.3653559999999998</c:v>
                </c:pt>
                <c:pt idx="464">
                  <c:v>2.3594399999999998</c:v>
                </c:pt>
                <c:pt idx="465">
                  <c:v>2.3535239999999997</c:v>
                </c:pt>
                <c:pt idx="466">
                  <c:v>2.3474339999999998</c:v>
                </c:pt>
                <c:pt idx="467">
                  <c:v>2.34117</c:v>
                </c:pt>
                <c:pt idx="468">
                  <c:v>2.3347319999999998</c:v>
                </c:pt>
                <c:pt idx="469">
                  <c:v>2.3281200000000002</c:v>
                </c:pt>
                <c:pt idx="470">
                  <c:v>2.3215079999999997</c:v>
                </c:pt>
                <c:pt idx="471">
                  <c:v>2.3143739999999995</c:v>
                </c:pt>
                <c:pt idx="472">
                  <c:v>2.3072399999999997</c:v>
                </c:pt>
                <c:pt idx="473">
                  <c:v>2.300106</c:v>
                </c:pt>
                <c:pt idx="474">
                  <c:v>2.2924499999999997</c:v>
                </c:pt>
                <c:pt idx="475">
                  <c:v>2.2849679999999997</c:v>
                </c:pt>
                <c:pt idx="476">
                  <c:v>2.2771379999999999</c:v>
                </c:pt>
                <c:pt idx="477">
                  <c:v>2.2693079999999997</c:v>
                </c:pt>
                <c:pt idx="478">
                  <c:v>2.261304</c:v>
                </c:pt>
                <c:pt idx="479">
                  <c:v>2.2532999999999999</c:v>
                </c:pt>
                <c:pt idx="480">
                  <c:v>2.2451219999999998</c:v>
                </c:pt>
                <c:pt idx="481">
                  <c:v>2.2371179999999997</c:v>
                </c:pt>
                <c:pt idx="482">
                  <c:v>2.2292879999999999</c:v>
                </c:pt>
                <c:pt idx="483">
                  <c:v>2.2212839999999998</c:v>
                </c:pt>
                <c:pt idx="484">
                  <c:v>2.2131059999999998</c:v>
                </c:pt>
                <c:pt idx="485">
                  <c:v>2.2049279999999998</c:v>
                </c:pt>
                <c:pt idx="486">
                  <c:v>2.1969240000000001</c:v>
                </c:pt>
                <c:pt idx="487">
                  <c:v>2.1887460000000001</c:v>
                </c:pt>
                <c:pt idx="488">
                  <c:v>2.180742</c:v>
                </c:pt>
                <c:pt idx="489">
                  <c:v>2.1727379999999998</c:v>
                </c:pt>
                <c:pt idx="490">
                  <c:v>2.1647339999999997</c:v>
                </c:pt>
                <c:pt idx="491">
                  <c:v>2.15673</c:v>
                </c:pt>
                <c:pt idx="492">
                  <c:v>2.1488999999999998</c:v>
                </c:pt>
                <c:pt idx="493">
                  <c:v>2.1412439999999999</c:v>
                </c:pt>
                <c:pt idx="494">
                  <c:v>2.1334139999999997</c:v>
                </c:pt>
                <c:pt idx="495">
                  <c:v>2.1259320000000002</c:v>
                </c:pt>
                <c:pt idx="496">
                  <c:v>2.1182759999999998</c:v>
                </c:pt>
                <c:pt idx="497">
                  <c:v>2.1107939999999998</c:v>
                </c:pt>
                <c:pt idx="498">
                  <c:v>2.1050520000000001</c:v>
                </c:pt>
                <c:pt idx="499">
                  <c:v>2.1019199999999998</c:v>
                </c:pt>
                <c:pt idx="500">
                  <c:v>2.1005279999999997</c:v>
                </c:pt>
                <c:pt idx="501">
                  <c:v>2.1007020000000001</c:v>
                </c:pt>
                <c:pt idx="502">
                  <c:v>2.1012239999999998</c:v>
                </c:pt>
                <c:pt idx="503">
                  <c:v>2.1013979999999997</c:v>
                </c:pt>
                <c:pt idx="504">
                  <c:v>2.101572</c:v>
                </c:pt>
                <c:pt idx="505">
                  <c:v>2.1022679999999996</c:v>
                </c:pt>
                <c:pt idx="506">
                  <c:v>2.103138</c:v>
                </c:pt>
                <c:pt idx="507">
                  <c:v>2.1041819999999998</c:v>
                </c:pt>
                <c:pt idx="508">
                  <c:v>2.1052259999999996</c:v>
                </c:pt>
                <c:pt idx="509">
                  <c:v>2.1062699999999999</c:v>
                </c:pt>
                <c:pt idx="510">
                  <c:v>2.107488</c:v>
                </c:pt>
                <c:pt idx="511">
                  <c:v>2.1090539999999995</c:v>
                </c:pt>
                <c:pt idx="512">
                  <c:v>2.1109679999999997</c:v>
                </c:pt>
                <c:pt idx="513">
                  <c:v>2.1134039999999996</c:v>
                </c:pt>
                <c:pt idx="514">
                  <c:v>2.1158399999999999</c:v>
                </c:pt>
                <c:pt idx="515">
                  <c:v>2.1186240000000001</c:v>
                </c:pt>
                <c:pt idx="516">
                  <c:v>2.1214079999999997</c:v>
                </c:pt>
                <c:pt idx="517">
                  <c:v>2.124714</c:v>
                </c:pt>
                <c:pt idx="518">
                  <c:v>2.1280199999999998</c:v>
                </c:pt>
                <c:pt idx="519">
                  <c:v>2.1316739999999998</c:v>
                </c:pt>
                <c:pt idx="520">
                  <c:v>2.1355019999999998</c:v>
                </c:pt>
                <c:pt idx="521">
                  <c:v>2.1395039999999996</c:v>
                </c:pt>
                <c:pt idx="522">
                  <c:v>2.1436799999999998</c:v>
                </c:pt>
                <c:pt idx="523">
                  <c:v>2.1482039999999998</c:v>
                </c:pt>
                <c:pt idx="524">
                  <c:v>2.1529020000000001</c:v>
                </c:pt>
                <c:pt idx="525">
                  <c:v>2.1577739999999999</c:v>
                </c:pt>
                <c:pt idx="526">
                  <c:v>2.1629939999999999</c:v>
                </c:pt>
                <c:pt idx="527">
                  <c:v>2.1683879999999998</c:v>
                </c:pt>
                <c:pt idx="528">
                  <c:v>2.1741299999999999</c:v>
                </c:pt>
                <c:pt idx="529">
                  <c:v>2.1800459999999999</c:v>
                </c:pt>
                <c:pt idx="530">
                  <c:v>2.1863099999999998</c:v>
                </c:pt>
                <c:pt idx="531">
                  <c:v>2.1927479999999999</c:v>
                </c:pt>
                <c:pt idx="532">
                  <c:v>2.1995339999999999</c:v>
                </c:pt>
                <c:pt idx="533">
                  <c:v>2.2064939999999997</c:v>
                </c:pt>
                <c:pt idx="534">
                  <c:v>2.2136279999999999</c:v>
                </c:pt>
                <c:pt idx="535">
                  <c:v>2.220936</c:v>
                </c:pt>
                <c:pt idx="536">
                  <c:v>2.2282439999999997</c:v>
                </c:pt>
                <c:pt idx="537">
                  <c:v>2.2357260000000001</c:v>
                </c:pt>
                <c:pt idx="538">
                  <c:v>2.243382</c:v>
                </c:pt>
                <c:pt idx="539">
                  <c:v>2.250864</c:v>
                </c:pt>
                <c:pt idx="540">
                  <c:v>2.2585199999999999</c:v>
                </c:pt>
                <c:pt idx="541">
                  <c:v>2.2660019999999998</c:v>
                </c:pt>
                <c:pt idx="542">
                  <c:v>2.2734839999999998</c:v>
                </c:pt>
                <c:pt idx="543">
                  <c:v>2.2809659999999998</c:v>
                </c:pt>
                <c:pt idx="544">
                  <c:v>2.2884479999999998</c:v>
                </c:pt>
                <c:pt idx="545">
                  <c:v>2.2959299999999998</c:v>
                </c:pt>
                <c:pt idx="546">
                  <c:v>2.3034119999999998</c:v>
                </c:pt>
                <c:pt idx="547">
                  <c:v>2.3108939999999998</c:v>
                </c:pt>
                <c:pt idx="548">
                  <c:v>2.3183760000000002</c:v>
                </c:pt>
                <c:pt idx="549">
                  <c:v>2.3256839999999999</c:v>
                </c:pt>
                <c:pt idx="550">
                  <c:v>2.3331659999999999</c:v>
                </c:pt>
                <c:pt idx="551">
                  <c:v>2.3404739999999995</c:v>
                </c:pt>
                <c:pt idx="552">
                  <c:v>2.347782</c:v>
                </c:pt>
                <c:pt idx="553">
                  <c:v>2.3550899999999997</c:v>
                </c:pt>
                <c:pt idx="554">
                  <c:v>2.3622239999999999</c:v>
                </c:pt>
                <c:pt idx="555">
                  <c:v>2.369532</c:v>
                </c:pt>
                <c:pt idx="556">
                  <c:v>2.3766659999999997</c:v>
                </c:pt>
                <c:pt idx="557">
                  <c:v>2.3837999999999999</c:v>
                </c:pt>
                <c:pt idx="558">
                  <c:v>2.3911079999999996</c:v>
                </c:pt>
                <c:pt idx="559">
                  <c:v>2.3982420000000002</c:v>
                </c:pt>
                <c:pt idx="560">
                  <c:v>2.4052019999999996</c:v>
                </c:pt>
                <c:pt idx="561">
                  <c:v>2.4123359999999998</c:v>
                </c:pt>
                <c:pt idx="562">
                  <c:v>2.41947</c:v>
                </c:pt>
                <c:pt idx="563">
                  <c:v>2.4266039999999998</c:v>
                </c:pt>
                <c:pt idx="564">
                  <c:v>2.4335640000000001</c:v>
                </c:pt>
                <c:pt idx="565">
                  <c:v>2.4406979999999998</c:v>
                </c:pt>
                <c:pt idx="566">
                  <c:v>2.4476579999999997</c:v>
                </c:pt>
              </c:numCache>
            </c:numRef>
          </c:xVal>
          <c:yVal>
            <c:numRef>
              <c:f>'C:\Dokumentumok\excel\energy\[TJSSC32.xls]Sheet3'!$F$1:$F$1374</c:f>
              <c:numCache>
                <c:formatCode>General</c:formatCode>
                <c:ptCount val="137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1.8791999999988818E-2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3.8627999999977014E-2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4.1586000000081391E-2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0</c:v>
                </c:pt>
                <c:pt idx="234">
                  <c:v>0</c:v>
                </c:pt>
                <c:pt idx="235">
                  <c:v>0</c:v>
                </c:pt>
                <c:pt idx="236">
                  <c:v>0</c:v>
                </c:pt>
                <c:pt idx="237">
                  <c:v>0</c:v>
                </c:pt>
                <c:pt idx="238">
                  <c:v>0</c:v>
                </c:pt>
                <c:pt idx="239">
                  <c:v>0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0</c:v>
                </c:pt>
                <c:pt idx="251">
                  <c:v>0</c:v>
                </c:pt>
                <c:pt idx="252">
                  <c:v>0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0</c:v>
                </c:pt>
                <c:pt idx="265">
                  <c:v>0</c:v>
                </c:pt>
                <c:pt idx="266">
                  <c:v>0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0</c:v>
                </c:pt>
                <c:pt idx="272">
                  <c:v>0</c:v>
                </c:pt>
                <c:pt idx="273">
                  <c:v>0</c:v>
                </c:pt>
                <c:pt idx="274">
                  <c:v>0</c:v>
                </c:pt>
                <c:pt idx="275">
                  <c:v>0</c:v>
                </c:pt>
                <c:pt idx="276">
                  <c:v>0</c:v>
                </c:pt>
                <c:pt idx="277">
                  <c:v>0</c:v>
                </c:pt>
                <c:pt idx="278">
                  <c:v>0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0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0</c:v>
                </c:pt>
                <c:pt idx="289">
                  <c:v>0</c:v>
                </c:pt>
                <c:pt idx="290">
                  <c:v>0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4.2455999999866378E-2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  <c:pt idx="359">
                  <c:v>0</c:v>
                </c:pt>
                <c:pt idx="360">
                  <c:v>0</c:v>
                </c:pt>
                <c:pt idx="361">
                  <c:v>0</c:v>
                </c:pt>
                <c:pt idx="362">
                  <c:v>0</c:v>
                </c:pt>
                <c:pt idx="363">
                  <c:v>4.3499999999974115E-2</c:v>
                </c:pt>
                <c:pt idx="364">
                  <c:v>0</c:v>
                </c:pt>
                <c:pt idx="365">
                  <c:v>0</c:v>
                </c:pt>
                <c:pt idx="366">
                  <c:v>0</c:v>
                </c:pt>
                <c:pt idx="367">
                  <c:v>0</c:v>
                </c:pt>
                <c:pt idx="368">
                  <c:v>0</c:v>
                </c:pt>
                <c:pt idx="369">
                  <c:v>0</c:v>
                </c:pt>
                <c:pt idx="370">
                  <c:v>0</c:v>
                </c:pt>
                <c:pt idx="371">
                  <c:v>0</c:v>
                </c:pt>
                <c:pt idx="372">
                  <c:v>0</c:v>
                </c:pt>
                <c:pt idx="373">
                  <c:v>0</c:v>
                </c:pt>
                <c:pt idx="374">
                  <c:v>0</c:v>
                </c:pt>
                <c:pt idx="375">
                  <c:v>0</c:v>
                </c:pt>
                <c:pt idx="376">
                  <c:v>0</c:v>
                </c:pt>
                <c:pt idx="377">
                  <c:v>0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0</c:v>
                </c:pt>
                <c:pt idx="385">
                  <c:v>0</c:v>
                </c:pt>
                <c:pt idx="386">
                  <c:v>0</c:v>
                </c:pt>
                <c:pt idx="387">
                  <c:v>0</c:v>
                </c:pt>
                <c:pt idx="388">
                  <c:v>0</c:v>
                </c:pt>
                <c:pt idx="389">
                  <c:v>0</c:v>
                </c:pt>
                <c:pt idx="390">
                  <c:v>0</c:v>
                </c:pt>
                <c:pt idx="391">
                  <c:v>0</c:v>
                </c:pt>
                <c:pt idx="392">
                  <c:v>0</c:v>
                </c:pt>
                <c:pt idx="393">
                  <c:v>0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0</c:v>
                </c:pt>
                <c:pt idx="403">
                  <c:v>0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0</c:v>
                </c:pt>
                <c:pt idx="409">
                  <c:v>0</c:v>
                </c:pt>
                <c:pt idx="410">
                  <c:v>0</c:v>
                </c:pt>
                <c:pt idx="411">
                  <c:v>0</c:v>
                </c:pt>
                <c:pt idx="412">
                  <c:v>0</c:v>
                </c:pt>
                <c:pt idx="413">
                  <c:v>0</c:v>
                </c:pt>
                <c:pt idx="414">
                  <c:v>0</c:v>
                </c:pt>
                <c:pt idx="415">
                  <c:v>0</c:v>
                </c:pt>
                <c:pt idx="416">
                  <c:v>0</c:v>
                </c:pt>
                <c:pt idx="417">
                  <c:v>0</c:v>
                </c:pt>
                <c:pt idx="418">
                  <c:v>0</c:v>
                </c:pt>
                <c:pt idx="419">
                  <c:v>0</c:v>
                </c:pt>
                <c:pt idx="420">
                  <c:v>0</c:v>
                </c:pt>
                <c:pt idx="421">
                  <c:v>0</c:v>
                </c:pt>
                <c:pt idx="422">
                  <c:v>0</c:v>
                </c:pt>
                <c:pt idx="423">
                  <c:v>0</c:v>
                </c:pt>
                <c:pt idx="424">
                  <c:v>0</c:v>
                </c:pt>
                <c:pt idx="425">
                  <c:v>0</c:v>
                </c:pt>
                <c:pt idx="426">
                  <c:v>0</c:v>
                </c:pt>
                <c:pt idx="427">
                  <c:v>0</c:v>
                </c:pt>
                <c:pt idx="428">
                  <c:v>0</c:v>
                </c:pt>
                <c:pt idx="429">
                  <c:v>0</c:v>
                </c:pt>
                <c:pt idx="430">
                  <c:v>0</c:v>
                </c:pt>
                <c:pt idx="431">
                  <c:v>4.4196000000086499E-2</c:v>
                </c:pt>
                <c:pt idx="432">
                  <c:v>0</c:v>
                </c:pt>
                <c:pt idx="433">
                  <c:v>0</c:v>
                </c:pt>
                <c:pt idx="434">
                  <c:v>0</c:v>
                </c:pt>
                <c:pt idx="435">
                  <c:v>0</c:v>
                </c:pt>
                <c:pt idx="436">
                  <c:v>0</c:v>
                </c:pt>
                <c:pt idx="437">
                  <c:v>0</c:v>
                </c:pt>
                <c:pt idx="438">
                  <c:v>0</c:v>
                </c:pt>
                <c:pt idx="439">
                  <c:v>0</c:v>
                </c:pt>
                <c:pt idx="440">
                  <c:v>0</c:v>
                </c:pt>
                <c:pt idx="441">
                  <c:v>0</c:v>
                </c:pt>
                <c:pt idx="442">
                  <c:v>-4.437000000008684E-2</c:v>
                </c:pt>
                <c:pt idx="443">
                  <c:v>-0.17747999999989439</c:v>
                </c:pt>
                <c:pt idx="444">
                  <c:v>-0.31059000000004167</c:v>
                </c:pt>
                <c:pt idx="445">
                  <c:v>-0.40089599999998882</c:v>
                </c:pt>
                <c:pt idx="446">
                  <c:v>-0.44717999999996216</c:v>
                </c:pt>
                <c:pt idx="447">
                  <c:v>-0.58359599999999645</c:v>
                </c:pt>
                <c:pt idx="448">
                  <c:v>-0.67860000000005805</c:v>
                </c:pt>
                <c:pt idx="449">
                  <c:v>-0.73219199999991469</c:v>
                </c:pt>
                <c:pt idx="450">
                  <c:v>-0.83624400000009524</c:v>
                </c:pt>
                <c:pt idx="451">
                  <c:v>-0.94308000000004055</c:v>
                </c:pt>
                <c:pt idx="452">
                  <c:v>-1.001195999999891</c:v>
                </c:pt>
                <c:pt idx="453">
                  <c:v>-1.068011999999984</c:v>
                </c:pt>
                <c:pt idx="454">
                  <c:v>-1.1901600000000512</c:v>
                </c:pt>
                <c:pt idx="455">
                  <c:v>-1.2658500000000221</c:v>
                </c:pt>
                <c:pt idx="456">
                  <c:v>-1.3481519999999918</c:v>
                </c:pt>
                <c:pt idx="457">
                  <c:v>-1.43288999999996</c:v>
                </c:pt>
                <c:pt idx="458">
                  <c:v>-1.5249360000000656</c:v>
                </c:pt>
                <c:pt idx="459">
                  <c:v>-1.6704000000000008</c:v>
                </c:pt>
                <c:pt idx="460">
                  <c:v>-1.7017200000000008</c:v>
                </c:pt>
                <c:pt idx="461">
                  <c:v>-1.8541439999999318</c:v>
                </c:pt>
                <c:pt idx="462">
                  <c:v>-1.9522800000000462</c:v>
                </c:pt>
                <c:pt idx="463">
                  <c:v>-2.0587680000000113</c:v>
                </c:pt>
                <c:pt idx="464">
                  <c:v>-2.0883480000000114</c:v>
                </c:pt>
                <c:pt idx="465">
                  <c:v>-2.1802199999999745</c:v>
                </c:pt>
                <c:pt idx="466">
                  <c:v>-2.2675679999999367</c:v>
                </c:pt>
                <c:pt idx="467">
                  <c:v>-2.3563080000000607</c:v>
                </c:pt>
                <c:pt idx="468">
                  <c:v>-2.4398279999998591</c:v>
                </c:pt>
                <c:pt idx="469">
                  <c:v>-2.4662760000001889</c:v>
                </c:pt>
                <c:pt idx="470">
                  <c:v>-2.6752500000000734</c:v>
                </c:pt>
                <c:pt idx="471">
                  <c:v>-2.6895179999999064</c:v>
                </c:pt>
                <c:pt idx="472">
                  <c:v>-2.6895179999999064</c:v>
                </c:pt>
                <c:pt idx="473">
                  <c:v>-2.9016240000001248</c:v>
                </c:pt>
                <c:pt idx="474">
                  <c:v>-2.8431599999999957</c:v>
                </c:pt>
                <c:pt idx="475">
                  <c:v>-2.9910599999999166</c:v>
                </c:pt>
                <c:pt idx="476">
                  <c:v>-2.9910600000000862</c:v>
                </c:pt>
                <c:pt idx="477">
                  <c:v>-3.0735359999998764</c:v>
                </c:pt>
                <c:pt idx="478">
                  <c:v>-3.0975480000000473</c:v>
                </c:pt>
                <c:pt idx="479">
                  <c:v>-3.1730640000000072</c:v>
                </c:pt>
                <c:pt idx="480">
                  <c:v>-3.1215600000000476</c:v>
                </c:pt>
                <c:pt idx="481">
                  <c:v>-3.0536999999999148</c:v>
                </c:pt>
                <c:pt idx="482">
                  <c:v>-3.1375680000000479</c:v>
                </c:pt>
                <c:pt idx="483">
                  <c:v>-3.2221320000000073</c:v>
                </c:pt>
                <c:pt idx="484">
                  <c:v>-3.2384880000000074</c:v>
                </c:pt>
                <c:pt idx="485">
                  <c:v>-3.1695839999998725</c:v>
                </c:pt>
                <c:pt idx="486">
                  <c:v>-3.2548440000000074</c:v>
                </c:pt>
                <c:pt idx="487">
                  <c:v>-3.2016000000000489</c:v>
                </c:pt>
                <c:pt idx="488">
                  <c:v>-3.2256120000000492</c:v>
                </c:pt>
                <c:pt idx="489">
                  <c:v>-3.2336160000000493</c:v>
                </c:pt>
                <c:pt idx="490">
                  <c:v>-3.257627999999869</c:v>
                </c:pt>
                <c:pt idx="491">
                  <c:v>-3.2103000000000925</c:v>
                </c:pt>
                <c:pt idx="492">
                  <c:v>-3.1619279999999526</c:v>
                </c:pt>
                <c:pt idx="493">
                  <c:v>-3.2651100000000941</c:v>
                </c:pt>
                <c:pt idx="494">
                  <c:v>-3.1424399999998087</c:v>
                </c:pt>
                <c:pt idx="495">
                  <c:v>-3.2384880000001393</c:v>
                </c:pt>
                <c:pt idx="496">
                  <c:v>-3.1873319999999952</c:v>
                </c:pt>
                <c:pt idx="497">
                  <c:v>-2.4633179999998678</c:v>
                </c:pt>
                <c:pt idx="498">
                  <c:v>-1.3624200000001552</c:v>
                </c:pt>
                <c:pt idx="499">
                  <c:v>-0.6069120000000261</c:v>
                </c:pt>
                <c:pt idx="500">
                  <c:v>7.5864000000148479E-2</c:v>
                </c:pt>
                <c:pt idx="501">
                  <c:v>0.2260259999998655</c:v>
                </c:pt>
                <c:pt idx="502">
                  <c:v>7.4123999999955892E-2</c:v>
                </c:pt>
                <c:pt idx="503">
                  <c:v>7.2210000000141328E-2</c:v>
                </c:pt>
                <c:pt idx="504">
                  <c:v>0.27909599999983392</c:v>
                </c:pt>
                <c:pt idx="505">
                  <c:v>0.335820000000143</c:v>
                </c:pt>
                <c:pt idx="506">
                  <c:v>0.3883679999999341</c:v>
                </c:pt>
                <c:pt idx="507">
                  <c:v>0.37166399999993693</c:v>
                </c:pt>
                <c:pt idx="508">
                  <c:v>0.35600400000009103</c:v>
                </c:pt>
                <c:pt idx="509">
                  <c:v>0.39463200000005294</c:v>
                </c:pt>
                <c:pt idx="510">
                  <c:v>0.48232799999984977</c:v>
                </c:pt>
                <c:pt idx="511">
                  <c:v>0.55888800000005645</c:v>
                </c:pt>
                <c:pt idx="512">
                  <c:v>0.67720799999996739</c:v>
                </c:pt>
                <c:pt idx="513">
                  <c:v>0.64797600000008693</c:v>
                </c:pt>
                <c:pt idx="514">
                  <c:v>0.71548800000003077</c:v>
                </c:pt>
                <c:pt idx="515">
                  <c:v>0.69321599999991923</c:v>
                </c:pt>
                <c:pt idx="516">
                  <c:v>0.80666400000006178</c:v>
                </c:pt>
                <c:pt idx="517">
                  <c:v>0.79013399999995437</c:v>
                </c:pt>
                <c:pt idx="518">
                  <c:v>0.85869000000001083</c:v>
                </c:pt>
                <c:pt idx="519">
                  <c:v>0.88809599999998667</c:v>
                </c:pt>
                <c:pt idx="520">
                  <c:v>0.92045999999996297</c:v>
                </c:pt>
                <c:pt idx="521">
                  <c:v>0.95212800000004094</c:v>
                </c:pt>
                <c:pt idx="522">
                  <c:v>1.0269479999999938</c:v>
                </c:pt>
                <c:pt idx="523">
                  <c:v>1.0617480000000707</c:v>
                </c:pt>
                <c:pt idx="524">
                  <c:v>1.101071999999947</c:v>
                </c:pt>
                <c:pt idx="525">
                  <c:v>1.1797200000000005</c:v>
                </c:pt>
                <c:pt idx="526">
                  <c:v>1.2190439999999771</c:v>
                </c:pt>
                <c:pt idx="527">
                  <c:v>1.3034340000000308</c:v>
                </c:pt>
                <c:pt idx="528">
                  <c:v>1.3488480000000074</c:v>
                </c:pt>
                <c:pt idx="529">
                  <c:v>1.43445599999996</c:v>
                </c:pt>
                <c:pt idx="530">
                  <c:v>1.4871780000000383</c:v>
                </c:pt>
                <c:pt idx="531">
                  <c:v>1.5947099999999903</c:v>
                </c:pt>
                <c:pt idx="532">
                  <c:v>1.6495199999999657</c:v>
                </c:pt>
                <c:pt idx="533">
                  <c:v>1.712160000000047</c:v>
                </c:pt>
                <c:pt idx="534">
                  <c:v>1.7758440000000224</c:v>
                </c:pt>
                <c:pt idx="535">
                  <c:v>1.7977679999999134</c:v>
                </c:pt>
                <c:pt idx="536">
                  <c:v>1.8630180000001078</c:v>
                </c:pt>
                <c:pt idx="537">
                  <c:v>1.9139999999999713</c:v>
                </c:pt>
                <c:pt idx="538">
                  <c:v>1.8555359999999972</c:v>
                </c:pt>
                <c:pt idx="539">
                  <c:v>1.8910319999999716</c:v>
                </c:pt>
                <c:pt idx="540">
                  <c:v>1.8405719999999972</c:v>
                </c:pt>
                <c:pt idx="541">
                  <c:v>1.8256079999999972</c:v>
                </c:pt>
                <c:pt idx="542">
                  <c:v>1.7956799999999973</c:v>
                </c:pt>
                <c:pt idx="543">
                  <c:v>1.7433059999999974</c:v>
                </c:pt>
                <c:pt idx="544">
                  <c:v>1.7058959999999974</c:v>
                </c:pt>
                <c:pt idx="545">
                  <c:v>1.6684859999999975</c:v>
                </c:pt>
                <c:pt idx="546">
                  <c:v>1.6310759999999975</c:v>
                </c:pt>
                <c:pt idx="547">
                  <c:v>1.5861840000000917</c:v>
                </c:pt>
                <c:pt idx="548">
                  <c:v>1.5054479999999275</c:v>
                </c:pt>
                <c:pt idx="549">
                  <c:v>1.5038819999999977</c:v>
                </c:pt>
                <c:pt idx="550">
                  <c:v>1.4469839999999303</c:v>
                </c:pt>
                <c:pt idx="551">
                  <c:v>1.4104440000001035</c:v>
                </c:pt>
                <c:pt idx="552">
                  <c:v>1.3812119999999335</c:v>
                </c:pt>
                <c:pt idx="553">
                  <c:v>1.3197900000000362</c:v>
                </c:pt>
                <c:pt idx="554">
                  <c:v>1.3227480000000167</c:v>
                </c:pt>
                <c:pt idx="555">
                  <c:v>1.2769859999999555</c:v>
                </c:pt>
                <c:pt idx="556">
                  <c:v>1.2555840000000345</c:v>
                </c:pt>
                <c:pt idx="557">
                  <c:v>1.2569759999999395</c:v>
                </c:pt>
                <c:pt idx="558">
                  <c:v>1.2056460000001081</c:v>
                </c:pt>
                <c:pt idx="559">
                  <c:v>1.1623199999999017</c:v>
                </c:pt>
                <c:pt idx="560">
                  <c:v>1.1842440000000325</c:v>
                </c:pt>
                <c:pt idx="561">
                  <c:v>1.1771100000000323</c:v>
                </c:pt>
                <c:pt idx="562">
                  <c:v>1.1628419999999595</c:v>
                </c:pt>
                <c:pt idx="563">
                  <c:v>1.1275200000000485</c:v>
                </c:pt>
                <c:pt idx="564">
                  <c:v>1.1628419999999595</c:v>
                </c:pt>
                <c:pt idx="565">
                  <c:v>1.1275199999999765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062336"/>
        <c:axId val="37062912"/>
      </c:scatterChart>
      <c:valAx>
        <c:axId val="37062336"/>
        <c:scaling>
          <c:orientation val="minMax"/>
          <c:max val="2.5"/>
          <c:min val="2"/>
        </c:scaling>
        <c:delete val="0"/>
        <c:axPos val="b"/>
        <c:title>
          <c:tx>
            <c:rich>
              <a:bodyPr/>
              <a:lstStyle/>
              <a:p>
                <a:pPr>
                  <a:defRPr sz="1114" b="1" i="0" u="none" strike="noStrike" baseline="0">
                    <a:solidFill>
                      <a:srgbClr val="00FFFF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Joint angle (radian)</a:t>
                </a:r>
              </a:p>
            </c:rich>
          </c:tx>
          <c:layout>
            <c:manualLayout>
              <c:xMode val="edge"/>
              <c:yMode val="edge"/>
              <c:x val="0.36986301369863006"/>
              <c:y val="0.84931506849315086"/>
            </c:manualLayout>
          </c:layout>
          <c:overlay val="0"/>
          <c:spPr>
            <a:noFill/>
            <a:ln w="25156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45">
            <a:solidFill>
              <a:srgbClr val="00FFFF"/>
            </a:solidFill>
            <a:prstDash val="solid"/>
          </a:ln>
        </c:spPr>
        <c:txPr>
          <a:bodyPr rot="0" vert="horz"/>
          <a:lstStyle/>
          <a:p>
            <a:pPr>
              <a:defRPr sz="1139" b="0" i="0" u="none" strike="noStrike" baseline="0">
                <a:solidFill>
                  <a:srgbClr val="00FFFF"/>
                </a:solidFill>
                <a:latin typeface="Arial"/>
                <a:ea typeface="Arial"/>
                <a:cs typeface="Arial"/>
              </a:defRPr>
            </a:pPr>
            <a:endParaRPr lang="hu-HU"/>
          </a:p>
        </c:txPr>
        <c:crossAx val="37062912"/>
        <c:crosses val="autoZero"/>
        <c:crossBetween val="midCat"/>
      </c:valAx>
      <c:valAx>
        <c:axId val="37062912"/>
        <c:scaling>
          <c:orientation val="minMax"/>
        </c:scaling>
        <c:delete val="0"/>
        <c:axPos val="l"/>
        <c:title>
          <c:tx>
            <c:rich>
              <a:bodyPr/>
              <a:lstStyle/>
              <a:p>
                <a:pPr>
                  <a:defRPr sz="1114" b="1" i="0" u="none" strike="noStrike" baseline="0">
                    <a:solidFill>
                      <a:srgbClr val="00FFFF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/>
                  <a:t>Work (J)</a:t>
                </a:r>
              </a:p>
            </c:rich>
          </c:tx>
          <c:layout>
            <c:manualLayout>
              <c:xMode val="edge"/>
              <c:yMode val="edge"/>
              <c:x val="2.544031311154599E-2"/>
              <c:y val="0.30479452054794526"/>
            </c:manualLayout>
          </c:layout>
          <c:overlay val="0"/>
          <c:spPr>
            <a:noFill/>
            <a:ln w="25156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45">
            <a:solidFill>
              <a:srgbClr val="00FFFF"/>
            </a:solidFill>
            <a:prstDash val="solid"/>
          </a:ln>
        </c:spPr>
        <c:txPr>
          <a:bodyPr rot="0" vert="horz"/>
          <a:lstStyle/>
          <a:p>
            <a:pPr>
              <a:defRPr sz="1139" b="0" i="0" u="none" strike="noStrike" baseline="0">
                <a:solidFill>
                  <a:srgbClr val="00FFFF"/>
                </a:solidFill>
                <a:latin typeface="Arial"/>
                <a:ea typeface="Arial"/>
                <a:cs typeface="Arial"/>
              </a:defRPr>
            </a:pPr>
            <a:endParaRPr lang="hu-HU"/>
          </a:p>
        </c:txPr>
        <c:crossAx val="37062336"/>
        <c:crosses val="autoZero"/>
        <c:crossBetween val="midCat"/>
      </c:valAx>
      <c:spPr>
        <a:noFill/>
        <a:ln w="25156">
          <a:noFill/>
        </a:ln>
      </c:spPr>
    </c:plotArea>
    <c:plotVisOnly val="1"/>
    <c:dispBlanksAs val="gap"/>
    <c:showDLblsOverMax val="0"/>
  </c:chart>
  <c:spPr>
    <a:solidFill>
      <a:schemeClr val="bg1">
        <a:lumMod val="50000"/>
      </a:schemeClr>
    </a:solidFill>
    <a:ln w="3145">
      <a:solidFill>
        <a:srgbClr val="000000"/>
      </a:solidFill>
      <a:prstDash val="solid"/>
    </a:ln>
  </c:spPr>
  <c:txPr>
    <a:bodyPr/>
    <a:lstStyle/>
    <a:p>
      <a:pPr>
        <a:defRPr sz="1139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hu-H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088353413654618"/>
          <c:y val="0.19130434782608696"/>
          <c:w val="0.6987951807228916"/>
          <c:h val="0.4913043478260869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Munka6!$B$1</c:f>
              <c:strCache>
                <c:ptCount val="1"/>
                <c:pt idx="0">
                  <c:v>CC</c:v>
                </c:pt>
              </c:strCache>
            </c:strRef>
          </c:tx>
          <c:spPr>
            <a:ln w="18087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Munka6!$A$2:$A$65</c:f>
              <c:numCache>
                <c:formatCode>General</c:formatCode>
                <c:ptCount val="6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  <c:pt idx="16">
                  <c:v>32</c:v>
                </c:pt>
                <c:pt idx="17">
                  <c:v>34</c:v>
                </c:pt>
                <c:pt idx="18">
                  <c:v>36</c:v>
                </c:pt>
                <c:pt idx="19">
                  <c:v>38</c:v>
                </c:pt>
                <c:pt idx="20">
                  <c:v>40</c:v>
                </c:pt>
                <c:pt idx="21">
                  <c:v>42</c:v>
                </c:pt>
                <c:pt idx="22">
                  <c:v>44</c:v>
                </c:pt>
                <c:pt idx="23">
                  <c:v>46</c:v>
                </c:pt>
                <c:pt idx="24">
                  <c:v>48</c:v>
                </c:pt>
                <c:pt idx="25">
                  <c:v>50</c:v>
                </c:pt>
                <c:pt idx="26">
                  <c:v>52</c:v>
                </c:pt>
                <c:pt idx="27">
                  <c:v>54</c:v>
                </c:pt>
                <c:pt idx="28">
                  <c:v>56</c:v>
                </c:pt>
                <c:pt idx="29">
                  <c:v>58</c:v>
                </c:pt>
                <c:pt idx="30">
                  <c:v>60</c:v>
                </c:pt>
                <c:pt idx="31">
                  <c:v>62</c:v>
                </c:pt>
                <c:pt idx="32">
                  <c:v>64</c:v>
                </c:pt>
                <c:pt idx="33">
                  <c:v>66</c:v>
                </c:pt>
                <c:pt idx="34">
                  <c:v>68</c:v>
                </c:pt>
                <c:pt idx="35">
                  <c:v>70</c:v>
                </c:pt>
                <c:pt idx="36">
                  <c:v>72</c:v>
                </c:pt>
                <c:pt idx="37">
                  <c:v>74</c:v>
                </c:pt>
                <c:pt idx="38">
                  <c:v>76</c:v>
                </c:pt>
                <c:pt idx="39">
                  <c:v>78</c:v>
                </c:pt>
                <c:pt idx="40">
                  <c:v>80</c:v>
                </c:pt>
                <c:pt idx="41">
                  <c:v>82</c:v>
                </c:pt>
                <c:pt idx="42">
                  <c:v>84</c:v>
                </c:pt>
                <c:pt idx="43">
                  <c:v>86</c:v>
                </c:pt>
                <c:pt idx="44">
                  <c:v>88</c:v>
                </c:pt>
                <c:pt idx="45">
                  <c:v>90</c:v>
                </c:pt>
                <c:pt idx="46">
                  <c:v>92</c:v>
                </c:pt>
                <c:pt idx="47">
                  <c:v>94</c:v>
                </c:pt>
                <c:pt idx="48">
                  <c:v>96</c:v>
                </c:pt>
                <c:pt idx="49">
                  <c:v>98</c:v>
                </c:pt>
                <c:pt idx="50">
                  <c:v>100</c:v>
                </c:pt>
                <c:pt idx="51">
                  <c:v>102</c:v>
                </c:pt>
                <c:pt idx="52">
                  <c:v>104</c:v>
                </c:pt>
                <c:pt idx="53">
                  <c:v>106</c:v>
                </c:pt>
                <c:pt idx="54">
                  <c:v>108</c:v>
                </c:pt>
                <c:pt idx="55">
                  <c:v>110</c:v>
                </c:pt>
                <c:pt idx="56">
                  <c:v>112</c:v>
                </c:pt>
                <c:pt idx="57">
                  <c:v>114</c:v>
                </c:pt>
                <c:pt idx="58">
                  <c:v>116</c:v>
                </c:pt>
                <c:pt idx="59">
                  <c:v>118</c:v>
                </c:pt>
                <c:pt idx="60">
                  <c:v>120</c:v>
                </c:pt>
                <c:pt idx="61">
                  <c:v>122</c:v>
                </c:pt>
                <c:pt idx="62">
                  <c:v>124</c:v>
                </c:pt>
                <c:pt idx="63">
                  <c:v>126</c:v>
                </c:pt>
              </c:numCache>
            </c:numRef>
          </c:xVal>
          <c:yVal>
            <c:numRef>
              <c:f>Munka6!$B$2:$B$65</c:f>
              <c:numCache>
                <c:formatCode>General</c:formatCode>
                <c:ptCount val="64"/>
                <c:pt idx="0">
                  <c:v>35.1</c:v>
                </c:pt>
                <c:pt idx="1">
                  <c:v>35.11</c:v>
                </c:pt>
                <c:pt idx="2">
                  <c:v>35.11</c:v>
                </c:pt>
                <c:pt idx="3">
                  <c:v>35.119999999999997</c:v>
                </c:pt>
                <c:pt idx="4">
                  <c:v>35.14</c:v>
                </c:pt>
                <c:pt idx="5">
                  <c:v>35.15</c:v>
                </c:pt>
                <c:pt idx="6">
                  <c:v>35.18</c:v>
                </c:pt>
                <c:pt idx="7">
                  <c:v>35.200000000000003</c:v>
                </c:pt>
                <c:pt idx="8">
                  <c:v>35.24</c:v>
                </c:pt>
                <c:pt idx="9">
                  <c:v>35.28</c:v>
                </c:pt>
                <c:pt idx="10">
                  <c:v>35.33</c:v>
                </c:pt>
                <c:pt idx="11">
                  <c:v>35.4</c:v>
                </c:pt>
                <c:pt idx="12">
                  <c:v>35.47</c:v>
                </c:pt>
                <c:pt idx="13">
                  <c:v>35.56</c:v>
                </c:pt>
                <c:pt idx="14">
                  <c:v>35.65</c:v>
                </c:pt>
                <c:pt idx="15">
                  <c:v>35.75</c:v>
                </c:pt>
                <c:pt idx="16">
                  <c:v>35.86</c:v>
                </c:pt>
                <c:pt idx="17">
                  <c:v>35.979999999999997</c:v>
                </c:pt>
                <c:pt idx="18">
                  <c:v>36.11</c:v>
                </c:pt>
                <c:pt idx="19">
                  <c:v>36.25</c:v>
                </c:pt>
                <c:pt idx="20">
                  <c:v>36.39</c:v>
                </c:pt>
                <c:pt idx="21">
                  <c:v>36.549999999999997</c:v>
                </c:pt>
                <c:pt idx="22">
                  <c:v>36.71</c:v>
                </c:pt>
                <c:pt idx="23">
                  <c:v>36.880000000000003</c:v>
                </c:pt>
                <c:pt idx="24">
                  <c:v>37.049999999999997</c:v>
                </c:pt>
                <c:pt idx="25">
                  <c:v>37.229999999999997</c:v>
                </c:pt>
                <c:pt idx="26">
                  <c:v>37.42</c:v>
                </c:pt>
                <c:pt idx="27">
                  <c:v>37.61</c:v>
                </c:pt>
                <c:pt idx="28">
                  <c:v>37.82</c:v>
                </c:pt>
                <c:pt idx="29">
                  <c:v>38.03</c:v>
                </c:pt>
                <c:pt idx="30">
                  <c:v>38.25</c:v>
                </c:pt>
                <c:pt idx="31">
                  <c:v>38.47</c:v>
                </c:pt>
                <c:pt idx="32">
                  <c:v>38.700000000000003</c:v>
                </c:pt>
                <c:pt idx="33">
                  <c:v>38.94</c:v>
                </c:pt>
                <c:pt idx="34">
                  <c:v>39.19</c:v>
                </c:pt>
                <c:pt idx="35">
                  <c:v>39.450000000000003</c:v>
                </c:pt>
                <c:pt idx="36">
                  <c:v>39.71</c:v>
                </c:pt>
                <c:pt idx="37">
                  <c:v>39.979999999999997</c:v>
                </c:pt>
                <c:pt idx="38">
                  <c:v>40.25</c:v>
                </c:pt>
                <c:pt idx="39">
                  <c:v>40.54</c:v>
                </c:pt>
                <c:pt idx="40">
                  <c:v>40.840000000000003</c:v>
                </c:pt>
                <c:pt idx="41">
                  <c:v>41.14</c:v>
                </c:pt>
                <c:pt idx="42">
                  <c:v>41.45</c:v>
                </c:pt>
                <c:pt idx="43">
                  <c:v>41.77</c:v>
                </c:pt>
                <c:pt idx="44">
                  <c:v>42.1</c:v>
                </c:pt>
                <c:pt idx="45">
                  <c:v>42.44</c:v>
                </c:pt>
                <c:pt idx="46">
                  <c:v>42.79</c:v>
                </c:pt>
                <c:pt idx="47">
                  <c:v>43.15</c:v>
                </c:pt>
                <c:pt idx="48">
                  <c:v>43.52</c:v>
                </c:pt>
                <c:pt idx="49">
                  <c:v>43.89</c:v>
                </c:pt>
                <c:pt idx="50">
                  <c:v>44.27</c:v>
                </c:pt>
                <c:pt idx="51">
                  <c:v>44.65</c:v>
                </c:pt>
                <c:pt idx="52">
                  <c:v>45.04</c:v>
                </c:pt>
                <c:pt idx="53">
                  <c:v>45.44</c:v>
                </c:pt>
                <c:pt idx="54">
                  <c:v>45.84</c:v>
                </c:pt>
                <c:pt idx="55">
                  <c:v>46.24</c:v>
                </c:pt>
                <c:pt idx="56">
                  <c:v>46.65</c:v>
                </c:pt>
                <c:pt idx="57">
                  <c:v>47.07</c:v>
                </c:pt>
                <c:pt idx="58">
                  <c:v>47.49</c:v>
                </c:pt>
                <c:pt idx="59">
                  <c:v>47.92</c:v>
                </c:pt>
                <c:pt idx="60">
                  <c:v>48.35</c:v>
                </c:pt>
                <c:pt idx="61">
                  <c:v>48.79</c:v>
                </c:pt>
                <c:pt idx="62">
                  <c:v>49.24</c:v>
                </c:pt>
                <c:pt idx="63">
                  <c:v>49.69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Munka6!$C$1</c:f>
              <c:strCache>
                <c:ptCount val="1"/>
                <c:pt idx="0">
                  <c:v>QR</c:v>
                </c:pt>
              </c:strCache>
            </c:strRef>
          </c:tx>
          <c:spPr>
            <a:ln w="18087">
              <a:solidFill>
                <a:srgbClr val="FFFF00"/>
              </a:solidFill>
              <a:prstDash val="solid"/>
            </a:ln>
          </c:spPr>
          <c:marker>
            <c:symbol val="none"/>
          </c:marker>
          <c:xVal>
            <c:numRef>
              <c:f>Munka6!$A$2:$A$65</c:f>
              <c:numCache>
                <c:formatCode>General</c:formatCode>
                <c:ptCount val="6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  <c:pt idx="16">
                  <c:v>32</c:v>
                </c:pt>
                <c:pt idx="17">
                  <c:v>34</c:v>
                </c:pt>
                <c:pt idx="18">
                  <c:v>36</c:v>
                </c:pt>
                <c:pt idx="19">
                  <c:v>38</c:v>
                </c:pt>
                <c:pt idx="20">
                  <c:v>40</c:v>
                </c:pt>
                <c:pt idx="21">
                  <c:v>42</c:v>
                </c:pt>
                <c:pt idx="22">
                  <c:v>44</c:v>
                </c:pt>
                <c:pt idx="23">
                  <c:v>46</c:v>
                </c:pt>
                <c:pt idx="24">
                  <c:v>48</c:v>
                </c:pt>
                <c:pt idx="25">
                  <c:v>50</c:v>
                </c:pt>
                <c:pt idx="26">
                  <c:v>52</c:v>
                </c:pt>
                <c:pt idx="27">
                  <c:v>54</c:v>
                </c:pt>
                <c:pt idx="28">
                  <c:v>56</c:v>
                </c:pt>
                <c:pt idx="29">
                  <c:v>58</c:v>
                </c:pt>
                <c:pt idx="30">
                  <c:v>60</c:v>
                </c:pt>
                <c:pt idx="31">
                  <c:v>62</c:v>
                </c:pt>
                <c:pt idx="32">
                  <c:v>64</c:v>
                </c:pt>
                <c:pt idx="33">
                  <c:v>66</c:v>
                </c:pt>
                <c:pt idx="34">
                  <c:v>68</c:v>
                </c:pt>
                <c:pt idx="35">
                  <c:v>70</c:v>
                </c:pt>
                <c:pt idx="36">
                  <c:v>72</c:v>
                </c:pt>
                <c:pt idx="37">
                  <c:v>74</c:v>
                </c:pt>
                <c:pt idx="38">
                  <c:v>76</c:v>
                </c:pt>
                <c:pt idx="39">
                  <c:v>78</c:v>
                </c:pt>
                <c:pt idx="40">
                  <c:v>80</c:v>
                </c:pt>
                <c:pt idx="41">
                  <c:v>82</c:v>
                </c:pt>
                <c:pt idx="42">
                  <c:v>84</c:v>
                </c:pt>
                <c:pt idx="43">
                  <c:v>86</c:v>
                </c:pt>
                <c:pt idx="44">
                  <c:v>88</c:v>
                </c:pt>
                <c:pt idx="45">
                  <c:v>90</c:v>
                </c:pt>
                <c:pt idx="46">
                  <c:v>92</c:v>
                </c:pt>
                <c:pt idx="47">
                  <c:v>94</c:v>
                </c:pt>
                <c:pt idx="48">
                  <c:v>96</c:v>
                </c:pt>
                <c:pt idx="49">
                  <c:v>98</c:v>
                </c:pt>
                <c:pt idx="50">
                  <c:v>100</c:v>
                </c:pt>
                <c:pt idx="51">
                  <c:v>102</c:v>
                </c:pt>
                <c:pt idx="52">
                  <c:v>104</c:v>
                </c:pt>
                <c:pt idx="53">
                  <c:v>106</c:v>
                </c:pt>
                <c:pt idx="54">
                  <c:v>108</c:v>
                </c:pt>
                <c:pt idx="55">
                  <c:v>110</c:v>
                </c:pt>
                <c:pt idx="56">
                  <c:v>112</c:v>
                </c:pt>
                <c:pt idx="57">
                  <c:v>114</c:v>
                </c:pt>
                <c:pt idx="58">
                  <c:v>116</c:v>
                </c:pt>
                <c:pt idx="59">
                  <c:v>118</c:v>
                </c:pt>
                <c:pt idx="60">
                  <c:v>120</c:v>
                </c:pt>
                <c:pt idx="61">
                  <c:v>122</c:v>
                </c:pt>
                <c:pt idx="62">
                  <c:v>124</c:v>
                </c:pt>
                <c:pt idx="63">
                  <c:v>126</c:v>
                </c:pt>
              </c:numCache>
            </c:numRef>
          </c:xVal>
          <c:yVal>
            <c:numRef>
              <c:f>Munka6!$C$2:$C$65</c:f>
              <c:numCache>
                <c:formatCode>General</c:formatCode>
                <c:ptCount val="64"/>
                <c:pt idx="0">
                  <c:v>35.04</c:v>
                </c:pt>
                <c:pt idx="1">
                  <c:v>35.04</c:v>
                </c:pt>
                <c:pt idx="2">
                  <c:v>35.06</c:v>
                </c:pt>
                <c:pt idx="3">
                  <c:v>35.1</c:v>
                </c:pt>
                <c:pt idx="4">
                  <c:v>35.17</c:v>
                </c:pt>
                <c:pt idx="5">
                  <c:v>35.270000000000003</c:v>
                </c:pt>
                <c:pt idx="6">
                  <c:v>35.39</c:v>
                </c:pt>
                <c:pt idx="7">
                  <c:v>35.54</c:v>
                </c:pt>
                <c:pt idx="8">
                  <c:v>35.71</c:v>
                </c:pt>
                <c:pt idx="9">
                  <c:v>35.909999999999997</c:v>
                </c:pt>
                <c:pt idx="10">
                  <c:v>36.14</c:v>
                </c:pt>
                <c:pt idx="11">
                  <c:v>36.380000000000003</c:v>
                </c:pt>
                <c:pt idx="12">
                  <c:v>36.64</c:v>
                </c:pt>
                <c:pt idx="13">
                  <c:v>36.92</c:v>
                </c:pt>
                <c:pt idx="14">
                  <c:v>37.22</c:v>
                </c:pt>
                <c:pt idx="15">
                  <c:v>37.54</c:v>
                </c:pt>
                <c:pt idx="16">
                  <c:v>37.880000000000003</c:v>
                </c:pt>
                <c:pt idx="17">
                  <c:v>38.229999999999997</c:v>
                </c:pt>
                <c:pt idx="18">
                  <c:v>38.6</c:v>
                </c:pt>
                <c:pt idx="19">
                  <c:v>38.979999999999997</c:v>
                </c:pt>
                <c:pt idx="20">
                  <c:v>39.380000000000003</c:v>
                </c:pt>
                <c:pt idx="21">
                  <c:v>39.799999999999997</c:v>
                </c:pt>
                <c:pt idx="22">
                  <c:v>40.24</c:v>
                </c:pt>
                <c:pt idx="23">
                  <c:v>40.69</c:v>
                </c:pt>
                <c:pt idx="24">
                  <c:v>41.15</c:v>
                </c:pt>
                <c:pt idx="25">
                  <c:v>41.64</c:v>
                </c:pt>
                <c:pt idx="26">
                  <c:v>42.14</c:v>
                </c:pt>
                <c:pt idx="27">
                  <c:v>42.65</c:v>
                </c:pt>
                <c:pt idx="28">
                  <c:v>43.19</c:v>
                </c:pt>
                <c:pt idx="29">
                  <c:v>43.73</c:v>
                </c:pt>
                <c:pt idx="30">
                  <c:v>44.29</c:v>
                </c:pt>
                <c:pt idx="31">
                  <c:v>44.86</c:v>
                </c:pt>
                <c:pt idx="32">
                  <c:v>45.45</c:v>
                </c:pt>
                <c:pt idx="33">
                  <c:v>46.04</c:v>
                </c:pt>
                <c:pt idx="34">
                  <c:v>46.65</c:v>
                </c:pt>
                <c:pt idx="35">
                  <c:v>47.26</c:v>
                </c:pt>
                <c:pt idx="36">
                  <c:v>47.88</c:v>
                </c:pt>
                <c:pt idx="37">
                  <c:v>48.51</c:v>
                </c:pt>
                <c:pt idx="38">
                  <c:v>49.15</c:v>
                </c:pt>
                <c:pt idx="39">
                  <c:v>49.8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Munka6!$D$1</c:f>
              <c:strCache>
                <c:ptCount val="1"/>
                <c:pt idx="0">
                  <c:v>SSC</c:v>
                </c:pt>
              </c:strCache>
            </c:strRef>
          </c:tx>
          <c:spPr>
            <a:ln w="18087">
              <a:solidFill>
                <a:srgbClr val="00FFFF"/>
              </a:solidFill>
              <a:prstDash val="solid"/>
            </a:ln>
          </c:spPr>
          <c:marker>
            <c:symbol val="none"/>
          </c:marker>
          <c:xVal>
            <c:numRef>
              <c:f>Munka6!$A$2:$A$65</c:f>
              <c:numCache>
                <c:formatCode>General</c:formatCode>
                <c:ptCount val="6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  <c:pt idx="16">
                  <c:v>32</c:v>
                </c:pt>
                <c:pt idx="17">
                  <c:v>34</c:v>
                </c:pt>
                <c:pt idx="18">
                  <c:v>36</c:v>
                </c:pt>
                <c:pt idx="19">
                  <c:v>38</c:v>
                </c:pt>
                <c:pt idx="20">
                  <c:v>40</c:v>
                </c:pt>
                <c:pt idx="21">
                  <c:v>42</c:v>
                </c:pt>
                <c:pt idx="22">
                  <c:v>44</c:v>
                </c:pt>
                <c:pt idx="23">
                  <c:v>46</c:v>
                </c:pt>
                <c:pt idx="24">
                  <c:v>48</c:v>
                </c:pt>
                <c:pt idx="25">
                  <c:v>50</c:v>
                </c:pt>
                <c:pt idx="26">
                  <c:v>52</c:v>
                </c:pt>
                <c:pt idx="27">
                  <c:v>54</c:v>
                </c:pt>
                <c:pt idx="28">
                  <c:v>56</c:v>
                </c:pt>
                <c:pt idx="29">
                  <c:v>58</c:v>
                </c:pt>
                <c:pt idx="30">
                  <c:v>60</c:v>
                </c:pt>
                <c:pt idx="31">
                  <c:v>62</c:v>
                </c:pt>
                <c:pt idx="32">
                  <c:v>64</c:v>
                </c:pt>
                <c:pt idx="33">
                  <c:v>66</c:v>
                </c:pt>
                <c:pt idx="34">
                  <c:v>68</c:v>
                </c:pt>
                <c:pt idx="35">
                  <c:v>70</c:v>
                </c:pt>
                <c:pt idx="36">
                  <c:v>72</c:v>
                </c:pt>
                <c:pt idx="37">
                  <c:v>74</c:v>
                </c:pt>
                <c:pt idx="38">
                  <c:v>76</c:v>
                </c:pt>
                <c:pt idx="39">
                  <c:v>78</c:v>
                </c:pt>
                <c:pt idx="40">
                  <c:v>80</c:v>
                </c:pt>
                <c:pt idx="41">
                  <c:v>82</c:v>
                </c:pt>
                <c:pt idx="42">
                  <c:v>84</c:v>
                </c:pt>
                <c:pt idx="43">
                  <c:v>86</c:v>
                </c:pt>
                <c:pt idx="44">
                  <c:v>88</c:v>
                </c:pt>
                <c:pt idx="45">
                  <c:v>90</c:v>
                </c:pt>
                <c:pt idx="46">
                  <c:v>92</c:v>
                </c:pt>
                <c:pt idx="47">
                  <c:v>94</c:v>
                </c:pt>
                <c:pt idx="48">
                  <c:v>96</c:v>
                </c:pt>
                <c:pt idx="49">
                  <c:v>98</c:v>
                </c:pt>
                <c:pt idx="50">
                  <c:v>100</c:v>
                </c:pt>
                <c:pt idx="51">
                  <c:v>102</c:v>
                </c:pt>
                <c:pt idx="52">
                  <c:v>104</c:v>
                </c:pt>
                <c:pt idx="53">
                  <c:v>106</c:v>
                </c:pt>
                <c:pt idx="54">
                  <c:v>108</c:v>
                </c:pt>
                <c:pt idx="55">
                  <c:v>110</c:v>
                </c:pt>
                <c:pt idx="56">
                  <c:v>112</c:v>
                </c:pt>
                <c:pt idx="57">
                  <c:v>114</c:v>
                </c:pt>
                <c:pt idx="58">
                  <c:v>116</c:v>
                </c:pt>
                <c:pt idx="59">
                  <c:v>118</c:v>
                </c:pt>
                <c:pt idx="60">
                  <c:v>120</c:v>
                </c:pt>
                <c:pt idx="61">
                  <c:v>122</c:v>
                </c:pt>
                <c:pt idx="62">
                  <c:v>124</c:v>
                </c:pt>
                <c:pt idx="63">
                  <c:v>126</c:v>
                </c:pt>
              </c:numCache>
            </c:numRef>
          </c:xVal>
          <c:yVal>
            <c:numRef>
              <c:f>Munka6!$D$2:$D$65</c:f>
              <c:numCache>
                <c:formatCode>General</c:formatCode>
                <c:ptCount val="64"/>
                <c:pt idx="0">
                  <c:v>34.67</c:v>
                </c:pt>
                <c:pt idx="1">
                  <c:v>34.67</c:v>
                </c:pt>
                <c:pt idx="2">
                  <c:v>34.67</c:v>
                </c:pt>
                <c:pt idx="3">
                  <c:v>34.700000000000003</c:v>
                </c:pt>
                <c:pt idx="4">
                  <c:v>34.770000000000003</c:v>
                </c:pt>
                <c:pt idx="5">
                  <c:v>34.880000000000003</c:v>
                </c:pt>
                <c:pt idx="6">
                  <c:v>35.03</c:v>
                </c:pt>
                <c:pt idx="7">
                  <c:v>35.22</c:v>
                </c:pt>
                <c:pt idx="8">
                  <c:v>35.43</c:v>
                </c:pt>
                <c:pt idx="9">
                  <c:v>35.68</c:v>
                </c:pt>
                <c:pt idx="10">
                  <c:v>35.950000000000003</c:v>
                </c:pt>
                <c:pt idx="11">
                  <c:v>36.25</c:v>
                </c:pt>
                <c:pt idx="12">
                  <c:v>36.57</c:v>
                </c:pt>
                <c:pt idx="13">
                  <c:v>36.909999999999997</c:v>
                </c:pt>
                <c:pt idx="14">
                  <c:v>37.26</c:v>
                </c:pt>
                <c:pt idx="15">
                  <c:v>37.64</c:v>
                </c:pt>
                <c:pt idx="16">
                  <c:v>38.03</c:v>
                </c:pt>
                <c:pt idx="17">
                  <c:v>38.44</c:v>
                </c:pt>
                <c:pt idx="18">
                  <c:v>38.86</c:v>
                </c:pt>
                <c:pt idx="19">
                  <c:v>39.299999999999997</c:v>
                </c:pt>
                <c:pt idx="20">
                  <c:v>39.76</c:v>
                </c:pt>
                <c:pt idx="21">
                  <c:v>40.229999999999997</c:v>
                </c:pt>
                <c:pt idx="22">
                  <c:v>40.72</c:v>
                </c:pt>
                <c:pt idx="23">
                  <c:v>41.22</c:v>
                </c:pt>
                <c:pt idx="24">
                  <c:v>41.75</c:v>
                </c:pt>
                <c:pt idx="25">
                  <c:v>42.29</c:v>
                </c:pt>
                <c:pt idx="26">
                  <c:v>42.85</c:v>
                </c:pt>
                <c:pt idx="27">
                  <c:v>43.42</c:v>
                </c:pt>
                <c:pt idx="28">
                  <c:v>44.01</c:v>
                </c:pt>
                <c:pt idx="29">
                  <c:v>44.62</c:v>
                </c:pt>
                <c:pt idx="30">
                  <c:v>45.24</c:v>
                </c:pt>
                <c:pt idx="31">
                  <c:v>45.87</c:v>
                </c:pt>
                <c:pt idx="32">
                  <c:v>46.51</c:v>
                </c:pt>
                <c:pt idx="33">
                  <c:v>47.17</c:v>
                </c:pt>
                <c:pt idx="34">
                  <c:v>47.83</c:v>
                </c:pt>
                <c:pt idx="35">
                  <c:v>48.5</c:v>
                </c:pt>
                <c:pt idx="36">
                  <c:v>49.19</c:v>
                </c:pt>
                <c:pt idx="37">
                  <c:v>49.88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2746432"/>
        <c:axId val="207643200"/>
      </c:scatterChart>
      <c:valAx>
        <c:axId val="182746432"/>
        <c:scaling>
          <c:orientation val="minMax"/>
          <c:max val="16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139" b="0" i="0" u="none" strike="noStrike" baseline="0">
                    <a:solidFill>
                      <a:srgbClr val="FFFF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hu-HU"/>
                  <a:t>Time (ms)</a:t>
                </a:r>
              </a:p>
            </c:rich>
          </c:tx>
          <c:layout>
            <c:manualLayout>
              <c:xMode val="edge"/>
              <c:yMode val="edge"/>
              <c:x val="0.46586326583671367"/>
              <c:y val="0.86086944791634212"/>
            </c:manualLayout>
          </c:layout>
          <c:overlay val="0"/>
          <c:spPr>
            <a:noFill/>
            <a:ln w="36174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4522">
            <a:solidFill>
              <a:srgbClr val="FFFF00"/>
            </a:solidFill>
            <a:prstDash val="solid"/>
          </a:ln>
        </c:spPr>
        <c:txPr>
          <a:bodyPr rot="0" vert="horz"/>
          <a:lstStyle/>
          <a:p>
            <a:pPr>
              <a:defRPr sz="1139" b="0" i="0" u="none" strike="noStrike" baseline="0">
                <a:solidFill>
                  <a:srgbClr val="FFFF00"/>
                </a:solidFill>
                <a:latin typeface="Arial"/>
                <a:ea typeface="Arial"/>
                <a:cs typeface="Arial"/>
              </a:defRPr>
            </a:pPr>
            <a:endParaRPr lang="hu-HU"/>
          </a:p>
        </c:txPr>
        <c:crossAx val="207643200"/>
        <c:crosses val="autoZero"/>
        <c:crossBetween val="midCat"/>
        <c:majorUnit val="20"/>
      </c:valAx>
      <c:valAx>
        <c:axId val="207643200"/>
        <c:scaling>
          <c:orientation val="minMax"/>
          <c:min val="25"/>
        </c:scaling>
        <c:delete val="0"/>
        <c:axPos val="l"/>
        <c:title>
          <c:tx>
            <c:rich>
              <a:bodyPr/>
              <a:lstStyle/>
              <a:p>
                <a:pPr>
                  <a:defRPr sz="1139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hu-HU" sz="1139" b="0" i="0" u="none" strike="noStrike" baseline="0">
                    <a:solidFill>
                      <a:srgbClr val="FFFF00"/>
                    </a:solidFill>
                    <a:latin typeface="Arial"/>
                    <a:cs typeface="Arial"/>
                  </a:rPr>
                  <a:t>Joint angle (</a:t>
                </a:r>
                <a:r>
                  <a:rPr lang="hu-HU" sz="1139" b="0" i="0" u="none" strike="noStrike" baseline="30000">
                    <a:solidFill>
                      <a:srgbClr val="FFFF00"/>
                    </a:solidFill>
                    <a:latin typeface="Arial"/>
                    <a:cs typeface="Arial"/>
                  </a:rPr>
                  <a:t>o</a:t>
                </a:r>
                <a:r>
                  <a:rPr lang="hu-HU" sz="1139" b="0" i="0" u="none" strike="noStrike" baseline="0">
                    <a:solidFill>
                      <a:srgbClr val="FFFF00"/>
                    </a:solidFill>
                    <a:latin typeface="Arial"/>
                    <a:cs typeface="Arial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4.4176549608887818E-2"/>
              <c:y val="0.27826063900798265"/>
            </c:manualLayout>
          </c:layout>
          <c:overlay val="0"/>
          <c:spPr>
            <a:noFill/>
            <a:ln w="36174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4522">
            <a:solidFill>
              <a:srgbClr val="FFFF00"/>
            </a:solidFill>
            <a:prstDash val="solid"/>
          </a:ln>
        </c:spPr>
        <c:txPr>
          <a:bodyPr rot="0" vert="horz"/>
          <a:lstStyle/>
          <a:p>
            <a:pPr>
              <a:defRPr sz="1139" b="0" i="0" u="none" strike="noStrike" baseline="0">
                <a:solidFill>
                  <a:srgbClr val="FFFF00"/>
                </a:solidFill>
                <a:latin typeface="Arial"/>
                <a:ea typeface="Arial"/>
                <a:cs typeface="Arial"/>
              </a:defRPr>
            </a:pPr>
            <a:endParaRPr lang="hu-HU"/>
          </a:p>
        </c:txPr>
        <c:crossAx val="182746432"/>
        <c:crosses val="autoZero"/>
        <c:crossBetween val="midCat"/>
      </c:valAx>
      <c:spPr>
        <a:solidFill>
          <a:srgbClr val="000000"/>
        </a:solidFill>
        <a:ln w="36174">
          <a:noFill/>
        </a:ln>
      </c:spPr>
    </c:plotArea>
    <c:legend>
      <c:legendPos val="t"/>
      <c:layout>
        <c:manualLayout>
          <c:xMode val="edge"/>
          <c:yMode val="edge"/>
          <c:x val="0.28112461932357569"/>
          <c:y val="1.3043532866530436E-2"/>
          <c:w val="0.5662652499284071"/>
          <c:h val="8.6956420617536237E-2"/>
        </c:manualLayout>
      </c:layout>
      <c:overlay val="0"/>
      <c:spPr>
        <a:solidFill>
          <a:srgbClr val="000000"/>
        </a:solidFill>
        <a:ln w="36174">
          <a:noFill/>
        </a:ln>
      </c:spPr>
      <c:txPr>
        <a:bodyPr/>
        <a:lstStyle/>
        <a:p>
          <a:pPr>
            <a:defRPr sz="1047" b="0" i="0" u="none" strike="noStrike" baseline="0">
              <a:solidFill>
                <a:srgbClr val="FFFF00"/>
              </a:solidFill>
              <a:latin typeface="Arial"/>
              <a:ea typeface="Arial"/>
              <a:cs typeface="Arial"/>
            </a:defRPr>
          </a:pPr>
          <a:endParaRPr lang="hu-HU"/>
        </a:p>
      </c:txPr>
    </c:legend>
    <c:plotVisOnly val="1"/>
    <c:dispBlanksAs val="gap"/>
    <c:showDLblsOverMax val="0"/>
  </c:chart>
  <c:spPr>
    <a:solidFill>
      <a:srgbClr val="000000"/>
    </a:solidFill>
    <a:ln>
      <a:noFill/>
    </a:ln>
  </c:spPr>
  <c:txPr>
    <a:bodyPr/>
    <a:lstStyle/>
    <a:p>
      <a:pPr>
        <a:defRPr sz="1139" b="0" i="0" u="none" strike="noStrike" baseline="0">
          <a:solidFill>
            <a:srgbClr val="FFFF00"/>
          </a:solidFill>
          <a:latin typeface="Arial"/>
          <a:ea typeface="Arial"/>
          <a:cs typeface="Arial"/>
        </a:defRPr>
      </a:pPr>
      <a:endParaRPr lang="hu-H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448979591836735"/>
          <c:y val="0.19130434782608696"/>
          <c:w val="0.69387755102040816"/>
          <c:h val="0.49130434782608695"/>
        </c:manualLayout>
      </c:layout>
      <c:scatterChart>
        <c:scatterStyle val="smoothMarker"/>
        <c:varyColors val="0"/>
        <c:ser>
          <c:idx val="0"/>
          <c:order val="0"/>
          <c:tx>
            <c:strRef>
              <c:f>Munka6!$G$1</c:f>
              <c:strCache>
                <c:ptCount val="1"/>
                <c:pt idx="0">
                  <c:v>CC</c:v>
                </c:pt>
              </c:strCache>
            </c:strRef>
          </c:tx>
          <c:spPr>
            <a:ln w="18049">
              <a:solidFill>
                <a:srgbClr val="FF0000"/>
              </a:solidFill>
              <a:prstDash val="solid"/>
            </a:ln>
          </c:spPr>
          <c:marker>
            <c:symbol val="none"/>
          </c:marker>
          <c:xVal>
            <c:numRef>
              <c:f>Munka6!$F$2:$F$139</c:f>
              <c:numCache>
                <c:formatCode>General</c:formatCode>
                <c:ptCount val="138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  <c:pt idx="16">
                  <c:v>32</c:v>
                </c:pt>
                <c:pt idx="17">
                  <c:v>34</c:v>
                </c:pt>
                <c:pt idx="18">
                  <c:v>36</c:v>
                </c:pt>
                <c:pt idx="19">
                  <c:v>38</c:v>
                </c:pt>
                <c:pt idx="20">
                  <c:v>40</c:v>
                </c:pt>
                <c:pt idx="21">
                  <c:v>42</c:v>
                </c:pt>
                <c:pt idx="22">
                  <c:v>44</c:v>
                </c:pt>
                <c:pt idx="23">
                  <c:v>46</c:v>
                </c:pt>
                <c:pt idx="24">
                  <c:v>48</c:v>
                </c:pt>
                <c:pt idx="25">
                  <c:v>50</c:v>
                </c:pt>
                <c:pt idx="26">
                  <c:v>52</c:v>
                </c:pt>
                <c:pt idx="27">
                  <c:v>54</c:v>
                </c:pt>
                <c:pt idx="28">
                  <c:v>56</c:v>
                </c:pt>
                <c:pt idx="29">
                  <c:v>58</c:v>
                </c:pt>
                <c:pt idx="30">
                  <c:v>60</c:v>
                </c:pt>
                <c:pt idx="31">
                  <c:v>62</c:v>
                </c:pt>
                <c:pt idx="32">
                  <c:v>64</c:v>
                </c:pt>
                <c:pt idx="33">
                  <c:v>66</c:v>
                </c:pt>
                <c:pt idx="34">
                  <c:v>68</c:v>
                </c:pt>
                <c:pt idx="35">
                  <c:v>70</c:v>
                </c:pt>
                <c:pt idx="36">
                  <c:v>72</c:v>
                </c:pt>
                <c:pt idx="37">
                  <c:v>74</c:v>
                </c:pt>
                <c:pt idx="38">
                  <c:v>76</c:v>
                </c:pt>
                <c:pt idx="39">
                  <c:v>78</c:v>
                </c:pt>
                <c:pt idx="40">
                  <c:v>80</c:v>
                </c:pt>
                <c:pt idx="41">
                  <c:v>82</c:v>
                </c:pt>
                <c:pt idx="42">
                  <c:v>84</c:v>
                </c:pt>
                <c:pt idx="43">
                  <c:v>86</c:v>
                </c:pt>
                <c:pt idx="44">
                  <c:v>88</c:v>
                </c:pt>
                <c:pt idx="45">
                  <c:v>90</c:v>
                </c:pt>
                <c:pt idx="46">
                  <c:v>92</c:v>
                </c:pt>
                <c:pt idx="47">
                  <c:v>94</c:v>
                </c:pt>
                <c:pt idx="48">
                  <c:v>96</c:v>
                </c:pt>
                <c:pt idx="49">
                  <c:v>98</c:v>
                </c:pt>
                <c:pt idx="50">
                  <c:v>100</c:v>
                </c:pt>
                <c:pt idx="51">
                  <c:v>102</c:v>
                </c:pt>
                <c:pt idx="52">
                  <c:v>104</c:v>
                </c:pt>
                <c:pt idx="53">
                  <c:v>106</c:v>
                </c:pt>
                <c:pt idx="54">
                  <c:v>108</c:v>
                </c:pt>
                <c:pt idx="55">
                  <c:v>110</c:v>
                </c:pt>
                <c:pt idx="56">
                  <c:v>112</c:v>
                </c:pt>
                <c:pt idx="57">
                  <c:v>114</c:v>
                </c:pt>
                <c:pt idx="58">
                  <c:v>116</c:v>
                </c:pt>
                <c:pt idx="59">
                  <c:v>118</c:v>
                </c:pt>
                <c:pt idx="60">
                  <c:v>120</c:v>
                </c:pt>
                <c:pt idx="61">
                  <c:v>122</c:v>
                </c:pt>
                <c:pt idx="62">
                  <c:v>124</c:v>
                </c:pt>
                <c:pt idx="63">
                  <c:v>126</c:v>
                </c:pt>
                <c:pt idx="64">
                  <c:v>128</c:v>
                </c:pt>
                <c:pt idx="65">
                  <c:v>130</c:v>
                </c:pt>
                <c:pt idx="66">
                  <c:v>132</c:v>
                </c:pt>
                <c:pt idx="67">
                  <c:v>134</c:v>
                </c:pt>
                <c:pt idx="68">
                  <c:v>136</c:v>
                </c:pt>
                <c:pt idx="69">
                  <c:v>138</c:v>
                </c:pt>
                <c:pt idx="70">
                  <c:v>140</c:v>
                </c:pt>
                <c:pt idx="71">
                  <c:v>142</c:v>
                </c:pt>
                <c:pt idx="72">
                  <c:v>144</c:v>
                </c:pt>
                <c:pt idx="73">
                  <c:v>146</c:v>
                </c:pt>
                <c:pt idx="74">
                  <c:v>148</c:v>
                </c:pt>
                <c:pt idx="75">
                  <c:v>150</c:v>
                </c:pt>
                <c:pt idx="76">
                  <c:v>152</c:v>
                </c:pt>
                <c:pt idx="77">
                  <c:v>154</c:v>
                </c:pt>
              </c:numCache>
            </c:numRef>
          </c:xVal>
          <c:yVal>
            <c:numRef>
              <c:f>Munka6!$G$2:$G$139</c:f>
              <c:numCache>
                <c:formatCode>General</c:formatCode>
                <c:ptCount val="138"/>
                <c:pt idx="0">
                  <c:v>28.41</c:v>
                </c:pt>
                <c:pt idx="1">
                  <c:v>28.41</c:v>
                </c:pt>
                <c:pt idx="2">
                  <c:v>28.41</c:v>
                </c:pt>
                <c:pt idx="3">
                  <c:v>28.42</c:v>
                </c:pt>
                <c:pt idx="4">
                  <c:v>28.43</c:v>
                </c:pt>
                <c:pt idx="5">
                  <c:v>28.45</c:v>
                </c:pt>
                <c:pt idx="6">
                  <c:v>28.47</c:v>
                </c:pt>
                <c:pt idx="7">
                  <c:v>28.5</c:v>
                </c:pt>
                <c:pt idx="8">
                  <c:v>28.53</c:v>
                </c:pt>
                <c:pt idx="9">
                  <c:v>28.57</c:v>
                </c:pt>
                <c:pt idx="10">
                  <c:v>28.62</c:v>
                </c:pt>
                <c:pt idx="11">
                  <c:v>28.68</c:v>
                </c:pt>
                <c:pt idx="12">
                  <c:v>28.74</c:v>
                </c:pt>
                <c:pt idx="13">
                  <c:v>28.81</c:v>
                </c:pt>
                <c:pt idx="14">
                  <c:v>28.89</c:v>
                </c:pt>
                <c:pt idx="15">
                  <c:v>28.98</c:v>
                </c:pt>
                <c:pt idx="16">
                  <c:v>29.08</c:v>
                </c:pt>
                <c:pt idx="17">
                  <c:v>29.19</c:v>
                </c:pt>
                <c:pt idx="18">
                  <c:v>29.31</c:v>
                </c:pt>
                <c:pt idx="19">
                  <c:v>29.44</c:v>
                </c:pt>
                <c:pt idx="20">
                  <c:v>29.58</c:v>
                </c:pt>
                <c:pt idx="21">
                  <c:v>29.73</c:v>
                </c:pt>
                <c:pt idx="22">
                  <c:v>29.88</c:v>
                </c:pt>
                <c:pt idx="23">
                  <c:v>30.04</c:v>
                </c:pt>
                <c:pt idx="24">
                  <c:v>30.22</c:v>
                </c:pt>
                <c:pt idx="25">
                  <c:v>30.39</c:v>
                </c:pt>
                <c:pt idx="26">
                  <c:v>30.58</c:v>
                </c:pt>
                <c:pt idx="27">
                  <c:v>30.77</c:v>
                </c:pt>
                <c:pt idx="28">
                  <c:v>30.98</c:v>
                </c:pt>
                <c:pt idx="29">
                  <c:v>31.19</c:v>
                </c:pt>
                <c:pt idx="30">
                  <c:v>31.4</c:v>
                </c:pt>
                <c:pt idx="31">
                  <c:v>31.63</c:v>
                </c:pt>
                <c:pt idx="32">
                  <c:v>31.86</c:v>
                </c:pt>
                <c:pt idx="33">
                  <c:v>32.1</c:v>
                </c:pt>
                <c:pt idx="34">
                  <c:v>32.35</c:v>
                </c:pt>
                <c:pt idx="35">
                  <c:v>32.6</c:v>
                </c:pt>
                <c:pt idx="36">
                  <c:v>32.869999999999997</c:v>
                </c:pt>
                <c:pt idx="37">
                  <c:v>33.130000000000003</c:v>
                </c:pt>
                <c:pt idx="38">
                  <c:v>33.409999999999997</c:v>
                </c:pt>
                <c:pt idx="39">
                  <c:v>33.69</c:v>
                </c:pt>
                <c:pt idx="40">
                  <c:v>33.979999999999997</c:v>
                </c:pt>
                <c:pt idx="41">
                  <c:v>34.270000000000003</c:v>
                </c:pt>
                <c:pt idx="42">
                  <c:v>34.58</c:v>
                </c:pt>
                <c:pt idx="43">
                  <c:v>34.89</c:v>
                </c:pt>
                <c:pt idx="44">
                  <c:v>35.21</c:v>
                </c:pt>
                <c:pt idx="45">
                  <c:v>35.54</c:v>
                </c:pt>
                <c:pt idx="46">
                  <c:v>35.880000000000003</c:v>
                </c:pt>
                <c:pt idx="47">
                  <c:v>36.22</c:v>
                </c:pt>
                <c:pt idx="48">
                  <c:v>36.58</c:v>
                </c:pt>
                <c:pt idx="49">
                  <c:v>36.94</c:v>
                </c:pt>
                <c:pt idx="50">
                  <c:v>37.32</c:v>
                </c:pt>
                <c:pt idx="51">
                  <c:v>37.700000000000003</c:v>
                </c:pt>
                <c:pt idx="52">
                  <c:v>38.090000000000003</c:v>
                </c:pt>
                <c:pt idx="53">
                  <c:v>38.479999999999997</c:v>
                </c:pt>
                <c:pt idx="54">
                  <c:v>38.880000000000003</c:v>
                </c:pt>
                <c:pt idx="55">
                  <c:v>39.29</c:v>
                </c:pt>
                <c:pt idx="56">
                  <c:v>39.700000000000003</c:v>
                </c:pt>
                <c:pt idx="57">
                  <c:v>40.119999999999997</c:v>
                </c:pt>
                <c:pt idx="58">
                  <c:v>40.54</c:v>
                </c:pt>
                <c:pt idx="59">
                  <c:v>40.97</c:v>
                </c:pt>
                <c:pt idx="60">
                  <c:v>41.41</c:v>
                </c:pt>
                <c:pt idx="61">
                  <c:v>41.85</c:v>
                </c:pt>
                <c:pt idx="62">
                  <c:v>42.3</c:v>
                </c:pt>
                <c:pt idx="63">
                  <c:v>42.75</c:v>
                </c:pt>
                <c:pt idx="64">
                  <c:v>43.21</c:v>
                </c:pt>
                <c:pt idx="65">
                  <c:v>43.67</c:v>
                </c:pt>
                <c:pt idx="66">
                  <c:v>44.14</c:v>
                </c:pt>
                <c:pt idx="67">
                  <c:v>44.62</c:v>
                </c:pt>
                <c:pt idx="68">
                  <c:v>45.09</c:v>
                </c:pt>
                <c:pt idx="69">
                  <c:v>45.57</c:v>
                </c:pt>
                <c:pt idx="70">
                  <c:v>46.06</c:v>
                </c:pt>
                <c:pt idx="71">
                  <c:v>46.54</c:v>
                </c:pt>
                <c:pt idx="72">
                  <c:v>47.04</c:v>
                </c:pt>
                <c:pt idx="73">
                  <c:v>47.53</c:v>
                </c:pt>
                <c:pt idx="74">
                  <c:v>48.03</c:v>
                </c:pt>
                <c:pt idx="75">
                  <c:v>48.54</c:v>
                </c:pt>
                <c:pt idx="76">
                  <c:v>49.05</c:v>
                </c:pt>
                <c:pt idx="77">
                  <c:v>49.56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Munka6!$H$1</c:f>
              <c:strCache>
                <c:ptCount val="1"/>
                <c:pt idx="0">
                  <c:v>QR</c:v>
                </c:pt>
              </c:strCache>
            </c:strRef>
          </c:tx>
          <c:spPr>
            <a:ln w="18049">
              <a:solidFill>
                <a:srgbClr val="FFFF00"/>
              </a:solidFill>
              <a:prstDash val="solid"/>
            </a:ln>
          </c:spPr>
          <c:marker>
            <c:symbol val="none"/>
          </c:marker>
          <c:xVal>
            <c:numRef>
              <c:f>Munka6!$F$2:$F$139</c:f>
              <c:numCache>
                <c:formatCode>General</c:formatCode>
                <c:ptCount val="138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  <c:pt idx="16">
                  <c:v>32</c:v>
                </c:pt>
                <c:pt idx="17">
                  <c:v>34</c:v>
                </c:pt>
                <c:pt idx="18">
                  <c:v>36</c:v>
                </c:pt>
                <c:pt idx="19">
                  <c:v>38</c:v>
                </c:pt>
                <c:pt idx="20">
                  <c:v>40</c:v>
                </c:pt>
                <c:pt idx="21">
                  <c:v>42</c:v>
                </c:pt>
                <c:pt idx="22">
                  <c:v>44</c:v>
                </c:pt>
                <c:pt idx="23">
                  <c:v>46</c:v>
                </c:pt>
                <c:pt idx="24">
                  <c:v>48</c:v>
                </c:pt>
                <c:pt idx="25">
                  <c:v>50</c:v>
                </c:pt>
                <c:pt idx="26">
                  <c:v>52</c:v>
                </c:pt>
                <c:pt idx="27">
                  <c:v>54</c:v>
                </c:pt>
                <c:pt idx="28">
                  <c:v>56</c:v>
                </c:pt>
                <c:pt idx="29">
                  <c:v>58</c:v>
                </c:pt>
                <c:pt idx="30">
                  <c:v>60</c:v>
                </c:pt>
                <c:pt idx="31">
                  <c:v>62</c:v>
                </c:pt>
                <c:pt idx="32">
                  <c:v>64</c:v>
                </c:pt>
                <c:pt idx="33">
                  <c:v>66</c:v>
                </c:pt>
                <c:pt idx="34">
                  <c:v>68</c:v>
                </c:pt>
                <c:pt idx="35">
                  <c:v>70</c:v>
                </c:pt>
                <c:pt idx="36">
                  <c:v>72</c:v>
                </c:pt>
                <c:pt idx="37">
                  <c:v>74</c:v>
                </c:pt>
                <c:pt idx="38">
                  <c:v>76</c:v>
                </c:pt>
                <c:pt idx="39">
                  <c:v>78</c:v>
                </c:pt>
                <c:pt idx="40">
                  <c:v>80</c:v>
                </c:pt>
                <c:pt idx="41">
                  <c:v>82</c:v>
                </c:pt>
                <c:pt idx="42">
                  <c:v>84</c:v>
                </c:pt>
                <c:pt idx="43">
                  <c:v>86</c:v>
                </c:pt>
                <c:pt idx="44">
                  <c:v>88</c:v>
                </c:pt>
                <c:pt idx="45">
                  <c:v>90</c:v>
                </c:pt>
                <c:pt idx="46">
                  <c:v>92</c:v>
                </c:pt>
                <c:pt idx="47">
                  <c:v>94</c:v>
                </c:pt>
                <c:pt idx="48">
                  <c:v>96</c:v>
                </c:pt>
                <c:pt idx="49">
                  <c:v>98</c:v>
                </c:pt>
                <c:pt idx="50">
                  <c:v>100</c:v>
                </c:pt>
                <c:pt idx="51">
                  <c:v>102</c:v>
                </c:pt>
                <c:pt idx="52">
                  <c:v>104</c:v>
                </c:pt>
                <c:pt idx="53">
                  <c:v>106</c:v>
                </c:pt>
                <c:pt idx="54">
                  <c:v>108</c:v>
                </c:pt>
                <c:pt idx="55">
                  <c:v>110</c:v>
                </c:pt>
                <c:pt idx="56">
                  <c:v>112</c:v>
                </c:pt>
                <c:pt idx="57">
                  <c:v>114</c:v>
                </c:pt>
                <c:pt idx="58">
                  <c:v>116</c:v>
                </c:pt>
                <c:pt idx="59">
                  <c:v>118</c:v>
                </c:pt>
                <c:pt idx="60">
                  <c:v>120</c:v>
                </c:pt>
                <c:pt idx="61">
                  <c:v>122</c:v>
                </c:pt>
                <c:pt idx="62">
                  <c:v>124</c:v>
                </c:pt>
                <c:pt idx="63">
                  <c:v>126</c:v>
                </c:pt>
                <c:pt idx="64">
                  <c:v>128</c:v>
                </c:pt>
                <c:pt idx="65">
                  <c:v>130</c:v>
                </c:pt>
                <c:pt idx="66">
                  <c:v>132</c:v>
                </c:pt>
                <c:pt idx="67">
                  <c:v>134</c:v>
                </c:pt>
                <c:pt idx="68">
                  <c:v>136</c:v>
                </c:pt>
                <c:pt idx="69">
                  <c:v>138</c:v>
                </c:pt>
                <c:pt idx="70">
                  <c:v>140</c:v>
                </c:pt>
                <c:pt idx="71">
                  <c:v>142</c:v>
                </c:pt>
                <c:pt idx="72">
                  <c:v>144</c:v>
                </c:pt>
                <c:pt idx="73">
                  <c:v>146</c:v>
                </c:pt>
                <c:pt idx="74">
                  <c:v>148</c:v>
                </c:pt>
                <c:pt idx="75">
                  <c:v>150</c:v>
                </c:pt>
                <c:pt idx="76">
                  <c:v>152</c:v>
                </c:pt>
                <c:pt idx="77">
                  <c:v>154</c:v>
                </c:pt>
              </c:numCache>
            </c:numRef>
          </c:xVal>
          <c:yVal>
            <c:numRef>
              <c:f>Munka6!$H$2:$H$139</c:f>
              <c:numCache>
                <c:formatCode>General</c:formatCode>
                <c:ptCount val="138"/>
                <c:pt idx="0">
                  <c:v>28.44</c:v>
                </c:pt>
                <c:pt idx="1">
                  <c:v>28.44</c:v>
                </c:pt>
                <c:pt idx="2">
                  <c:v>28.44</c:v>
                </c:pt>
                <c:pt idx="3">
                  <c:v>28.46</c:v>
                </c:pt>
                <c:pt idx="4">
                  <c:v>28.49</c:v>
                </c:pt>
                <c:pt idx="5">
                  <c:v>28.54</c:v>
                </c:pt>
                <c:pt idx="6">
                  <c:v>28.6</c:v>
                </c:pt>
                <c:pt idx="7">
                  <c:v>28.68</c:v>
                </c:pt>
                <c:pt idx="8">
                  <c:v>28.77</c:v>
                </c:pt>
                <c:pt idx="9">
                  <c:v>28.88</c:v>
                </c:pt>
                <c:pt idx="10">
                  <c:v>29</c:v>
                </c:pt>
                <c:pt idx="11">
                  <c:v>29.14</c:v>
                </c:pt>
                <c:pt idx="12">
                  <c:v>29.29</c:v>
                </c:pt>
                <c:pt idx="13">
                  <c:v>29.46</c:v>
                </c:pt>
                <c:pt idx="14">
                  <c:v>29.64</c:v>
                </c:pt>
                <c:pt idx="15">
                  <c:v>29.83</c:v>
                </c:pt>
                <c:pt idx="16">
                  <c:v>30.04</c:v>
                </c:pt>
                <c:pt idx="17">
                  <c:v>30.26</c:v>
                </c:pt>
                <c:pt idx="18">
                  <c:v>30.5</c:v>
                </c:pt>
                <c:pt idx="19">
                  <c:v>30.75</c:v>
                </c:pt>
                <c:pt idx="20">
                  <c:v>31.01</c:v>
                </c:pt>
                <c:pt idx="21">
                  <c:v>31.29</c:v>
                </c:pt>
                <c:pt idx="22">
                  <c:v>31.58</c:v>
                </c:pt>
                <c:pt idx="23">
                  <c:v>31.88</c:v>
                </c:pt>
                <c:pt idx="24">
                  <c:v>32.200000000000003</c:v>
                </c:pt>
                <c:pt idx="25">
                  <c:v>32.520000000000003</c:v>
                </c:pt>
                <c:pt idx="26">
                  <c:v>32.86</c:v>
                </c:pt>
                <c:pt idx="27">
                  <c:v>33.21</c:v>
                </c:pt>
                <c:pt idx="28">
                  <c:v>33.56</c:v>
                </c:pt>
                <c:pt idx="29">
                  <c:v>33.93</c:v>
                </c:pt>
                <c:pt idx="30">
                  <c:v>34.31</c:v>
                </c:pt>
                <c:pt idx="31">
                  <c:v>34.69</c:v>
                </c:pt>
                <c:pt idx="32">
                  <c:v>35.090000000000003</c:v>
                </c:pt>
                <c:pt idx="33">
                  <c:v>35.5</c:v>
                </c:pt>
                <c:pt idx="34">
                  <c:v>35.92</c:v>
                </c:pt>
                <c:pt idx="35">
                  <c:v>36.35</c:v>
                </c:pt>
                <c:pt idx="36">
                  <c:v>36.799999999999997</c:v>
                </c:pt>
                <c:pt idx="37">
                  <c:v>37.25</c:v>
                </c:pt>
                <c:pt idx="38">
                  <c:v>37.71</c:v>
                </c:pt>
                <c:pt idx="39">
                  <c:v>38.18</c:v>
                </c:pt>
                <c:pt idx="40">
                  <c:v>38.659999999999997</c:v>
                </c:pt>
                <c:pt idx="41">
                  <c:v>39.15</c:v>
                </c:pt>
                <c:pt idx="42">
                  <c:v>39.64</c:v>
                </c:pt>
                <c:pt idx="43">
                  <c:v>40.14</c:v>
                </c:pt>
                <c:pt idx="44">
                  <c:v>40.64</c:v>
                </c:pt>
                <c:pt idx="45">
                  <c:v>41.16</c:v>
                </c:pt>
                <c:pt idx="46">
                  <c:v>41.68</c:v>
                </c:pt>
                <c:pt idx="47">
                  <c:v>42.2</c:v>
                </c:pt>
                <c:pt idx="48">
                  <c:v>42.74</c:v>
                </c:pt>
                <c:pt idx="49">
                  <c:v>43.28</c:v>
                </c:pt>
                <c:pt idx="50">
                  <c:v>43.82</c:v>
                </c:pt>
                <c:pt idx="51">
                  <c:v>44.37</c:v>
                </c:pt>
                <c:pt idx="52">
                  <c:v>44.92</c:v>
                </c:pt>
                <c:pt idx="53">
                  <c:v>45.48</c:v>
                </c:pt>
                <c:pt idx="54">
                  <c:v>46.04</c:v>
                </c:pt>
                <c:pt idx="55">
                  <c:v>46.6</c:v>
                </c:pt>
                <c:pt idx="56">
                  <c:v>47.17</c:v>
                </c:pt>
                <c:pt idx="57">
                  <c:v>47.74</c:v>
                </c:pt>
                <c:pt idx="58">
                  <c:v>48.32</c:v>
                </c:pt>
                <c:pt idx="59">
                  <c:v>48.9</c:v>
                </c:pt>
                <c:pt idx="60">
                  <c:v>49.48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Munka6!$I$1</c:f>
              <c:strCache>
                <c:ptCount val="1"/>
                <c:pt idx="0">
                  <c:v>SSC</c:v>
                </c:pt>
              </c:strCache>
            </c:strRef>
          </c:tx>
          <c:spPr>
            <a:ln w="18049">
              <a:solidFill>
                <a:srgbClr val="00FFFF"/>
              </a:solidFill>
              <a:prstDash val="solid"/>
            </a:ln>
          </c:spPr>
          <c:marker>
            <c:symbol val="none"/>
          </c:marker>
          <c:xVal>
            <c:numRef>
              <c:f>Munka6!$F$2:$F$139</c:f>
              <c:numCache>
                <c:formatCode>General</c:formatCode>
                <c:ptCount val="138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  <c:pt idx="16">
                  <c:v>32</c:v>
                </c:pt>
                <c:pt idx="17">
                  <c:v>34</c:v>
                </c:pt>
                <c:pt idx="18">
                  <c:v>36</c:v>
                </c:pt>
                <c:pt idx="19">
                  <c:v>38</c:v>
                </c:pt>
                <c:pt idx="20">
                  <c:v>40</c:v>
                </c:pt>
                <c:pt idx="21">
                  <c:v>42</c:v>
                </c:pt>
                <c:pt idx="22">
                  <c:v>44</c:v>
                </c:pt>
                <c:pt idx="23">
                  <c:v>46</c:v>
                </c:pt>
                <c:pt idx="24">
                  <c:v>48</c:v>
                </c:pt>
                <c:pt idx="25">
                  <c:v>50</c:v>
                </c:pt>
                <c:pt idx="26">
                  <c:v>52</c:v>
                </c:pt>
                <c:pt idx="27">
                  <c:v>54</c:v>
                </c:pt>
                <c:pt idx="28">
                  <c:v>56</c:v>
                </c:pt>
                <c:pt idx="29">
                  <c:v>58</c:v>
                </c:pt>
                <c:pt idx="30">
                  <c:v>60</c:v>
                </c:pt>
                <c:pt idx="31">
                  <c:v>62</c:v>
                </c:pt>
                <c:pt idx="32">
                  <c:v>64</c:v>
                </c:pt>
                <c:pt idx="33">
                  <c:v>66</c:v>
                </c:pt>
                <c:pt idx="34">
                  <c:v>68</c:v>
                </c:pt>
                <c:pt idx="35">
                  <c:v>70</c:v>
                </c:pt>
                <c:pt idx="36">
                  <c:v>72</c:v>
                </c:pt>
                <c:pt idx="37">
                  <c:v>74</c:v>
                </c:pt>
                <c:pt idx="38">
                  <c:v>76</c:v>
                </c:pt>
                <c:pt idx="39">
                  <c:v>78</c:v>
                </c:pt>
                <c:pt idx="40">
                  <c:v>80</c:v>
                </c:pt>
                <c:pt idx="41">
                  <c:v>82</c:v>
                </c:pt>
                <c:pt idx="42">
                  <c:v>84</c:v>
                </c:pt>
                <c:pt idx="43">
                  <c:v>86</c:v>
                </c:pt>
                <c:pt idx="44">
                  <c:v>88</c:v>
                </c:pt>
                <c:pt idx="45">
                  <c:v>90</c:v>
                </c:pt>
                <c:pt idx="46">
                  <c:v>92</c:v>
                </c:pt>
                <c:pt idx="47">
                  <c:v>94</c:v>
                </c:pt>
                <c:pt idx="48">
                  <c:v>96</c:v>
                </c:pt>
                <c:pt idx="49">
                  <c:v>98</c:v>
                </c:pt>
                <c:pt idx="50">
                  <c:v>100</c:v>
                </c:pt>
                <c:pt idx="51">
                  <c:v>102</c:v>
                </c:pt>
                <c:pt idx="52">
                  <c:v>104</c:v>
                </c:pt>
                <c:pt idx="53">
                  <c:v>106</c:v>
                </c:pt>
                <c:pt idx="54">
                  <c:v>108</c:v>
                </c:pt>
                <c:pt idx="55">
                  <c:v>110</c:v>
                </c:pt>
                <c:pt idx="56">
                  <c:v>112</c:v>
                </c:pt>
                <c:pt idx="57">
                  <c:v>114</c:v>
                </c:pt>
                <c:pt idx="58">
                  <c:v>116</c:v>
                </c:pt>
                <c:pt idx="59">
                  <c:v>118</c:v>
                </c:pt>
                <c:pt idx="60">
                  <c:v>120</c:v>
                </c:pt>
                <c:pt idx="61">
                  <c:v>122</c:v>
                </c:pt>
                <c:pt idx="62">
                  <c:v>124</c:v>
                </c:pt>
                <c:pt idx="63">
                  <c:v>126</c:v>
                </c:pt>
                <c:pt idx="64">
                  <c:v>128</c:v>
                </c:pt>
                <c:pt idx="65">
                  <c:v>130</c:v>
                </c:pt>
                <c:pt idx="66">
                  <c:v>132</c:v>
                </c:pt>
                <c:pt idx="67">
                  <c:v>134</c:v>
                </c:pt>
                <c:pt idx="68">
                  <c:v>136</c:v>
                </c:pt>
                <c:pt idx="69">
                  <c:v>138</c:v>
                </c:pt>
                <c:pt idx="70">
                  <c:v>140</c:v>
                </c:pt>
                <c:pt idx="71">
                  <c:v>142</c:v>
                </c:pt>
                <c:pt idx="72">
                  <c:v>144</c:v>
                </c:pt>
                <c:pt idx="73">
                  <c:v>146</c:v>
                </c:pt>
                <c:pt idx="74">
                  <c:v>148</c:v>
                </c:pt>
                <c:pt idx="75">
                  <c:v>150</c:v>
                </c:pt>
                <c:pt idx="76">
                  <c:v>152</c:v>
                </c:pt>
                <c:pt idx="77">
                  <c:v>154</c:v>
                </c:pt>
              </c:numCache>
            </c:numRef>
          </c:xVal>
          <c:yVal>
            <c:numRef>
              <c:f>Munka6!$I$2:$I$139</c:f>
              <c:numCache>
                <c:formatCode>General</c:formatCode>
                <c:ptCount val="138"/>
                <c:pt idx="0">
                  <c:v>27.83</c:v>
                </c:pt>
                <c:pt idx="1">
                  <c:v>27.84</c:v>
                </c:pt>
                <c:pt idx="2">
                  <c:v>27.86</c:v>
                </c:pt>
                <c:pt idx="3">
                  <c:v>27.93</c:v>
                </c:pt>
                <c:pt idx="4">
                  <c:v>28.04</c:v>
                </c:pt>
                <c:pt idx="5">
                  <c:v>28.18</c:v>
                </c:pt>
                <c:pt idx="6">
                  <c:v>28.35</c:v>
                </c:pt>
                <c:pt idx="7">
                  <c:v>28.55</c:v>
                </c:pt>
                <c:pt idx="8">
                  <c:v>28.78</c:v>
                </c:pt>
                <c:pt idx="9">
                  <c:v>29.03</c:v>
                </c:pt>
                <c:pt idx="10">
                  <c:v>29.31</c:v>
                </c:pt>
                <c:pt idx="11">
                  <c:v>29.6</c:v>
                </c:pt>
                <c:pt idx="12">
                  <c:v>29.92</c:v>
                </c:pt>
                <c:pt idx="13">
                  <c:v>30.25</c:v>
                </c:pt>
                <c:pt idx="14">
                  <c:v>30.6</c:v>
                </c:pt>
                <c:pt idx="15">
                  <c:v>30.96</c:v>
                </c:pt>
                <c:pt idx="16">
                  <c:v>31.35</c:v>
                </c:pt>
                <c:pt idx="17">
                  <c:v>31.75</c:v>
                </c:pt>
                <c:pt idx="18">
                  <c:v>32.159999999999997</c:v>
                </c:pt>
                <c:pt idx="19">
                  <c:v>32.590000000000003</c:v>
                </c:pt>
                <c:pt idx="20">
                  <c:v>33.03</c:v>
                </c:pt>
                <c:pt idx="21">
                  <c:v>33.49</c:v>
                </c:pt>
                <c:pt idx="22">
                  <c:v>33.96</c:v>
                </c:pt>
                <c:pt idx="23">
                  <c:v>34.450000000000003</c:v>
                </c:pt>
                <c:pt idx="24">
                  <c:v>34.96</c:v>
                </c:pt>
                <c:pt idx="25">
                  <c:v>35.479999999999997</c:v>
                </c:pt>
                <c:pt idx="26">
                  <c:v>36.020000000000003</c:v>
                </c:pt>
                <c:pt idx="27">
                  <c:v>36.58</c:v>
                </c:pt>
                <c:pt idx="28">
                  <c:v>37.15</c:v>
                </c:pt>
                <c:pt idx="29">
                  <c:v>37.729999999999997</c:v>
                </c:pt>
                <c:pt idx="30">
                  <c:v>38.33</c:v>
                </c:pt>
                <c:pt idx="31">
                  <c:v>38.94</c:v>
                </c:pt>
                <c:pt idx="32">
                  <c:v>39.57</c:v>
                </c:pt>
                <c:pt idx="33">
                  <c:v>40.200000000000003</c:v>
                </c:pt>
                <c:pt idx="34">
                  <c:v>40.840000000000003</c:v>
                </c:pt>
                <c:pt idx="35">
                  <c:v>41.49</c:v>
                </c:pt>
                <c:pt idx="36">
                  <c:v>42.14</c:v>
                </c:pt>
                <c:pt idx="37">
                  <c:v>42.8</c:v>
                </c:pt>
                <c:pt idx="38">
                  <c:v>43.47</c:v>
                </c:pt>
                <c:pt idx="39">
                  <c:v>44.13</c:v>
                </c:pt>
                <c:pt idx="40">
                  <c:v>44.8</c:v>
                </c:pt>
                <c:pt idx="41">
                  <c:v>45.47</c:v>
                </c:pt>
                <c:pt idx="42">
                  <c:v>46.14</c:v>
                </c:pt>
                <c:pt idx="43">
                  <c:v>46.81</c:v>
                </c:pt>
                <c:pt idx="44">
                  <c:v>47.49</c:v>
                </c:pt>
                <c:pt idx="45">
                  <c:v>48.16</c:v>
                </c:pt>
                <c:pt idx="46">
                  <c:v>48.85</c:v>
                </c:pt>
                <c:pt idx="47">
                  <c:v>49.53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7648384"/>
        <c:axId val="207648960"/>
      </c:scatterChart>
      <c:valAx>
        <c:axId val="207648384"/>
        <c:scaling>
          <c:orientation val="minMax"/>
          <c:max val="16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137" b="0" i="0" u="none" strike="noStrike" baseline="0">
                    <a:solidFill>
                      <a:srgbClr val="FFFF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hu-HU"/>
                  <a:t>Time (ms)</a:t>
                </a:r>
              </a:p>
            </c:rich>
          </c:tx>
          <c:layout>
            <c:manualLayout>
              <c:xMode val="edge"/>
              <c:yMode val="edge"/>
              <c:x val="0.46530628403634855"/>
              <c:y val="0.86086942041414449"/>
            </c:manualLayout>
          </c:layout>
          <c:overlay val="0"/>
          <c:spPr>
            <a:noFill/>
            <a:ln w="36099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4512">
            <a:solidFill>
              <a:srgbClr val="FFFF00"/>
            </a:solidFill>
            <a:prstDash val="solid"/>
          </a:ln>
        </c:spPr>
        <c:txPr>
          <a:bodyPr rot="0" vert="horz"/>
          <a:lstStyle/>
          <a:p>
            <a:pPr>
              <a:defRPr sz="1137" b="0" i="0" u="none" strike="noStrike" baseline="0">
                <a:solidFill>
                  <a:srgbClr val="FFFF00"/>
                </a:solidFill>
                <a:latin typeface="Arial"/>
                <a:ea typeface="Arial"/>
                <a:cs typeface="Arial"/>
              </a:defRPr>
            </a:pPr>
            <a:endParaRPr lang="hu-HU"/>
          </a:p>
        </c:txPr>
        <c:crossAx val="207648960"/>
        <c:crosses val="autoZero"/>
        <c:crossBetween val="midCat"/>
        <c:majorUnit val="20"/>
      </c:valAx>
      <c:valAx>
        <c:axId val="207648960"/>
        <c:scaling>
          <c:orientation val="minMax"/>
          <c:min val="25"/>
        </c:scaling>
        <c:delete val="0"/>
        <c:axPos val="l"/>
        <c:title>
          <c:tx>
            <c:rich>
              <a:bodyPr/>
              <a:lstStyle/>
              <a:p>
                <a:pPr>
                  <a:defRPr sz="1137" b="0" i="0" u="none" strike="noStrike" baseline="0">
                    <a:solidFill>
                      <a:srgbClr val="FFFF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hu-HU"/>
                  <a:t>Joint angle (o)</a:t>
                </a:r>
              </a:p>
            </c:rich>
          </c:tx>
          <c:layout>
            <c:manualLayout>
              <c:xMode val="edge"/>
              <c:yMode val="edge"/>
              <c:x val="4.4898075596079078E-2"/>
              <c:y val="0.27391303945594847"/>
            </c:manualLayout>
          </c:layout>
          <c:overlay val="0"/>
          <c:spPr>
            <a:noFill/>
            <a:ln w="36099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4512">
            <a:solidFill>
              <a:srgbClr val="FFFF00"/>
            </a:solidFill>
            <a:prstDash val="solid"/>
          </a:ln>
        </c:spPr>
        <c:txPr>
          <a:bodyPr rot="0" vert="horz"/>
          <a:lstStyle/>
          <a:p>
            <a:pPr>
              <a:defRPr sz="1137" b="0" i="0" u="none" strike="noStrike" baseline="0">
                <a:solidFill>
                  <a:srgbClr val="FFFF00"/>
                </a:solidFill>
                <a:latin typeface="Arial"/>
                <a:ea typeface="Arial"/>
                <a:cs typeface="Arial"/>
              </a:defRPr>
            </a:pPr>
            <a:endParaRPr lang="hu-HU"/>
          </a:p>
        </c:txPr>
        <c:crossAx val="207648384"/>
        <c:crosses val="autoZero"/>
        <c:crossBetween val="midCat"/>
      </c:valAx>
      <c:spPr>
        <a:solidFill>
          <a:srgbClr val="000000"/>
        </a:solidFill>
        <a:ln w="36099">
          <a:noFill/>
        </a:ln>
      </c:spPr>
    </c:plotArea>
    <c:legend>
      <c:legendPos val="t"/>
      <c:layout>
        <c:manualLayout>
          <c:xMode val="edge"/>
          <c:yMode val="edge"/>
          <c:x val="0.27755100477067596"/>
          <c:y val="1.3043434015433049E-2"/>
          <c:w val="0.57551030311905238"/>
          <c:h val="8.6956380958196078E-2"/>
        </c:manualLayout>
      </c:layout>
      <c:overlay val="0"/>
      <c:spPr>
        <a:solidFill>
          <a:srgbClr val="000000"/>
        </a:solidFill>
        <a:ln w="36099">
          <a:noFill/>
        </a:ln>
      </c:spPr>
      <c:txPr>
        <a:bodyPr/>
        <a:lstStyle/>
        <a:p>
          <a:pPr>
            <a:defRPr sz="1045" b="0" i="0" u="none" strike="noStrike" baseline="0">
              <a:solidFill>
                <a:srgbClr val="FFFF00"/>
              </a:solidFill>
              <a:latin typeface="Arial"/>
              <a:ea typeface="Arial"/>
              <a:cs typeface="Arial"/>
            </a:defRPr>
          </a:pPr>
          <a:endParaRPr lang="hu-HU"/>
        </a:p>
      </c:txPr>
    </c:legend>
    <c:plotVisOnly val="1"/>
    <c:dispBlanksAs val="gap"/>
    <c:showDLblsOverMax val="0"/>
  </c:chart>
  <c:spPr>
    <a:solidFill>
      <a:srgbClr val="000000"/>
    </a:solidFill>
    <a:ln>
      <a:noFill/>
    </a:ln>
  </c:spPr>
  <c:txPr>
    <a:bodyPr/>
    <a:lstStyle/>
    <a:p>
      <a:pPr>
        <a:defRPr sz="1137" b="0" i="0" u="none" strike="noStrike" baseline="0">
          <a:solidFill>
            <a:srgbClr val="FFFF00"/>
          </a:solidFill>
          <a:latin typeface="Arial"/>
          <a:ea typeface="Arial"/>
          <a:cs typeface="Arial"/>
        </a:defRPr>
      </a:pPr>
      <a:endParaRPr lang="hu-H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image" Target="../media/image36.emf"/><Relationship Id="rId4" Type="http://schemas.openxmlformats.org/officeDocument/2006/relationships/image" Target="../media/image3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image" Target="../media/image42.emf"/><Relationship Id="rId4" Type="http://schemas.openxmlformats.org/officeDocument/2006/relationships/image" Target="../media/image45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image" Target="../media/image46.e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image" Target="../media/image4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image" Target="../media/image12.emf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image" Target="../media/image1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0.25875</cdr:x>
      <cdr:y>0.1795</cdr:y>
    </cdr:from>
    <cdr:to>
      <cdr:x>0.37025</cdr:x>
      <cdr:y>0.272</cdr:y>
    </cdr:to>
    <cdr:sp macro="" textlink="">
      <cdr:nvSpPr>
        <cdr:cNvPr id="19458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007526" y="399395"/>
          <a:ext cx="434161" cy="20581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xmlns:mc="http://schemas.openxmlformats.org/markup-compatibility/2006" val="FFFFFF" mc:Ignorable="a14" a14:legacySpreadsheetColorIndex="9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C6800-B2A1-4874-BB2E-0E7D5565F3B1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C49BE3-0E15-4741-85BB-BD57435D29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75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6EDF1D2-8F6E-4C57-8771-12D530E170FB}" type="slidenum">
              <a:rPr lang="hu-HU" smtClean="0"/>
              <a:pPr eaLnBrk="1" hangingPunct="1"/>
              <a:t>22</a:t>
            </a:fld>
            <a:endParaRPr lang="hu-HU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9D5F4-6A4A-4E7C-858B-4D6609A00A67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6D33-F504-4355-BEFB-DE18CE2B6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321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9D5F4-6A4A-4E7C-858B-4D6609A00A67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6D33-F504-4355-BEFB-DE18CE2B6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665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9D5F4-6A4A-4E7C-858B-4D6609A00A67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6D33-F504-4355-BEFB-DE18CE2B6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60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Cím, szöveg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7543800" cy="14319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sz="half" idx="1"/>
          </p:nvPr>
        </p:nvSpPr>
        <p:spPr>
          <a:xfrm>
            <a:off x="1066800" y="1981200"/>
            <a:ext cx="36957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914900" y="1981200"/>
            <a:ext cx="3695700" cy="4114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F449D-35C2-4B74-ABD7-79FB0106C005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0888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talom helye 1"/>
          <p:cNvSpPr>
            <a:spLocks noGrp="1"/>
          </p:cNvSpPr>
          <p:nvPr>
            <p:ph/>
          </p:nvPr>
        </p:nvSpPr>
        <p:spPr>
          <a:xfrm>
            <a:off x="1066800" y="304800"/>
            <a:ext cx="7543800" cy="5791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B2527-FA4F-4AB8-B834-822C0079ABF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5883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9D5F4-6A4A-4E7C-858B-4D6609A00A67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6D33-F504-4355-BEFB-DE18CE2B6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789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9D5F4-6A4A-4E7C-858B-4D6609A00A67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6D33-F504-4355-BEFB-DE18CE2B6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930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9D5F4-6A4A-4E7C-858B-4D6609A00A67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6D33-F504-4355-BEFB-DE18CE2B6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685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9D5F4-6A4A-4E7C-858B-4D6609A00A67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6D33-F504-4355-BEFB-DE18CE2B6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524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9D5F4-6A4A-4E7C-858B-4D6609A00A67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6D33-F504-4355-BEFB-DE18CE2B6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637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9D5F4-6A4A-4E7C-858B-4D6609A00A67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6D33-F504-4355-BEFB-DE18CE2B6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397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9D5F4-6A4A-4E7C-858B-4D6609A00A67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6D33-F504-4355-BEFB-DE18CE2B6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346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9D5F4-6A4A-4E7C-858B-4D6609A00A67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06D33-F504-4355-BEFB-DE18CE2B6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37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9D5F4-6A4A-4E7C-858B-4D6609A00A67}" type="datetimeFigureOut">
              <a:rPr lang="en-US" smtClean="0"/>
              <a:t>11/29/2016</a:t>
            </a:fld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06D33-F504-4355-BEFB-DE18CE2B6C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689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  <p:sldLayoutId id="214748368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15.emf"/><Relationship Id="rId3" Type="http://schemas.openxmlformats.org/officeDocument/2006/relationships/audio" Target="../media/audio1.wav"/><Relationship Id="rId7" Type="http://schemas.openxmlformats.org/officeDocument/2006/relationships/image" Target="../media/image12.emf"/><Relationship Id="rId12" Type="http://schemas.openxmlformats.org/officeDocument/2006/relationships/oleObject" Target="../embeddings/oleObject10.bin"/><Relationship Id="rId17" Type="http://schemas.openxmlformats.org/officeDocument/2006/relationships/image" Target="../media/image17.e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2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14.emf"/><Relationship Id="rId5" Type="http://schemas.openxmlformats.org/officeDocument/2006/relationships/audio" Target="../media/audio5.wav"/><Relationship Id="rId15" Type="http://schemas.openxmlformats.org/officeDocument/2006/relationships/image" Target="../media/image16.emf"/><Relationship Id="rId10" Type="http://schemas.openxmlformats.org/officeDocument/2006/relationships/oleObject" Target="../embeddings/oleObject9.bin"/><Relationship Id="rId4" Type="http://schemas.openxmlformats.org/officeDocument/2006/relationships/audio" Target="../media/audio2.wav"/><Relationship Id="rId9" Type="http://schemas.openxmlformats.org/officeDocument/2006/relationships/image" Target="../media/image13.emf"/><Relationship Id="rId14" Type="http://schemas.openxmlformats.org/officeDocument/2006/relationships/oleObject" Target="../embeddings/oleObject11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audio" Target="../media/audio1.wav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chart" Target="../charts/chart1.xml"/><Relationship Id="rId5" Type="http://schemas.openxmlformats.org/officeDocument/2006/relationships/audio" Target="../media/audio2.wav"/><Relationship Id="rId10" Type="http://schemas.openxmlformats.org/officeDocument/2006/relationships/image" Target="../media/image19.emf"/><Relationship Id="rId4" Type="http://schemas.openxmlformats.org/officeDocument/2006/relationships/audio" Target="../media/audio6.wav"/><Relationship Id="rId9" Type="http://schemas.openxmlformats.org/officeDocument/2006/relationships/oleObject" Target="../embeddings/oleObject14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15.bin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1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video" Target="file:///E:\EGYETEM\TF\filmek\anim&#225;ci&#243;k%20&#233;s%20filmek\squatsafar\sj2p.mpg" TargetMode="External"/><Relationship Id="rId13" Type="http://schemas.openxmlformats.org/officeDocument/2006/relationships/image" Target="../media/image3.png"/><Relationship Id="rId3" Type="http://schemas.microsoft.com/office/2007/relationships/media" Target="file:///E:\EGYETEM\TF\filmek\anim&#225;ci&#243;k%20&#233;s%20filmek\squatsafar\sj1p.mpg" TargetMode="External"/><Relationship Id="rId7" Type="http://schemas.microsoft.com/office/2007/relationships/media" Target="file:///E:\EGYETEM\TF\filmek\anim&#225;ci&#243;k%20&#233;s%20filmek\squatsafar\sj2p.mpg" TargetMode="External"/><Relationship Id="rId12" Type="http://schemas.openxmlformats.org/officeDocument/2006/relationships/image" Target="../media/image4.png"/><Relationship Id="rId2" Type="http://schemas.openxmlformats.org/officeDocument/2006/relationships/video" Target="file:///E:\EGYETEM\TF\filmek\anim&#225;ci&#243;k%20&#233;s%20filmek\squatsafar\cmj1p.mpg" TargetMode="External"/><Relationship Id="rId1" Type="http://schemas.microsoft.com/office/2007/relationships/media" Target="file:///E:\EGYETEM\TF\filmek\anim&#225;ci&#243;k%20&#233;s%20filmek\squatsafar\cmj1p.mpg" TargetMode="External"/><Relationship Id="rId6" Type="http://schemas.openxmlformats.org/officeDocument/2006/relationships/video" Target="file:///E:\EGYETEM\TF\filmek\anim&#225;ci&#243;k%20&#233;s%20filmek\squatsafar\cmj2p.mpg" TargetMode="External"/><Relationship Id="rId11" Type="http://schemas.openxmlformats.org/officeDocument/2006/relationships/image" Target="../media/image25.png"/><Relationship Id="rId5" Type="http://schemas.microsoft.com/office/2007/relationships/media" Target="file:///E:\EGYETEM\TF\filmek\anim&#225;ci&#243;k%20&#233;s%20filmek\squatsafar\cmj2p.mpg" TargetMode="External"/><Relationship Id="rId10" Type="http://schemas.openxmlformats.org/officeDocument/2006/relationships/image" Target="../media/image24.png"/><Relationship Id="rId4" Type="http://schemas.openxmlformats.org/officeDocument/2006/relationships/video" Target="file:///E:\EGYETEM\TF\filmek\anim&#225;ci&#243;k%20&#233;s%20filmek\squatsafar\sj1p.mpg" TargetMode="External"/><Relationship Id="rId9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munkalap1.xls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7.emf"/><Relationship Id="rId5" Type="http://schemas.openxmlformats.org/officeDocument/2006/relationships/oleObject" Target="../embeddings/Microsoft_Excel_97-2003_munkalap2.xls"/><Relationship Id="rId4" Type="http://schemas.openxmlformats.org/officeDocument/2006/relationships/image" Target="../media/image26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video" Target="file:///C:\Users\Tihanyi%20J&#243;zsef\Documents\powerpoint\anim&#225;ci&#243;k,%20filmek\squatsafar\sj1p.mpg" TargetMode="External"/><Relationship Id="rId7" Type="http://schemas.openxmlformats.org/officeDocument/2006/relationships/oleObject" Target="../embeddings/Microsoft_Excel_97-2003_munkalap3.xls"/><Relationship Id="rId12" Type="http://schemas.openxmlformats.org/officeDocument/2006/relationships/image" Target="../media/image32.png"/><Relationship Id="rId2" Type="http://schemas.openxmlformats.org/officeDocument/2006/relationships/video" Target="file:///C:\Users\Tihanyi%20J&#243;zsef\Documents\powerpoint\anim&#225;ci&#243;k,%20filmek\squatsafar\cmj2p.mpg" TargetMode="External"/><Relationship Id="rId1" Type="http://schemas.openxmlformats.org/officeDocument/2006/relationships/vmlDrawing" Target="../drawings/vmlDrawing9.v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31.png"/><Relationship Id="rId5" Type="http://schemas.openxmlformats.org/officeDocument/2006/relationships/video" Target="file:///C:\Users\Tihanyi%20J&#243;zsef\Documents\powerpoint\anim&#225;ci&#243;k,%20filmek\squatsafar\cmj1p.mpg" TargetMode="External"/><Relationship Id="rId10" Type="http://schemas.openxmlformats.org/officeDocument/2006/relationships/image" Target="../media/image30.png"/><Relationship Id="rId4" Type="http://schemas.openxmlformats.org/officeDocument/2006/relationships/video" Target="file:///C:\Users\Tihanyi%20J&#243;zsef\Documents\powerpoint\anim&#225;ci&#243;k,%20filmek\squatsafar\sj2p.mpg" TargetMode="External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g"/><Relationship Id="rId7" Type="http://schemas.openxmlformats.org/officeDocument/2006/relationships/image" Target="../media/image2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7.bin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audio" Target="../media/audio1.wav"/><Relationship Id="rId7" Type="http://schemas.openxmlformats.org/officeDocument/2006/relationships/image" Target="../media/image3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39.emf"/><Relationship Id="rId5" Type="http://schemas.openxmlformats.org/officeDocument/2006/relationships/image" Target="../media/image36.emf"/><Relationship Id="rId10" Type="http://schemas.openxmlformats.org/officeDocument/2006/relationships/oleObject" Target="../embeddings/oleObject21.bin"/><Relationship Id="rId4" Type="http://schemas.openxmlformats.org/officeDocument/2006/relationships/oleObject" Target="../embeddings/oleObject18.bin"/><Relationship Id="rId9" Type="http://schemas.openxmlformats.org/officeDocument/2006/relationships/image" Target="../media/image3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image" Target="../media/image40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43.emf"/><Relationship Id="rId5" Type="http://schemas.openxmlformats.org/officeDocument/2006/relationships/oleObject" Target="../embeddings/oleObject24.bin"/><Relationship Id="rId10" Type="http://schemas.openxmlformats.org/officeDocument/2006/relationships/image" Target="../media/image45.emf"/><Relationship Id="rId4" Type="http://schemas.openxmlformats.org/officeDocument/2006/relationships/image" Target="../media/image42.emf"/><Relationship Id="rId9" Type="http://schemas.openxmlformats.org/officeDocument/2006/relationships/oleObject" Target="../embeddings/oleObject26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4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46.emf"/><Relationship Id="rId4" Type="http://schemas.openxmlformats.org/officeDocument/2006/relationships/oleObject" Target="../embeddings/oleObject27.bin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file:///E:\EGYETEM\TF\filmek\anim&#225;ci&#243;k%20&#233;s%20filmek\squatsafar\cmj2p.mpg" TargetMode="External"/><Relationship Id="rId7" Type="http://schemas.openxmlformats.org/officeDocument/2006/relationships/image" Target="../media/image4.png"/><Relationship Id="rId2" Type="http://schemas.openxmlformats.org/officeDocument/2006/relationships/video" Target="file:///E:\EGYETEM\TF\filmek\anim&#225;ci&#243;k%20&#233;s%20filmek\squatsafar\sj2p.mpg" TargetMode="External"/><Relationship Id="rId1" Type="http://schemas.microsoft.com/office/2007/relationships/media" Target="file:///E:\EGYETEM\TF\filmek\anim&#225;ci&#243;k%20&#233;s%20filmek\squatsafar\sj2p.mpg" TargetMode="External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video" Target="file:///E:\EGYETEM\TF\filmek\anim&#225;ci&#243;k%20&#233;s%20filmek\squatsafar\cmj2p.m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49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48.emf"/><Relationship Id="rId4" Type="http://schemas.openxmlformats.org/officeDocument/2006/relationships/oleObject" Target="../embeddings/oleObject29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audio" Target="../media/audio1.wav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audio" Target="../media/audio4.wav"/><Relationship Id="rId5" Type="http://schemas.openxmlformats.org/officeDocument/2006/relationships/audio" Target="../media/audio2.wav"/><Relationship Id="rId10" Type="http://schemas.openxmlformats.org/officeDocument/2006/relationships/image" Target="../media/image10.emf"/><Relationship Id="rId4" Type="http://schemas.openxmlformats.org/officeDocument/2006/relationships/audio" Target="../media/audio3.wav"/><Relationship Id="rId9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audio" Target="../media/audio1.wav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audio" Target="../media/audio4.wav"/><Relationship Id="rId5" Type="http://schemas.openxmlformats.org/officeDocument/2006/relationships/audio" Target="../media/audio2.wav"/><Relationship Id="rId10" Type="http://schemas.openxmlformats.org/officeDocument/2006/relationships/image" Target="../media/image10.emf"/><Relationship Id="rId4" Type="http://schemas.openxmlformats.org/officeDocument/2006/relationships/audio" Target="../media/audio3.wav"/><Relationship Id="rId9" Type="http://schemas.openxmlformats.org/officeDocument/2006/relationships/oleObject" Target="../embeddings/oleObject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hu-HU" dirty="0" smtClean="0"/>
              <a:t>Nyújtásos-rövidüléses ciklus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37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4648200" y="1219200"/>
          <a:ext cx="4533900" cy="248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0" name="Chart" r:id="rId6" imgW="4534340" imgH="2486447" progId="Excel.Chart.8">
                  <p:embed/>
                </p:oleObj>
              </mc:Choice>
              <mc:Fallback>
                <p:oleObj name="Chart" r:id="rId6" imgW="4534340" imgH="2486447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219200"/>
                        <a:ext cx="4533900" cy="2486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3" name="Object 3"/>
          <p:cNvGraphicFramePr>
            <a:graphicFrameLocks noChangeAspect="1"/>
          </p:cNvGraphicFramePr>
          <p:nvPr/>
        </p:nvGraphicFramePr>
        <p:xfrm>
          <a:off x="4648200" y="3505200"/>
          <a:ext cx="4533900" cy="248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1" name="Chart" r:id="rId8" imgW="4534340" imgH="2486447" progId="Excel.Chart.8">
                  <p:embed/>
                </p:oleObj>
              </mc:Choice>
              <mc:Fallback>
                <p:oleObj name="Chart" r:id="rId8" imgW="4534340" imgH="2486447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3505200"/>
                        <a:ext cx="4533900" cy="2486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4" name="Line 4"/>
          <p:cNvSpPr>
            <a:spLocks noChangeShapeType="1"/>
          </p:cNvSpPr>
          <p:nvPr/>
        </p:nvSpPr>
        <p:spPr bwMode="auto">
          <a:xfrm>
            <a:off x="5314950" y="2438400"/>
            <a:ext cx="914400" cy="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5" name="Line 5"/>
          <p:cNvSpPr>
            <a:spLocks noChangeShapeType="1"/>
          </p:cNvSpPr>
          <p:nvPr/>
        </p:nvSpPr>
        <p:spPr bwMode="auto">
          <a:xfrm>
            <a:off x="6229350" y="2438400"/>
            <a:ext cx="0" cy="29718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391150" y="2133600"/>
            <a:ext cx="1752600" cy="274638"/>
            <a:chOff x="1920" y="1183"/>
            <a:chExt cx="1104" cy="173"/>
          </a:xfrm>
        </p:grpSpPr>
        <p:sp>
          <p:nvSpPr>
            <p:cNvPr id="2078" name="Text Box 7"/>
            <p:cNvSpPr txBox="1">
              <a:spLocks noChangeArrowheads="1"/>
            </p:cNvSpPr>
            <p:nvPr/>
          </p:nvSpPr>
          <p:spPr bwMode="auto">
            <a:xfrm>
              <a:off x="2544" y="1183"/>
              <a:ext cx="4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sz="1200">
                  <a:latin typeface="Times New Roman" pitchFamily="18" charset="0"/>
                </a:rPr>
                <a:t>0.6 M</a:t>
              </a:r>
              <a:r>
                <a:rPr lang="hu-HU" sz="1200" baseline="-25000">
                  <a:latin typeface="Times New Roman" pitchFamily="18" charset="0"/>
                </a:rPr>
                <a:t>0</a:t>
              </a:r>
              <a:endParaRPr lang="en-GB" sz="1200" baseline="-25000">
                <a:latin typeface="Times New Roman" pitchFamily="18" charset="0"/>
              </a:endParaRPr>
            </a:p>
          </p:txBody>
        </p:sp>
        <p:sp>
          <p:nvSpPr>
            <p:cNvPr id="2079" name="Text Box 8"/>
            <p:cNvSpPr txBox="1">
              <a:spLocks noChangeArrowheads="1"/>
            </p:cNvSpPr>
            <p:nvPr/>
          </p:nvSpPr>
          <p:spPr bwMode="auto">
            <a:xfrm>
              <a:off x="1920" y="1183"/>
              <a:ext cx="6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sz="1200">
                  <a:latin typeface="Times New Roman" pitchFamily="18" charset="0"/>
                </a:rPr>
                <a:t>Thereshold</a:t>
              </a:r>
              <a:endParaRPr lang="en-GB" sz="1200">
                <a:latin typeface="Times New Roman" pitchFamily="18" charset="0"/>
              </a:endParaRPr>
            </a:p>
          </p:txBody>
        </p:sp>
      </p:grpSp>
      <p:sp>
        <p:nvSpPr>
          <p:cNvPr id="15369" name="Text Box 9"/>
          <p:cNvSpPr txBox="1">
            <a:spLocks noChangeArrowheads="1"/>
          </p:cNvSpPr>
          <p:nvPr/>
        </p:nvSpPr>
        <p:spPr bwMode="auto">
          <a:xfrm>
            <a:off x="5543550" y="4876800"/>
            <a:ext cx="60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400" b="1">
                <a:latin typeface="Times New Roman" pitchFamily="18" charset="0"/>
              </a:rPr>
              <a:t>IC</a:t>
            </a:r>
            <a:endParaRPr lang="en-GB" sz="1400" b="1">
              <a:latin typeface="Times New Roman" pitchFamily="18" charset="0"/>
            </a:endParaRPr>
          </a:p>
        </p:txBody>
      </p:sp>
      <p:graphicFrame>
        <p:nvGraphicFramePr>
          <p:cNvPr id="15370" name="Object 10"/>
          <p:cNvGraphicFramePr>
            <a:graphicFrameLocks noChangeAspect="1"/>
          </p:cNvGraphicFramePr>
          <p:nvPr/>
        </p:nvGraphicFramePr>
        <p:xfrm>
          <a:off x="4648200" y="1219200"/>
          <a:ext cx="4533900" cy="248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2" name="Chart" r:id="rId10" imgW="4534340" imgH="2486447" progId="Excel.Chart.8">
                  <p:embed/>
                </p:oleObj>
              </mc:Choice>
              <mc:Fallback>
                <p:oleObj name="Chart" r:id="rId10" imgW="4534340" imgH="2486447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219200"/>
                        <a:ext cx="4533900" cy="2486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4657725" y="2133600"/>
            <a:ext cx="4467225" cy="3886200"/>
            <a:chOff x="1458" y="1152"/>
            <a:chExt cx="2814" cy="2448"/>
          </a:xfrm>
        </p:grpSpPr>
        <p:graphicFrame>
          <p:nvGraphicFramePr>
            <p:cNvPr id="2055" name="Object 12"/>
            <p:cNvGraphicFramePr>
              <a:graphicFrameLocks noChangeAspect="1"/>
            </p:cNvGraphicFramePr>
            <p:nvPr/>
          </p:nvGraphicFramePr>
          <p:xfrm>
            <a:off x="1458" y="2028"/>
            <a:ext cx="2814" cy="15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33" name="Chart" r:id="rId12" imgW="4543733" imgH="2495817" progId="Excel.Chart.8">
                    <p:embed/>
                  </p:oleObj>
                </mc:Choice>
                <mc:Fallback>
                  <p:oleObj name="Chart" r:id="rId12" imgW="4543733" imgH="2495817" progId="Excel.Char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58" y="2028"/>
                          <a:ext cx="2814" cy="15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071" name="Group 13"/>
            <p:cNvGrpSpPr>
              <a:grpSpLocks/>
            </p:cNvGrpSpPr>
            <p:nvPr/>
          </p:nvGrpSpPr>
          <p:grpSpPr bwMode="auto">
            <a:xfrm>
              <a:off x="1872" y="1152"/>
              <a:ext cx="1152" cy="2064"/>
              <a:chOff x="1968" y="1248"/>
              <a:chExt cx="1152" cy="2064"/>
            </a:xfrm>
          </p:grpSpPr>
          <p:sp>
            <p:nvSpPr>
              <p:cNvPr id="2072" name="Line 14"/>
              <p:cNvSpPr>
                <a:spLocks noChangeShapeType="1"/>
              </p:cNvSpPr>
              <p:nvPr/>
            </p:nvSpPr>
            <p:spPr bwMode="auto">
              <a:xfrm>
                <a:off x="1968" y="1440"/>
                <a:ext cx="576" cy="0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3" name="Line 15"/>
              <p:cNvSpPr>
                <a:spLocks noChangeShapeType="1"/>
              </p:cNvSpPr>
              <p:nvPr/>
            </p:nvSpPr>
            <p:spPr bwMode="auto">
              <a:xfrm>
                <a:off x="2544" y="1440"/>
                <a:ext cx="0" cy="1872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074" name="Group 16"/>
              <p:cNvGrpSpPr>
                <a:grpSpLocks/>
              </p:cNvGrpSpPr>
              <p:nvPr/>
            </p:nvGrpSpPr>
            <p:grpSpPr bwMode="auto">
              <a:xfrm>
                <a:off x="2016" y="1248"/>
                <a:ext cx="1104" cy="173"/>
                <a:chOff x="1920" y="1183"/>
                <a:chExt cx="1104" cy="173"/>
              </a:xfrm>
            </p:grpSpPr>
            <p:sp>
              <p:nvSpPr>
                <p:cNvPr id="2076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2544" y="1183"/>
                  <a:ext cx="480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hu-HU" sz="1200">
                      <a:latin typeface="Times New Roman" pitchFamily="18" charset="0"/>
                    </a:rPr>
                    <a:t>0.6 M</a:t>
                  </a:r>
                  <a:r>
                    <a:rPr lang="hu-HU" sz="1200" baseline="-25000">
                      <a:latin typeface="Times New Roman" pitchFamily="18" charset="0"/>
                    </a:rPr>
                    <a:t>0</a:t>
                  </a:r>
                  <a:endParaRPr lang="en-GB" sz="1200" baseline="-25000">
                    <a:latin typeface="Times New Roman" pitchFamily="18" charset="0"/>
                  </a:endParaRPr>
                </a:p>
              </p:txBody>
            </p:sp>
            <p:sp>
              <p:nvSpPr>
                <p:cNvPr id="2077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920" y="1183"/>
                  <a:ext cx="624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hu-HU" sz="1200">
                      <a:latin typeface="Times New Roman" pitchFamily="18" charset="0"/>
                    </a:rPr>
                    <a:t>Thereshold</a:t>
                  </a:r>
                  <a:endParaRPr lang="en-GB" sz="120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2075" name="Text Box 19"/>
              <p:cNvSpPr txBox="1">
                <a:spLocks noChangeArrowheads="1"/>
              </p:cNvSpPr>
              <p:nvPr/>
            </p:nvSpPr>
            <p:spPr bwMode="auto">
              <a:xfrm>
                <a:off x="2112" y="2976"/>
                <a:ext cx="384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hu-HU" sz="1400" b="1">
                    <a:latin typeface="Times New Roman" pitchFamily="18" charset="0"/>
                  </a:rPr>
                  <a:t>IC</a:t>
                </a:r>
                <a:endParaRPr lang="en-GB" sz="1400" b="1">
                  <a:latin typeface="Times New Roman" pitchFamily="18" charset="0"/>
                </a:endParaRPr>
              </a:p>
            </p:txBody>
          </p:sp>
        </p:grpSp>
      </p:grpSp>
      <p:sp>
        <p:nvSpPr>
          <p:cNvPr id="15380" name="Line 20"/>
          <p:cNvSpPr>
            <a:spLocks noChangeShapeType="1"/>
          </p:cNvSpPr>
          <p:nvPr/>
        </p:nvSpPr>
        <p:spPr bwMode="auto">
          <a:xfrm>
            <a:off x="7600950" y="1752600"/>
            <a:ext cx="0" cy="35814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81" name="Text Box 21"/>
          <p:cNvSpPr txBox="1">
            <a:spLocks noChangeArrowheads="1"/>
          </p:cNvSpPr>
          <p:nvPr/>
        </p:nvSpPr>
        <p:spPr bwMode="auto">
          <a:xfrm>
            <a:off x="6762750" y="4876800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400" b="1">
                <a:solidFill>
                  <a:srgbClr val="FF0000"/>
                </a:solidFill>
                <a:latin typeface="Times New Roman" pitchFamily="18" charset="0"/>
              </a:rPr>
              <a:t>EC</a:t>
            </a:r>
            <a:endParaRPr lang="en-GB" sz="1400" b="1">
              <a:solidFill>
                <a:srgbClr val="FF0000"/>
              </a:solidFill>
              <a:latin typeface="Times New Roman" pitchFamily="18" charset="0"/>
            </a:endParaRPr>
          </a:p>
        </p:txBody>
      </p:sp>
      <p:graphicFrame>
        <p:nvGraphicFramePr>
          <p:cNvPr id="15382" name="Object 22"/>
          <p:cNvGraphicFramePr>
            <a:graphicFrameLocks noChangeAspect="1"/>
          </p:cNvGraphicFramePr>
          <p:nvPr/>
        </p:nvGraphicFramePr>
        <p:xfrm>
          <a:off x="4648200" y="1219200"/>
          <a:ext cx="4533900" cy="248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4" name="Chart" r:id="rId14" imgW="4534340" imgH="2486447" progId="Excel.Chart.8">
                  <p:embed/>
                </p:oleObj>
              </mc:Choice>
              <mc:Fallback>
                <p:oleObj name="Chart" r:id="rId14" imgW="4534340" imgH="2486447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219200"/>
                        <a:ext cx="4533900" cy="2486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4657725" y="3524250"/>
            <a:ext cx="4467225" cy="2495550"/>
            <a:chOff x="1458" y="2028"/>
            <a:chExt cx="2814" cy="1572"/>
          </a:xfrm>
        </p:grpSpPr>
        <p:graphicFrame>
          <p:nvGraphicFramePr>
            <p:cNvPr id="2054" name="Object 24"/>
            <p:cNvGraphicFramePr>
              <a:graphicFrameLocks noChangeAspect="1"/>
            </p:cNvGraphicFramePr>
            <p:nvPr/>
          </p:nvGraphicFramePr>
          <p:xfrm>
            <a:off x="1458" y="2028"/>
            <a:ext cx="2814" cy="15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35" name="Chart" r:id="rId16" imgW="4543733" imgH="2495817" progId="Excel.Chart.8">
                    <p:embed/>
                  </p:oleObj>
                </mc:Choice>
                <mc:Fallback>
                  <p:oleObj name="Chart" r:id="rId16" imgW="4543733" imgH="2495817" progId="Excel.Char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58" y="2028"/>
                          <a:ext cx="2814" cy="15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7" name="Line 25"/>
            <p:cNvSpPr>
              <a:spLocks noChangeShapeType="1"/>
            </p:cNvSpPr>
            <p:nvPr/>
          </p:nvSpPr>
          <p:spPr bwMode="auto">
            <a:xfrm>
              <a:off x="3312" y="2064"/>
              <a:ext cx="0" cy="110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" name="Text Box 26"/>
            <p:cNvSpPr txBox="1">
              <a:spLocks noChangeArrowheads="1"/>
            </p:cNvSpPr>
            <p:nvPr/>
          </p:nvSpPr>
          <p:spPr bwMode="auto">
            <a:xfrm>
              <a:off x="2016" y="2832"/>
              <a:ext cx="38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sz="1400" b="1">
                  <a:latin typeface="Times New Roman" pitchFamily="18" charset="0"/>
                </a:rPr>
                <a:t>IC</a:t>
              </a:r>
              <a:endParaRPr lang="en-GB" sz="1400" b="1">
                <a:latin typeface="Times New Roman" pitchFamily="18" charset="0"/>
              </a:endParaRPr>
            </a:p>
          </p:txBody>
        </p:sp>
        <p:sp>
          <p:nvSpPr>
            <p:cNvPr id="2069" name="Text Box 27"/>
            <p:cNvSpPr txBox="1">
              <a:spLocks noChangeArrowheads="1"/>
            </p:cNvSpPr>
            <p:nvPr/>
          </p:nvSpPr>
          <p:spPr bwMode="auto">
            <a:xfrm>
              <a:off x="2832" y="2832"/>
              <a:ext cx="38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sz="1400" b="1">
                  <a:solidFill>
                    <a:srgbClr val="FF0000"/>
                  </a:solidFill>
                  <a:latin typeface="Times New Roman" pitchFamily="18" charset="0"/>
                </a:rPr>
                <a:t>EC</a:t>
              </a:r>
              <a:endParaRPr lang="en-GB" sz="1400" b="1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070" name="Line 28"/>
            <p:cNvSpPr>
              <a:spLocks noChangeShapeType="1"/>
            </p:cNvSpPr>
            <p:nvPr/>
          </p:nvSpPr>
          <p:spPr bwMode="auto">
            <a:xfrm>
              <a:off x="2448" y="2064"/>
              <a:ext cx="0" cy="1104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389" name="Text Box 29"/>
          <p:cNvSpPr txBox="1">
            <a:spLocks noChangeArrowheads="1"/>
          </p:cNvSpPr>
          <p:nvPr/>
        </p:nvSpPr>
        <p:spPr bwMode="auto">
          <a:xfrm>
            <a:off x="7753350" y="4800600"/>
            <a:ext cx="60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400" b="1">
                <a:solidFill>
                  <a:schemeClr val="bg1"/>
                </a:solidFill>
                <a:latin typeface="Times New Roman" pitchFamily="18" charset="0"/>
              </a:rPr>
              <a:t>CC</a:t>
            </a:r>
            <a:endParaRPr lang="en-GB" sz="14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5390" name="Line 30"/>
          <p:cNvSpPr>
            <a:spLocks noChangeShapeType="1"/>
          </p:cNvSpPr>
          <p:nvPr/>
        </p:nvSpPr>
        <p:spPr bwMode="auto">
          <a:xfrm>
            <a:off x="8362950" y="2590800"/>
            <a:ext cx="0" cy="2743200"/>
          </a:xfrm>
          <a:prstGeom prst="line">
            <a:avLst/>
          </a:prstGeom>
          <a:noFill/>
          <a:ln w="9525" cap="rnd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92" name="Text Box 32"/>
          <p:cNvSpPr txBox="1">
            <a:spLocks noChangeArrowheads="1"/>
          </p:cNvSpPr>
          <p:nvPr/>
        </p:nvSpPr>
        <p:spPr bwMode="auto">
          <a:xfrm>
            <a:off x="533400" y="533400"/>
            <a:ext cx="8229600" cy="584775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3200" b="1" dirty="0" smtClean="0">
                <a:latin typeface="Times New Roman" pitchFamily="18" charset="0"/>
              </a:rPr>
              <a:t>Mikor történik az elasztikus energia tárolás?</a:t>
            </a:r>
            <a:endParaRPr lang="en-US" sz="3200" b="1" dirty="0">
              <a:latin typeface="Times New Roman" pitchFamily="18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56265" y="6093296"/>
            <a:ext cx="8983870" cy="52322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hu-HU" sz="2800" dirty="0" smtClean="0"/>
              <a:t>Az </a:t>
            </a:r>
            <a:r>
              <a:rPr lang="hu-HU" sz="2800" dirty="0" err="1" smtClean="0"/>
              <a:t>izometriás</a:t>
            </a:r>
            <a:r>
              <a:rPr lang="hu-HU" sz="2800" dirty="0" smtClean="0"/>
              <a:t> és az excentrikus fázisban a passzív elemekben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129545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15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153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153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5" dur="5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500"/>
                                        <p:tgtEl>
                                          <p:spTgt spid="15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5362" grpId="0"/>
      <p:bldOleChart spid="15363" grpId="0"/>
      <p:bldP spid="15364" grpId="0" animBg="1"/>
      <p:bldP spid="15365" grpId="0" animBg="1"/>
      <p:bldP spid="15369" grpId="0" build="p" autoUpdateAnimBg="0" advAuto="0"/>
      <p:bldOleChart spid="15370" grpId="0"/>
      <p:bldP spid="15380" grpId="0" animBg="1"/>
      <p:bldP spid="15381" grpId="0" build="p" autoUpdateAnimBg="0" advAuto="0"/>
      <p:bldOleChart spid="15382" grpId="0"/>
      <p:bldP spid="15389" grpId="0" build="p" autoUpdateAnimBg="0" advAuto="0"/>
      <p:bldP spid="15390" grpId="0" animBg="1"/>
      <p:bldP spid="15392" grpId="0" build="p" autoUpdateAnimBg="0" advAuto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0831259"/>
              </p:ext>
            </p:extLst>
          </p:nvPr>
        </p:nvGraphicFramePr>
        <p:xfrm>
          <a:off x="736600" y="1651000"/>
          <a:ext cx="3860800" cy="2665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906588" y="2679700"/>
            <a:ext cx="2144712" cy="996950"/>
            <a:chOff x="1201" y="1701"/>
            <a:chExt cx="1351" cy="628"/>
          </a:xfrm>
        </p:grpSpPr>
        <p:grpSp>
          <p:nvGrpSpPr>
            <p:cNvPr id="70671" name="Group 4"/>
            <p:cNvGrpSpPr>
              <a:grpSpLocks/>
            </p:cNvGrpSpPr>
            <p:nvPr/>
          </p:nvGrpSpPr>
          <p:grpSpPr bwMode="auto">
            <a:xfrm>
              <a:off x="1201" y="1701"/>
              <a:ext cx="1351" cy="628"/>
              <a:chOff x="1201" y="1701"/>
              <a:chExt cx="1351" cy="628"/>
            </a:xfrm>
          </p:grpSpPr>
          <p:grpSp>
            <p:nvGrpSpPr>
              <p:cNvPr id="70673" name="Group 5"/>
              <p:cNvGrpSpPr>
                <a:grpSpLocks/>
              </p:cNvGrpSpPr>
              <p:nvPr/>
            </p:nvGrpSpPr>
            <p:grpSpPr bwMode="auto">
              <a:xfrm>
                <a:off x="1201" y="1701"/>
                <a:ext cx="1351" cy="628"/>
                <a:chOff x="1201" y="1701"/>
                <a:chExt cx="1351" cy="628"/>
              </a:xfrm>
            </p:grpSpPr>
            <p:sp>
              <p:nvSpPr>
                <p:cNvPr id="70675" name="Freeform 6"/>
                <p:cNvSpPr>
                  <a:spLocks/>
                </p:cNvSpPr>
                <p:nvPr/>
              </p:nvSpPr>
              <p:spPr bwMode="auto">
                <a:xfrm>
                  <a:off x="1201" y="1701"/>
                  <a:ext cx="1351" cy="628"/>
                </a:xfrm>
                <a:custGeom>
                  <a:avLst/>
                  <a:gdLst>
                    <a:gd name="T0" fmla="*/ 1317 w 1351"/>
                    <a:gd name="T1" fmla="*/ 43 h 628"/>
                    <a:gd name="T2" fmla="*/ 1152 w 1351"/>
                    <a:gd name="T3" fmla="*/ 35 h 628"/>
                    <a:gd name="T4" fmla="*/ 453 w 1351"/>
                    <a:gd name="T5" fmla="*/ 27 h 628"/>
                    <a:gd name="T6" fmla="*/ 17 w 1351"/>
                    <a:gd name="T7" fmla="*/ 27 h 628"/>
                    <a:gd name="T8" fmla="*/ 33 w 1351"/>
                    <a:gd name="T9" fmla="*/ 76 h 628"/>
                    <a:gd name="T10" fmla="*/ 42 w 1351"/>
                    <a:gd name="T11" fmla="*/ 340 h 628"/>
                    <a:gd name="T12" fmla="*/ 66 w 1351"/>
                    <a:gd name="T13" fmla="*/ 414 h 628"/>
                    <a:gd name="T14" fmla="*/ 124 w 1351"/>
                    <a:gd name="T15" fmla="*/ 628 h 628"/>
                    <a:gd name="T16" fmla="*/ 733 w 1351"/>
                    <a:gd name="T17" fmla="*/ 587 h 628"/>
                    <a:gd name="T18" fmla="*/ 856 w 1351"/>
                    <a:gd name="T19" fmla="*/ 537 h 628"/>
                    <a:gd name="T20" fmla="*/ 897 w 1351"/>
                    <a:gd name="T21" fmla="*/ 512 h 628"/>
                    <a:gd name="T22" fmla="*/ 914 w 1351"/>
                    <a:gd name="T23" fmla="*/ 496 h 628"/>
                    <a:gd name="T24" fmla="*/ 963 w 1351"/>
                    <a:gd name="T25" fmla="*/ 480 h 628"/>
                    <a:gd name="T26" fmla="*/ 1004 w 1351"/>
                    <a:gd name="T27" fmla="*/ 455 h 628"/>
                    <a:gd name="T28" fmla="*/ 1062 w 1351"/>
                    <a:gd name="T29" fmla="*/ 406 h 628"/>
                    <a:gd name="T30" fmla="*/ 1152 w 1351"/>
                    <a:gd name="T31" fmla="*/ 348 h 628"/>
                    <a:gd name="T32" fmla="*/ 1218 w 1351"/>
                    <a:gd name="T33" fmla="*/ 257 h 628"/>
                    <a:gd name="T34" fmla="*/ 1251 w 1351"/>
                    <a:gd name="T35" fmla="*/ 216 h 628"/>
                    <a:gd name="T36" fmla="*/ 1259 w 1351"/>
                    <a:gd name="T37" fmla="*/ 192 h 628"/>
                    <a:gd name="T38" fmla="*/ 1292 w 1351"/>
                    <a:gd name="T39" fmla="*/ 150 h 628"/>
                    <a:gd name="T40" fmla="*/ 1300 w 1351"/>
                    <a:gd name="T41" fmla="*/ 126 h 628"/>
                    <a:gd name="T42" fmla="*/ 1317 w 1351"/>
                    <a:gd name="T43" fmla="*/ 109 h 628"/>
                    <a:gd name="T44" fmla="*/ 1333 w 1351"/>
                    <a:gd name="T45" fmla="*/ 85 h 628"/>
                    <a:gd name="T46" fmla="*/ 1350 w 1351"/>
                    <a:gd name="T47" fmla="*/ 35 h 628"/>
                    <a:gd name="T48" fmla="*/ 1333 w 1351"/>
                    <a:gd name="T49" fmla="*/ 52 h 628"/>
                    <a:gd name="T50" fmla="*/ 1317 w 1351"/>
                    <a:gd name="T51" fmla="*/ 43 h 628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w 1351"/>
                    <a:gd name="T79" fmla="*/ 0 h 628"/>
                    <a:gd name="T80" fmla="*/ 1351 w 1351"/>
                    <a:gd name="T81" fmla="*/ 628 h 628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T78" t="T79" r="T80" b="T81"/>
                  <a:pathLst>
                    <a:path w="1351" h="628">
                      <a:moveTo>
                        <a:pt x="1317" y="43"/>
                      </a:moveTo>
                      <a:cubicBezTo>
                        <a:pt x="1245" y="50"/>
                        <a:pt x="1215" y="36"/>
                        <a:pt x="1152" y="35"/>
                      </a:cubicBezTo>
                      <a:cubicBezTo>
                        <a:pt x="919" y="30"/>
                        <a:pt x="686" y="30"/>
                        <a:pt x="453" y="27"/>
                      </a:cubicBezTo>
                      <a:cubicBezTo>
                        <a:pt x="307" y="15"/>
                        <a:pt x="167" y="0"/>
                        <a:pt x="17" y="27"/>
                      </a:cubicBezTo>
                      <a:cubicBezTo>
                        <a:pt x="0" y="30"/>
                        <a:pt x="33" y="76"/>
                        <a:pt x="33" y="76"/>
                      </a:cubicBezTo>
                      <a:cubicBezTo>
                        <a:pt x="36" y="164"/>
                        <a:pt x="35" y="252"/>
                        <a:pt x="42" y="340"/>
                      </a:cubicBezTo>
                      <a:cubicBezTo>
                        <a:pt x="44" y="366"/>
                        <a:pt x="66" y="414"/>
                        <a:pt x="66" y="414"/>
                      </a:cubicBezTo>
                      <a:cubicBezTo>
                        <a:pt x="69" y="475"/>
                        <a:pt x="44" y="599"/>
                        <a:pt x="124" y="628"/>
                      </a:cubicBezTo>
                      <a:cubicBezTo>
                        <a:pt x="331" y="622"/>
                        <a:pt x="529" y="615"/>
                        <a:pt x="733" y="587"/>
                      </a:cubicBezTo>
                      <a:cubicBezTo>
                        <a:pt x="769" y="562"/>
                        <a:pt x="814" y="550"/>
                        <a:pt x="856" y="537"/>
                      </a:cubicBezTo>
                      <a:cubicBezTo>
                        <a:pt x="899" y="496"/>
                        <a:pt x="844" y="545"/>
                        <a:pt x="897" y="512"/>
                      </a:cubicBezTo>
                      <a:cubicBezTo>
                        <a:pt x="904" y="508"/>
                        <a:pt x="907" y="499"/>
                        <a:pt x="914" y="496"/>
                      </a:cubicBezTo>
                      <a:cubicBezTo>
                        <a:pt x="929" y="489"/>
                        <a:pt x="963" y="480"/>
                        <a:pt x="963" y="480"/>
                      </a:cubicBezTo>
                      <a:cubicBezTo>
                        <a:pt x="1007" y="436"/>
                        <a:pt x="950" y="488"/>
                        <a:pt x="1004" y="455"/>
                      </a:cubicBezTo>
                      <a:cubicBezTo>
                        <a:pt x="1024" y="443"/>
                        <a:pt x="1041" y="418"/>
                        <a:pt x="1062" y="406"/>
                      </a:cubicBezTo>
                      <a:cubicBezTo>
                        <a:pt x="1094" y="387"/>
                        <a:pt x="1123" y="372"/>
                        <a:pt x="1152" y="348"/>
                      </a:cubicBezTo>
                      <a:cubicBezTo>
                        <a:pt x="1182" y="324"/>
                        <a:pt x="1191" y="282"/>
                        <a:pt x="1218" y="257"/>
                      </a:cubicBezTo>
                      <a:cubicBezTo>
                        <a:pt x="1235" y="241"/>
                        <a:pt x="1240" y="239"/>
                        <a:pt x="1251" y="216"/>
                      </a:cubicBezTo>
                      <a:cubicBezTo>
                        <a:pt x="1255" y="208"/>
                        <a:pt x="1255" y="199"/>
                        <a:pt x="1259" y="192"/>
                      </a:cubicBezTo>
                      <a:cubicBezTo>
                        <a:pt x="1302" y="122"/>
                        <a:pt x="1249" y="238"/>
                        <a:pt x="1292" y="150"/>
                      </a:cubicBezTo>
                      <a:cubicBezTo>
                        <a:pt x="1296" y="142"/>
                        <a:pt x="1296" y="133"/>
                        <a:pt x="1300" y="126"/>
                      </a:cubicBezTo>
                      <a:cubicBezTo>
                        <a:pt x="1304" y="119"/>
                        <a:pt x="1312" y="115"/>
                        <a:pt x="1317" y="109"/>
                      </a:cubicBezTo>
                      <a:cubicBezTo>
                        <a:pt x="1323" y="102"/>
                        <a:pt x="1329" y="94"/>
                        <a:pt x="1333" y="85"/>
                      </a:cubicBezTo>
                      <a:cubicBezTo>
                        <a:pt x="1333" y="85"/>
                        <a:pt x="1351" y="36"/>
                        <a:pt x="1350" y="35"/>
                      </a:cubicBezTo>
                      <a:cubicBezTo>
                        <a:pt x="1344" y="30"/>
                        <a:pt x="1341" y="50"/>
                        <a:pt x="1333" y="52"/>
                      </a:cubicBezTo>
                      <a:cubicBezTo>
                        <a:pt x="1327" y="53"/>
                        <a:pt x="1322" y="46"/>
                        <a:pt x="1317" y="43"/>
                      </a:cubicBezTo>
                      <a:close/>
                    </a:path>
                  </a:pathLst>
                </a:custGeom>
                <a:solidFill>
                  <a:srgbClr val="FF3300"/>
                </a:solidFill>
                <a:ln w="952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en-US"/>
                </a:p>
              </p:txBody>
            </p:sp>
            <p:sp>
              <p:nvSpPr>
                <p:cNvPr id="70676" name="Freeform 7"/>
                <p:cNvSpPr>
                  <a:spLocks/>
                </p:cNvSpPr>
                <p:nvPr/>
              </p:nvSpPr>
              <p:spPr bwMode="auto">
                <a:xfrm>
                  <a:off x="1234" y="1728"/>
                  <a:ext cx="568" cy="16"/>
                </a:xfrm>
                <a:custGeom>
                  <a:avLst/>
                  <a:gdLst>
                    <a:gd name="T0" fmla="*/ 0 w 568"/>
                    <a:gd name="T1" fmla="*/ 8 h 16"/>
                    <a:gd name="T2" fmla="*/ 329 w 568"/>
                    <a:gd name="T3" fmla="*/ 16 h 16"/>
                    <a:gd name="T4" fmla="*/ 568 w 568"/>
                    <a:gd name="T5" fmla="*/ 0 h 16"/>
                    <a:gd name="T6" fmla="*/ 0 60000 65536"/>
                    <a:gd name="T7" fmla="*/ 0 60000 65536"/>
                    <a:gd name="T8" fmla="*/ 0 60000 65536"/>
                    <a:gd name="T9" fmla="*/ 0 w 568"/>
                    <a:gd name="T10" fmla="*/ 0 h 16"/>
                    <a:gd name="T11" fmla="*/ 568 w 568"/>
                    <a:gd name="T12" fmla="*/ 16 h 1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568" h="16">
                      <a:moveTo>
                        <a:pt x="0" y="8"/>
                      </a:moveTo>
                      <a:cubicBezTo>
                        <a:pt x="110" y="11"/>
                        <a:pt x="219" y="16"/>
                        <a:pt x="329" y="16"/>
                      </a:cubicBezTo>
                      <a:cubicBezTo>
                        <a:pt x="415" y="16"/>
                        <a:pt x="486" y="0"/>
                        <a:pt x="568" y="0"/>
                      </a:cubicBezTo>
                    </a:path>
                  </a:pathLst>
                </a:custGeom>
                <a:solidFill>
                  <a:srgbClr val="FF3300"/>
                </a:solidFill>
                <a:ln w="952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sp>
            <p:nvSpPr>
              <p:cNvPr id="70674" name="Line 8"/>
              <p:cNvSpPr>
                <a:spLocks noChangeShapeType="1"/>
              </p:cNvSpPr>
              <p:nvPr/>
            </p:nvSpPr>
            <p:spPr bwMode="auto">
              <a:xfrm>
                <a:off x="1248" y="1728"/>
                <a:ext cx="1296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70672" name="Line 9"/>
            <p:cNvSpPr>
              <a:spLocks noChangeShapeType="1"/>
            </p:cNvSpPr>
            <p:nvPr/>
          </p:nvSpPr>
          <p:spPr bwMode="auto">
            <a:xfrm>
              <a:off x="1248" y="1744"/>
              <a:ext cx="1296" cy="0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1905000" y="2133600"/>
            <a:ext cx="2209800" cy="622300"/>
            <a:chOff x="1226" y="1389"/>
            <a:chExt cx="1334" cy="347"/>
          </a:xfrm>
        </p:grpSpPr>
        <p:sp>
          <p:nvSpPr>
            <p:cNvPr id="70669" name="Freeform 11"/>
            <p:cNvSpPr>
              <a:spLocks/>
            </p:cNvSpPr>
            <p:nvPr/>
          </p:nvSpPr>
          <p:spPr bwMode="auto">
            <a:xfrm>
              <a:off x="1226" y="1389"/>
              <a:ext cx="1334" cy="347"/>
            </a:xfrm>
            <a:custGeom>
              <a:avLst/>
              <a:gdLst>
                <a:gd name="T0" fmla="*/ 0 w 1334"/>
                <a:gd name="T1" fmla="*/ 347 h 347"/>
                <a:gd name="T2" fmla="*/ 66 w 1334"/>
                <a:gd name="T3" fmla="*/ 232 h 347"/>
                <a:gd name="T4" fmla="*/ 263 w 1334"/>
                <a:gd name="T5" fmla="*/ 109 h 347"/>
                <a:gd name="T6" fmla="*/ 305 w 1334"/>
                <a:gd name="T7" fmla="*/ 84 h 347"/>
                <a:gd name="T8" fmla="*/ 321 w 1334"/>
                <a:gd name="T9" fmla="*/ 67 h 347"/>
                <a:gd name="T10" fmla="*/ 370 w 1334"/>
                <a:gd name="T11" fmla="*/ 51 h 347"/>
                <a:gd name="T12" fmla="*/ 395 w 1334"/>
                <a:gd name="T13" fmla="*/ 43 h 347"/>
                <a:gd name="T14" fmla="*/ 560 w 1334"/>
                <a:gd name="T15" fmla="*/ 2 h 347"/>
                <a:gd name="T16" fmla="*/ 1062 w 1334"/>
                <a:gd name="T17" fmla="*/ 84 h 347"/>
                <a:gd name="T18" fmla="*/ 1111 w 1334"/>
                <a:gd name="T19" fmla="*/ 109 h 347"/>
                <a:gd name="T20" fmla="*/ 1218 w 1334"/>
                <a:gd name="T21" fmla="*/ 142 h 347"/>
                <a:gd name="T22" fmla="*/ 1251 w 1334"/>
                <a:gd name="T23" fmla="*/ 150 h 347"/>
                <a:gd name="T24" fmla="*/ 1300 w 1334"/>
                <a:gd name="T25" fmla="*/ 166 h 347"/>
                <a:gd name="T26" fmla="*/ 1275 w 1334"/>
                <a:gd name="T27" fmla="*/ 339 h 347"/>
                <a:gd name="T28" fmla="*/ 1251 w 1334"/>
                <a:gd name="T29" fmla="*/ 331 h 347"/>
                <a:gd name="T30" fmla="*/ 1218 w 1334"/>
                <a:gd name="T31" fmla="*/ 323 h 347"/>
                <a:gd name="T32" fmla="*/ 1169 w 1334"/>
                <a:gd name="T33" fmla="*/ 306 h 347"/>
                <a:gd name="T34" fmla="*/ 790 w 1334"/>
                <a:gd name="T35" fmla="*/ 306 h 347"/>
                <a:gd name="T36" fmla="*/ 288 w 1334"/>
                <a:gd name="T37" fmla="*/ 314 h 347"/>
                <a:gd name="T38" fmla="*/ 0 w 1334"/>
                <a:gd name="T39" fmla="*/ 347 h 34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334"/>
                <a:gd name="T61" fmla="*/ 0 h 347"/>
                <a:gd name="T62" fmla="*/ 1334 w 1334"/>
                <a:gd name="T63" fmla="*/ 347 h 34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334" h="347">
                  <a:moveTo>
                    <a:pt x="0" y="347"/>
                  </a:moveTo>
                  <a:cubicBezTo>
                    <a:pt x="7" y="290"/>
                    <a:pt x="8" y="251"/>
                    <a:pt x="66" y="232"/>
                  </a:cubicBezTo>
                  <a:cubicBezTo>
                    <a:pt x="118" y="180"/>
                    <a:pt x="193" y="132"/>
                    <a:pt x="263" y="109"/>
                  </a:cubicBezTo>
                  <a:cubicBezTo>
                    <a:pt x="308" y="64"/>
                    <a:pt x="248" y="119"/>
                    <a:pt x="305" y="84"/>
                  </a:cubicBezTo>
                  <a:cubicBezTo>
                    <a:pt x="312" y="80"/>
                    <a:pt x="314" y="71"/>
                    <a:pt x="321" y="67"/>
                  </a:cubicBezTo>
                  <a:cubicBezTo>
                    <a:pt x="336" y="59"/>
                    <a:pt x="354" y="56"/>
                    <a:pt x="370" y="51"/>
                  </a:cubicBezTo>
                  <a:cubicBezTo>
                    <a:pt x="378" y="48"/>
                    <a:pt x="395" y="43"/>
                    <a:pt x="395" y="43"/>
                  </a:cubicBezTo>
                  <a:cubicBezTo>
                    <a:pt x="436" y="0"/>
                    <a:pt x="504" y="13"/>
                    <a:pt x="560" y="2"/>
                  </a:cubicBezTo>
                  <a:cubicBezTo>
                    <a:pt x="730" y="20"/>
                    <a:pt x="891" y="72"/>
                    <a:pt x="1062" y="84"/>
                  </a:cubicBezTo>
                  <a:cubicBezTo>
                    <a:pt x="1151" y="114"/>
                    <a:pt x="1013" y="65"/>
                    <a:pt x="1111" y="109"/>
                  </a:cubicBezTo>
                  <a:cubicBezTo>
                    <a:pt x="1143" y="123"/>
                    <a:pt x="1183" y="133"/>
                    <a:pt x="1218" y="142"/>
                  </a:cubicBezTo>
                  <a:cubicBezTo>
                    <a:pt x="1229" y="145"/>
                    <a:pt x="1240" y="147"/>
                    <a:pt x="1251" y="150"/>
                  </a:cubicBezTo>
                  <a:cubicBezTo>
                    <a:pt x="1267" y="155"/>
                    <a:pt x="1300" y="166"/>
                    <a:pt x="1300" y="166"/>
                  </a:cubicBezTo>
                  <a:cubicBezTo>
                    <a:pt x="1319" y="225"/>
                    <a:pt x="1334" y="301"/>
                    <a:pt x="1275" y="339"/>
                  </a:cubicBezTo>
                  <a:cubicBezTo>
                    <a:pt x="1267" y="336"/>
                    <a:pt x="1259" y="333"/>
                    <a:pt x="1251" y="331"/>
                  </a:cubicBezTo>
                  <a:cubicBezTo>
                    <a:pt x="1240" y="328"/>
                    <a:pt x="1229" y="326"/>
                    <a:pt x="1218" y="323"/>
                  </a:cubicBezTo>
                  <a:cubicBezTo>
                    <a:pt x="1201" y="318"/>
                    <a:pt x="1169" y="306"/>
                    <a:pt x="1169" y="306"/>
                  </a:cubicBezTo>
                  <a:cubicBezTo>
                    <a:pt x="1080" y="309"/>
                    <a:pt x="898" y="341"/>
                    <a:pt x="790" y="306"/>
                  </a:cubicBezTo>
                  <a:cubicBezTo>
                    <a:pt x="623" y="326"/>
                    <a:pt x="455" y="306"/>
                    <a:pt x="288" y="314"/>
                  </a:cubicBezTo>
                  <a:cubicBezTo>
                    <a:pt x="18" y="328"/>
                    <a:pt x="113" y="281"/>
                    <a:pt x="0" y="347"/>
                  </a:cubicBez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70670" name="Line 12"/>
            <p:cNvSpPr>
              <a:spLocks noChangeShapeType="1"/>
            </p:cNvSpPr>
            <p:nvPr/>
          </p:nvSpPr>
          <p:spPr bwMode="auto">
            <a:xfrm>
              <a:off x="1248" y="1712"/>
              <a:ext cx="1296" cy="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79885" name="Text Box 13"/>
          <p:cNvSpPr txBox="1">
            <a:spLocks noChangeArrowheads="1"/>
          </p:cNvSpPr>
          <p:nvPr/>
        </p:nvSpPr>
        <p:spPr bwMode="auto">
          <a:xfrm>
            <a:off x="1600200" y="3802063"/>
            <a:ext cx="1143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200" b="1">
                <a:solidFill>
                  <a:srgbClr val="FF3300"/>
                </a:solidFill>
                <a:latin typeface="Times New Roman" pitchFamily="18" charset="0"/>
              </a:rPr>
              <a:t>nyúlás</a:t>
            </a:r>
            <a:endParaRPr lang="en-US" sz="1200" b="1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79886" name="Text Box 14"/>
          <p:cNvSpPr txBox="1">
            <a:spLocks noChangeArrowheads="1"/>
          </p:cNvSpPr>
          <p:nvPr/>
        </p:nvSpPr>
        <p:spPr bwMode="auto">
          <a:xfrm>
            <a:off x="1600200" y="1874202"/>
            <a:ext cx="1143000" cy="27463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200" b="1" dirty="0">
                <a:solidFill>
                  <a:srgbClr val="0066FF"/>
                </a:solidFill>
                <a:latin typeface="Times New Roman" pitchFamily="18" charset="0"/>
              </a:rPr>
              <a:t>rövidülés</a:t>
            </a:r>
            <a:endParaRPr lang="en-US" sz="1200" b="1" dirty="0">
              <a:solidFill>
                <a:srgbClr val="0066FF"/>
              </a:solidFill>
              <a:latin typeface="Times New Roman" pitchFamily="18" charset="0"/>
            </a:endParaRPr>
          </a:p>
        </p:txBody>
      </p:sp>
      <p:graphicFrame>
        <p:nvGraphicFramePr>
          <p:cNvPr id="79887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9666007"/>
              </p:ext>
            </p:extLst>
          </p:nvPr>
        </p:nvGraphicFramePr>
        <p:xfrm>
          <a:off x="4648200" y="1828800"/>
          <a:ext cx="4171950" cy="235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0" name="Chart" r:id="rId7" imgW="4172373" imgH="2353116" progId="Excel.Chart.8">
                  <p:embed/>
                </p:oleObj>
              </mc:Choice>
              <mc:Fallback>
                <p:oleObj name="Chart" r:id="rId7" imgW="4172373" imgH="2353116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828800"/>
                        <a:ext cx="4171950" cy="2352675"/>
                      </a:xfrm>
                      <a:prstGeom prst="rect">
                        <a:avLst/>
                      </a:prstGeom>
                      <a:solidFill>
                        <a:schemeClr val="bg1">
                          <a:lumMod val="50000"/>
                        </a:schemeClr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88" name="Object 16"/>
          <p:cNvGraphicFramePr>
            <a:graphicFrameLocks noChangeAspect="1"/>
          </p:cNvGraphicFramePr>
          <p:nvPr/>
        </p:nvGraphicFramePr>
        <p:xfrm>
          <a:off x="5410200" y="1752600"/>
          <a:ext cx="3238500" cy="247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1" name="Chart" r:id="rId9" imgW="3238918" imgH="2476718" progId="Excel.Chart.8">
                  <p:embed/>
                </p:oleObj>
              </mc:Choice>
              <mc:Fallback>
                <p:oleObj name="Chart" r:id="rId9" imgW="3238918" imgH="2476718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1752600"/>
                        <a:ext cx="3238500" cy="2476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665" name="Rectangle 17"/>
          <p:cNvSpPr>
            <a:spLocks noChangeArrowheads="1"/>
          </p:cNvSpPr>
          <p:nvPr/>
        </p:nvSpPr>
        <p:spPr bwMode="auto">
          <a:xfrm>
            <a:off x="838200" y="188640"/>
            <a:ext cx="7620000" cy="1077860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3200" b="1" dirty="0">
                <a:latin typeface="Times New Roman" pitchFamily="18" charset="0"/>
              </a:rPr>
              <a:t>Elasztikus energia tárolás és </a:t>
            </a:r>
            <a:r>
              <a:rPr lang="hu-HU" sz="3200" b="1" dirty="0" smtClean="0">
                <a:latin typeface="Times New Roman" pitchFamily="18" charset="0"/>
              </a:rPr>
              <a:t>felhasználás hatásfoka</a:t>
            </a:r>
            <a:endParaRPr lang="en-US" sz="3200" b="1" dirty="0">
              <a:latin typeface="Times New Roman" pitchFamily="18" charset="0"/>
            </a:endParaRPr>
          </a:p>
        </p:txBody>
      </p:sp>
      <p:sp>
        <p:nvSpPr>
          <p:cNvPr id="79890" name="Text Box 18"/>
          <p:cNvSpPr txBox="1">
            <a:spLocks noChangeArrowheads="1"/>
          </p:cNvSpPr>
          <p:nvPr/>
        </p:nvSpPr>
        <p:spPr bwMode="auto">
          <a:xfrm>
            <a:off x="5486400" y="1371600"/>
            <a:ext cx="3352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400" dirty="0">
                <a:latin typeface="Times New Roman" pitchFamily="18" charset="0"/>
              </a:rPr>
              <a:t>Mechanikai hatásfok</a:t>
            </a:r>
            <a:endParaRPr lang="en-US" sz="2400" dirty="0">
              <a:latin typeface="Times New Roman" pitchFamily="18" charset="0"/>
            </a:endParaRPr>
          </a:p>
        </p:txBody>
      </p:sp>
      <p:sp>
        <p:nvSpPr>
          <p:cNvPr id="79891" name="Text Box 19"/>
          <p:cNvSpPr txBox="1">
            <a:spLocks noChangeArrowheads="1"/>
          </p:cNvSpPr>
          <p:nvPr/>
        </p:nvSpPr>
        <p:spPr bwMode="auto">
          <a:xfrm>
            <a:off x="2209800" y="2971800"/>
            <a:ext cx="12954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sz="1600" b="1">
                <a:latin typeface="Times New Roman" pitchFamily="18" charset="0"/>
              </a:rPr>
              <a:t>Negatív munka</a:t>
            </a:r>
            <a:endParaRPr lang="en-GB" sz="1600" b="1">
              <a:latin typeface="Times New Roman" pitchFamily="18" charset="0"/>
            </a:endParaRPr>
          </a:p>
        </p:txBody>
      </p:sp>
      <p:sp>
        <p:nvSpPr>
          <p:cNvPr id="79892" name="Text Box 20"/>
          <p:cNvSpPr txBox="1">
            <a:spLocks noChangeArrowheads="1"/>
          </p:cNvSpPr>
          <p:nvPr/>
        </p:nvSpPr>
        <p:spPr bwMode="auto">
          <a:xfrm>
            <a:off x="2286000" y="23622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sz="1600" b="1">
                <a:latin typeface="Times New Roman" pitchFamily="18" charset="0"/>
              </a:rPr>
              <a:t>Pozitív munka</a:t>
            </a:r>
            <a:endParaRPr lang="en-GB" sz="1600" b="1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69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"/>
                                        <p:tgtEl>
                                          <p:spTgt spid="79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9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75"/>
                                        <p:tgtEl>
                                          <p:spTgt spid="798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4" presetClass="entr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79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0" presetID="4" presetClass="entr" presetSubtype="3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79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75"/>
                                        <p:tgtEl>
                                          <p:spTgt spid="79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350"/>
                            </p:stCondLst>
                            <p:childTnLst>
                              <p:par>
                                <p:cTn id="5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500"/>
                                        <p:tgtEl>
                                          <p:spTgt spid="798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79885" grpId="0" build="p" autoUpdateAnimBg="0" advAuto="0"/>
      <p:bldP spid="79886" grpId="0" build="p" autoUpdateAnimBg="0" advAuto="0"/>
      <p:bldOleChart spid="79887" grpId="0" bld="categoryEl"/>
      <p:bldOleChart spid="79888" grpId="0"/>
      <p:bldP spid="79890" grpId="0" build="p" autoUpdateAnimBg="0"/>
      <p:bldP spid="79891" grpId="0" build="p" autoUpdateAnimBg="0" advAuto="2000"/>
      <p:bldP spid="79892" grpId="0" build="p" autoUpdateAnimBg="0" advAuto="200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"/>
          <p:cNvSpPr>
            <a:spLocks noChangeArrowheads="1"/>
          </p:cNvSpPr>
          <p:nvPr/>
        </p:nvSpPr>
        <p:spPr bwMode="auto">
          <a:xfrm>
            <a:off x="900113" y="2006600"/>
            <a:ext cx="7488237" cy="22860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1187450" y="549275"/>
            <a:ext cx="6324600" cy="519113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800" b="1" dirty="0">
                <a:latin typeface="Times New Roman" pitchFamily="18" charset="0"/>
              </a:rPr>
              <a:t>MEC</a:t>
            </a:r>
            <a:r>
              <a:rPr lang="hu-HU" sz="2800" b="1" dirty="0">
                <a:latin typeface="Times New Roman" pitchFamily="18" charset="0"/>
              </a:rPr>
              <a:t>HANIKAI HATÁSFOK</a:t>
            </a:r>
            <a:endParaRPr lang="en-GB" sz="2800" b="1" dirty="0">
              <a:latin typeface="Times New Roman" pitchFamily="18" charset="0"/>
            </a:endParaRPr>
          </a:p>
        </p:txBody>
      </p:sp>
      <p:graphicFrame>
        <p:nvGraphicFramePr>
          <p:cNvPr id="8194" name="Object 11"/>
          <p:cNvGraphicFramePr>
            <a:graphicFrameLocks noChangeAspect="1"/>
          </p:cNvGraphicFramePr>
          <p:nvPr/>
        </p:nvGraphicFramePr>
        <p:xfrm>
          <a:off x="1385888" y="2205038"/>
          <a:ext cx="6681787" cy="1863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3" name="Equation" r:id="rId5" imgW="1701720" imgH="469800" progId="Equation.3">
                  <p:embed/>
                </p:oleObj>
              </mc:Choice>
              <mc:Fallback>
                <p:oleObj name="Equation" r:id="rId5" imgW="170172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5888" y="2205038"/>
                        <a:ext cx="6681787" cy="1863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26366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O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nimBg="1"/>
      <p:bldP spid="20483" grpId="0" build="p" autoUpdateAnimBg="0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9218" name="Object 3"/>
          <p:cNvGraphicFramePr>
            <a:graphicFrameLocks noChangeAspect="1"/>
          </p:cNvGraphicFramePr>
          <p:nvPr/>
        </p:nvGraphicFramePr>
        <p:xfrm>
          <a:off x="1504950" y="2133600"/>
          <a:ext cx="5772150" cy="150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7" name="Equation" r:id="rId3" imgW="1790640" imgH="469800" progId="Equation.3">
                  <p:embed/>
                </p:oleObj>
              </mc:Choice>
              <mc:Fallback>
                <p:oleObj name="Equation" r:id="rId3" imgW="17906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4950" y="2133600"/>
                        <a:ext cx="5772150" cy="1501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zövegdoboz 5"/>
          <p:cNvSpPr txBox="1"/>
          <p:nvPr/>
        </p:nvSpPr>
        <p:spPr>
          <a:xfrm>
            <a:off x="1116013" y="4797425"/>
            <a:ext cx="4464050" cy="3683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hu-HU" dirty="0" err="1"/>
              <a:t>mtc-</a:t>
            </a:r>
            <a:r>
              <a:rPr lang="hu-HU" dirty="0"/>
              <a:t> izom-ín </a:t>
            </a:r>
            <a:r>
              <a:rPr lang="hu-HU" dirty="0" err="1"/>
              <a:t>complexum</a:t>
            </a:r>
            <a:endParaRPr lang="en-US" dirty="0"/>
          </a:p>
        </p:txBody>
      </p:sp>
      <p:sp>
        <p:nvSpPr>
          <p:cNvPr id="7" name="Szövegdoboz 6"/>
          <p:cNvSpPr txBox="1"/>
          <p:nvPr/>
        </p:nvSpPr>
        <p:spPr>
          <a:xfrm>
            <a:off x="683568" y="5445224"/>
            <a:ext cx="7632848" cy="92333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hu-HU" dirty="0" err="1"/>
              <a:t>Wpos</a:t>
            </a:r>
            <a:r>
              <a:rPr lang="hu-HU" dirty="0"/>
              <a:t>, i = pozitív munka a </a:t>
            </a:r>
            <a:r>
              <a:rPr lang="hu-HU" dirty="0" err="1"/>
              <a:t>CMJ-nél</a:t>
            </a:r>
            <a:r>
              <a:rPr lang="hu-HU" dirty="0"/>
              <a:t> vagy </a:t>
            </a:r>
            <a:r>
              <a:rPr lang="hu-HU" dirty="0" err="1"/>
              <a:t>DJ-nál</a:t>
            </a:r>
            <a:endParaRPr lang="hu-HU" dirty="0"/>
          </a:p>
          <a:p>
            <a:pPr>
              <a:defRPr/>
            </a:pPr>
            <a:r>
              <a:rPr lang="hu-HU" dirty="0" err="1"/>
              <a:t>Wpos</a:t>
            </a:r>
            <a:r>
              <a:rPr lang="hu-HU" dirty="0"/>
              <a:t>, SQJ = pozitív munka a guggolásból felugrás </a:t>
            </a:r>
          </a:p>
          <a:p>
            <a:pPr>
              <a:defRPr/>
            </a:pPr>
            <a:r>
              <a:rPr lang="hu-HU" dirty="0" err="1"/>
              <a:t>Wneg</a:t>
            </a:r>
            <a:r>
              <a:rPr lang="hu-HU" dirty="0"/>
              <a:t>,i = Negatív munka az ízületi hajlítás során </a:t>
            </a:r>
            <a:r>
              <a:rPr lang="hu-HU" dirty="0" err="1"/>
              <a:t>CMJ-nél</a:t>
            </a:r>
            <a:r>
              <a:rPr lang="hu-HU" dirty="0"/>
              <a:t>, vagy DJ-nél</a:t>
            </a:r>
            <a:endParaRPr lang="en-US" dirty="0"/>
          </a:p>
        </p:txBody>
      </p:sp>
      <p:sp>
        <p:nvSpPr>
          <p:cNvPr id="2" name="Szövegdoboz 1"/>
          <p:cNvSpPr txBox="1"/>
          <p:nvPr/>
        </p:nvSpPr>
        <p:spPr>
          <a:xfrm>
            <a:off x="1102760" y="548680"/>
            <a:ext cx="7733399" cy="52322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hu-HU" sz="2800" dirty="0" smtClean="0"/>
              <a:t>Hatásfok számítása a felugrások összehasonlításánál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46246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USERS\TIHANY~1\APPDATA\LOCAL\TEMP\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2" y="1183831"/>
            <a:ext cx="7686675" cy="5200650"/>
          </a:xfrm>
          <a:prstGeom prst="rect">
            <a:avLst/>
          </a:prstGeom>
          <a:noFill/>
        </p:spPr>
      </p:pic>
      <p:sp>
        <p:nvSpPr>
          <p:cNvPr id="2" name="Szövegdoboz 1"/>
          <p:cNvSpPr txBox="1"/>
          <p:nvPr/>
        </p:nvSpPr>
        <p:spPr>
          <a:xfrm>
            <a:off x="323528" y="116632"/>
            <a:ext cx="8352928" cy="107721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/>
              <a:t>Különbség a CMJ és SJ ugrások emelkedési magassága között az életkor függvényében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63499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5"/>
          <p:cNvSpPr>
            <a:spLocks noGrp="1" noChangeArrowheads="1"/>
          </p:cNvSpPr>
          <p:nvPr>
            <p:ph type="title"/>
          </p:nvPr>
        </p:nvSpPr>
        <p:spPr>
          <a:xfrm>
            <a:off x="251520" y="1052736"/>
            <a:ext cx="889248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u-HU" sz="2400" dirty="0" smtClean="0"/>
              <a:t>A súlypont helyének meghatározása 4 szegmenses testmodell segítségével</a:t>
            </a:r>
          </a:p>
        </p:txBody>
      </p:sp>
      <p:pic>
        <p:nvPicPr>
          <p:cNvPr id="11268" name="Picture 4" descr="Bakos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03350" y="2060575"/>
            <a:ext cx="7056438" cy="4592638"/>
          </a:xfrm>
          <a:noFill/>
        </p:spPr>
      </p:pic>
      <p:sp>
        <p:nvSpPr>
          <p:cNvPr id="2" name="Szövegdoboz 1"/>
          <p:cNvSpPr txBox="1"/>
          <p:nvPr/>
        </p:nvSpPr>
        <p:spPr>
          <a:xfrm>
            <a:off x="395536" y="45405"/>
            <a:ext cx="8568952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/>
              <a:t>Függőleges felugrás vizsgálata mozgáselemzéssel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122179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mj1p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323850" y="651208"/>
            <a:ext cx="3563938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j1p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4615624" y="651208"/>
            <a:ext cx="3561969" cy="2849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mj2p másolata.mpg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468312" y="3700830"/>
            <a:ext cx="34194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sj2p.mpg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4647469" y="3717033"/>
            <a:ext cx="3530124" cy="2720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6029183" y="77768"/>
            <a:ext cx="503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SJ</a:t>
            </a:r>
            <a:endParaRPr lang="en-US" sz="32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1854083" y="62528"/>
            <a:ext cx="8867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CMJ</a:t>
            </a:r>
            <a:endParaRPr lang="en-US" sz="32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8385459" y="1846670"/>
            <a:ext cx="7585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KIH</a:t>
            </a:r>
            <a:endParaRPr lang="en-US" sz="32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8385458" y="4546631"/>
            <a:ext cx="809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/>
              <a:t>N</a:t>
            </a:r>
            <a:r>
              <a:rPr lang="hu-HU" sz="3200" dirty="0" smtClean="0"/>
              <a:t>IH</a:t>
            </a:r>
            <a:endParaRPr lang="en-US" sz="32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7084" y="6396335"/>
            <a:ext cx="9134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err="1" smtClean="0"/>
              <a:t>KIH-kis</a:t>
            </a:r>
            <a:r>
              <a:rPr lang="hu-HU" sz="2400" dirty="0" smtClean="0"/>
              <a:t> ízületi hajlítás-rövid nyújtás, </a:t>
            </a:r>
            <a:r>
              <a:rPr lang="hu-HU" sz="2400" dirty="0" err="1" smtClean="0"/>
              <a:t>NIH-nagy</a:t>
            </a:r>
            <a:r>
              <a:rPr lang="hu-HU" sz="2400" dirty="0" smtClean="0"/>
              <a:t> ízületi </a:t>
            </a:r>
            <a:r>
              <a:rPr lang="hu-HU" sz="2400" dirty="0" err="1" smtClean="0"/>
              <a:t>hajl.-hosszú</a:t>
            </a:r>
            <a:r>
              <a:rPr lang="hu-HU" sz="2400" dirty="0" smtClean="0"/>
              <a:t> nyújtás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86370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68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72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872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9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2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28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34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27857"/>
            <a:ext cx="7543800" cy="1240904"/>
          </a:xfrm>
          <a:solidFill>
            <a:srgbClr val="FFC000"/>
          </a:solidFill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hu-HU" sz="3200" dirty="0" smtClean="0"/>
              <a:t>A tömegközéppont függőleges útja az idő függvényében</a:t>
            </a:r>
          </a:p>
        </p:txBody>
      </p:sp>
      <p:sp>
        <p:nvSpPr>
          <p:cNvPr id="2053" name="Rectangle 8"/>
          <p:cNvSpPr>
            <a:spLocks noChangeArrowheads="1"/>
          </p:cNvSpPr>
          <p:nvPr/>
        </p:nvSpPr>
        <p:spPr bwMode="auto">
          <a:xfrm>
            <a:off x="-180975" y="2492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1536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8040276"/>
              </p:ext>
            </p:extLst>
          </p:nvPr>
        </p:nvGraphicFramePr>
        <p:xfrm>
          <a:off x="925513" y="2608262"/>
          <a:ext cx="4059237" cy="39170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4" name="Munkalap" r:id="rId3" imgW="2971779" imgH="2133555" progId="Excel.Sheet.8">
                  <p:embed/>
                </p:oleObj>
              </mc:Choice>
              <mc:Fallback>
                <p:oleObj name="Munkalap" r:id="rId3" imgW="2971779" imgH="2133555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5513" y="2608262"/>
                        <a:ext cx="4059237" cy="391708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9" name="Object 9"/>
          <p:cNvGraphicFramePr>
            <a:graphicFrameLocks noChangeAspect="1"/>
          </p:cNvGraphicFramePr>
          <p:nvPr/>
        </p:nvGraphicFramePr>
        <p:xfrm>
          <a:off x="5111750" y="2565400"/>
          <a:ext cx="4032250" cy="3927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15" name="Chart" r:id="rId5" imgW="2857444" imgH="2276361" progId="Excel.Sheet.8">
                  <p:embed/>
                </p:oleObj>
              </mc:Choice>
              <mc:Fallback>
                <p:oleObj name="Chart" r:id="rId5" imgW="2857444" imgH="2276361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11750" y="2565400"/>
                        <a:ext cx="4032250" cy="3927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75" name="Line 15"/>
          <p:cNvSpPr>
            <a:spLocks noChangeShapeType="1"/>
          </p:cNvSpPr>
          <p:nvPr/>
        </p:nvSpPr>
        <p:spPr bwMode="auto">
          <a:xfrm flipH="1">
            <a:off x="3924300" y="3141663"/>
            <a:ext cx="504825" cy="360362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376" name="Line 16"/>
          <p:cNvSpPr>
            <a:spLocks noChangeShapeType="1"/>
          </p:cNvSpPr>
          <p:nvPr/>
        </p:nvSpPr>
        <p:spPr bwMode="auto">
          <a:xfrm flipH="1">
            <a:off x="7667625" y="3429000"/>
            <a:ext cx="504825" cy="360363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377" name="Line 17"/>
          <p:cNvSpPr>
            <a:spLocks noChangeShapeType="1"/>
          </p:cNvSpPr>
          <p:nvPr/>
        </p:nvSpPr>
        <p:spPr bwMode="auto">
          <a:xfrm flipH="1">
            <a:off x="7667625" y="3284538"/>
            <a:ext cx="504825" cy="360362"/>
          </a:xfrm>
          <a:prstGeom prst="line">
            <a:avLst/>
          </a:prstGeom>
          <a:noFill/>
          <a:ln w="31750">
            <a:solidFill>
              <a:srgbClr val="FF66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" name="Szövegdoboz 1"/>
          <p:cNvSpPr txBox="1"/>
          <p:nvPr/>
        </p:nvSpPr>
        <p:spPr>
          <a:xfrm>
            <a:off x="2863824" y="1294394"/>
            <a:ext cx="41001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/>
              <a:t>DJ – </a:t>
            </a:r>
            <a:r>
              <a:rPr lang="hu-HU" sz="2400" dirty="0" err="1" smtClean="0"/>
              <a:t>Drop</a:t>
            </a:r>
            <a:r>
              <a:rPr lang="hu-HU" sz="2400" dirty="0" smtClean="0"/>
              <a:t> </a:t>
            </a:r>
            <a:r>
              <a:rPr lang="hu-HU" sz="2400" dirty="0" err="1" smtClean="0"/>
              <a:t>Jump</a:t>
            </a:r>
            <a:endParaRPr lang="hu-HU" sz="2400" dirty="0" smtClean="0"/>
          </a:p>
          <a:p>
            <a:r>
              <a:rPr lang="hu-HU" sz="2400" dirty="0" smtClean="0"/>
              <a:t>CMJ – </a:t>
            </a:r>
            <a:r>
              <a:rPr lang="hu-HU" sz="2400" dirty="0" err="1" smtClean="0"/>
              <a:t>Countermovement</a:t>
            </a:r>
            <a:r>
              <a:rPr lang="hu-HU" sz="2400" dirty="0" smtClean="0"/>
              <a:t> </a:t>
            </a:r>
            <a:r>
              <a:rPr lang="hu-HU" sz="2400" dirty="0" err="1" smtClean="0"/>
              <a:t>Jump</a:t>
            </a:r>
            <a:endParaRPr lang="hu-HU" sz="2400" dirty="0" smtClean="0"/>
          </a:p>
          <a:p>
            <a:r>
              <a:rPr lang="hu-HU" sz="2400" dirty="0" smtClean="0"/>
              <a:t>SJ – </a:t>
            </a:r>
            <a:r>
              <a:rPr lang="hu-HU" sz="2400" dirty="0" err="1" smtClean="0"/>
              <a:t>Squat</a:t>
            </a:r>
            <a:r>
              <a:rPr lang="hu-HU" sz="2400" dirty="0" smtClean="0"/>
              <a:t> </a:t>
            </a:r>
            <a:r>
              <a:rPr lang="hu-HU" sz="2400" dirty="0" err="1" smtClean="0"/>
              <a:t>Jump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555237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15367" grpId="0"/>
      <p:bldOleChart spid="15369" grpId="0"/>
      <p:bldP spid="15375" grpId="0" animBg="1"/>
      <p:bldP spid="15376" grpId="0" animBg="1"/>
      <p:bldP spid="1537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hu-HU"/>
          </a:p>
        </p:txBody>
      </p:sp>
      <p:graphicFrame>
        <p:nvGraphicFramePr>
          <p:cNvPr id="17417" name="Object 9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:p14="http://schemas.microsoft.com/office/powerpoint/2010/main" val="2624529610"/>
              </p:ext>
            </p:extLst>
          </p:nvPr>
        </p:nvGraphicFramePr>
        <p:xfrm>
          <a:off x="1117600" y="1882775"/>
          <a:ext cx="6826250" cy="4059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0" name="Munkalap" r:id="rId7" imgW="5572251" imgH="3295619" progId="Excel.Sheet.8">
                  <p:embed/>
                </p:oleObj>
              </mc:Choice>
              <mc:Fallback>
                <p:oleObj name="Munkalap" r:id="rId7" imgW="5572251" imgH="3295619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7600" y="1882775"/>
                        <a:ext cx="6826250" cy="4059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Szövegdoboz 11"/>
          <p:cNvSpPr txBox="1">
            <a:spLocks noChangeArrowheads="1"/>
          </p:cNvSpPr>
          <p:nvPr/>
        </p:nvSpPr>
        <p:spPr bwMode="auto">
          <a:xfrm>
            <a:off x="2870200" y="2143125"/>
            <a:ext cx="857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400">
                <a:solidFill>
                  <a:schemeClr val="bg1"/>
                </a:solidFill>
              </a:rPr>
              <a:t>KIH</a:t>
            </a:r>
          </a:p>
        </p:txBody>
      </p:sp>
      <p:sp>
        <p:nvSpPr>
          <p:cNvPr id="3078" name="Szövegdoboz 12"/>
          <p:cNvSpPr txBox="1">
            <a:spLocks noChangeArrowheads="1"/>
          </p:cNvSpPr>
          <p:nvPr/>
        </p:nvSpPr>
        <p:spPr bwMode="auto">
          <a:xfrm>
            <a:off x="6084888" y="2133600"/>
            <a:ext cx="857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sz="2400">
                <a:solidFill>
                  <a:schemeClr val="bg1"/>
                </a:solidFill>
              </a:rPr>
              <a:t>NIH</a:t>
            </a:r>
          </a:p>
        </p:txBody>
      </p:sp>
      <p:sp>
        <p:nvSpPr>
          <p:cNvPr id="3081" name="Szövegdoboz 19"/>
          <p:cNvSpPr txBox="1">
            <a:spLocks noChangeArrowheads="1"/>
          </p:cNvSpPr>
          <p:nvPr/>
        </p:nvSpPr>
        <p:spPr bwMode="auto">
          <a:xfrm>
            <a:off x="1214438" y="34971"/>
            <a:ext cx="7072312" cy="1077218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3200" b="1" dirty="0"/>
              <a:t>A tömegközéppont függőleges </a:t>
            </a:r>
            <a:r>
              <a:rPr lang="hu-HU" sz="3200" b="1" dirty="0" smtClean="0"/>
              <a:t>emelkedésének nagysága</a:t>
            </a:r>
            <a:endParaRPr lang="hu-HU" sz="3200" b="1" dirty="0"/>
          </a:p>
        </p:txBody>
      </p:sp>
      <p:cxnSp>
        <p:nvCxnSpPr>
          <p:cNvPr id="2" name="Egyenes összekötő 18"/>
          <p:cNvCxnSpPr>
            <a:cxnSpLocks noChangeShapeType="1"/>
          </p:cNvCxnSpPr>
          <p:nvPr/>
        </p:nvCxnSpPr>
        <p:spPr bwMode="auto">
          <a:xfrm>
            <a:off x="3643313" y="4435475"/>
            <a:ext cx="857250" cy="1588"/>
          </a:xfrm>
          <a:prstGeom prst="line">
            <a:avLst/>
          </a:prstGeom>
          <a:noFill/>
          <a:ln w="25400" algn="ctr">
            <a:solidFill>
              <a:schemeClr val="bg1"/>
            </a:solidFill>
            <a:round/>
            <a:headEnd/>
            <a:tailEnd/>
          </a:ln>
        </p:spPr>
      </p:cxn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610169" y="2923888"/>
            <a:ext cx="1071563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hu-HU" sz="1600" b="1" dirty="0">
                <a:solidFill>
                  <a:schemeClr val="tx1"/>
                </a:solidFill>
              </a:rPr>
              <a:t>d</a:t>
            </a:r>
            <a:r>
              <a:rPr lang="hu-HU" sz="1600" b="1" dirty="0" smtClean="0">
                <a:solidFill>
                  <a:schemeClr val="tx1"/>
                </a:solidFill>
              </a:rPr>
              <a:t>=</a:t>
            </a:r>
            <a:r>
              <a:rPr lang="hu-HU" sz="1600" b="1" dirty="0" smtClean="0">
                <a:solidFill>
                  <a:schemeClr val="tx1"/>
                </a:solidFill>
                <a:latin typeface="Arial" charset="0"/>
              </a:rPr>
              <a:t> 14 cm</a:t>
            </a:r>
            <a:r>
              <a:rPr lang="hu-HU" sz="1600" b="1" dirty="0" smtClean="0">
                <a:solidFill>
                  <a:schemeClr val="tx1"/>
                </a:solidFill>
              </a:rPr>
              <a:t> </a:t>
            </a:r>
            <a:r>
              <a:rPr lang="hu-HU" sz="1600" b="1" dirty="0" smtClean="0">
                <a:solidFill>
                  <a:schemeClr val="tx1"/>
                </a:solidFill>
                <a:latin typeface="Arial" charset="0"/>
              </a:rPr>
              <a:t>66</a:t>
            </a:r>
            <a:r>
              <a:rPr lang="hu-HU" sz="1600" b="1" dirty="0" smtClean="0">
                <a:solidFill>
                  <a:schemeClr val="tx1"/>
                </a:solidFill>
              </a:rPr>
              <a:t>%</a:t>
            </a:r>
            <a:endParaRPr lang="hu-HU" sz="1600" b="1" dirty="0">
              <a:solidFill>
                <a:schemeClr val="tx1"/>
              </a:solidFill>
            </a:endParaRPr>
          </a:p>
        </p:txBody>
      </p:sp>
      <p:pic>
        <p:nvPicPr>
          <p:cNvPr id="14" name="cmj2p.mpg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02213" y="1124744"/>
            <a:ext cx="1946051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sj1p.mpg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10" cstate="print"/>
          <a:stretch>
            <a:fillRect/>
          </a:stretch>
        </p:blipFill>
        <p:spPr>
          <a:xfrm>
            <a:off x="3059832" y="1124744"/>
            <a:ext cx="1890210" cy="1512168"/>
          </a:xfrm>
          <a:prstGeom prst="rect">
            <a:avLst/>
          </a:prstGeom>
        </p:spPr>
      </p:pic>
      <p:pic>
        <p:nvPicPr>
          <p:cNvPr id="16" name="sj2p.mpg">
            <a:hlinkClick r:id="" action="ppaction://media"/>
          </p:cNvPr>
          <p:cNvPicPr>
            <a:picLocks noRot="1" noChangeAspect="1"/>
          </p:cNvPicPr>
          <p:nvPr>
            <a:videoFile r:link="rId4"/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948264" y="1124744"/>
            <a:ext cx="1890209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8028384" y="3145323"/>
            <a:ext cx="1071563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/>
            <a:r>
              <a:rPr lang="hu-HU" sz="1600" b="1" dirty="0">
                <a:solidFill>
                  <a:schemeClr val="tx1"/>
                </a:solidFill>
              </a:rPr>
              <a:t>d</a:t>
            </a:r>
            <a:r>
              <a:rPr lang="hu-HU" sz="1600" b="1" dirty="0" smtClean="0">
                <a:solidFill>
                  <a:schemeClr val="tx1"/>
                </a:solidFill>
              </a:rPr>
              <a:t>=</a:t>
            </a:r>
            <a:r>
              <a:rPr lang="hu-HU" sz="1600" b="1" dirty="0" smtClean="0">
                <a:solidFill>
                  <a:schemeClr val="tx1"/>
                </a:solidFill>
                <a:latin typeface="Arial" charset="0"/>
              </a:rPr>
              <a:t> 7 cm</a:t>
            </a:r>
            <a:r>
              <a:rPr lang="hu-HU" sz="1600" b="1" dirty="0" smtClean="0">
                <a:solidFill>
                  <a:schemeClr val="tx1"/>
                </a:solidFill>
              </a:rPr>
              <a:t> </a:t>
            </a:r>
            <a:r>
              <a:rPr lang="hu-HU" sz="1600" b="1" dirty="0" smtClean="0">
                <a:solidFill>
                  <a:schemeClr val="tx1"/>
                </a:solidFill>
                <a:latin typeface="Arial" charset="0"/>
              </a:rPr>
              <a:t>18</a:t>
            </a:r>
            <a:r>
              <a:rPr lang="hu-HU" sz="1600" b="1" dirty="0" smtClean="0">
                <a:solidFill>
                  <a:schemeClr val="tx1"/>
                </a:solidFill>
              </a:rPr>
              <a:t>%</a:t>
            </a:r>
            <a:endParaRPr lang="hu-HU" sz="1600" b="1" dirty="0">
              <a:solidFill>
                <a:schemeClr val="tx1"/>
              </a:solidFill>
            </a:endParaRPr>
          </a:p>
        </p:txBody>
      </p:sp>
      <p:pic>
        <p:nvPicPr>
          <p:cNvPr id="23" name="cmj1p.mpg">
            <a:hlinkClick r:id="" action="ppaction://media"/>
          </p:cNvPr>
          <p:cNvPicPr>
            <a:picLocks noRot="1" noChangeAspect="1"/>
          </p:cNvPicPr>
          <p:nvPr>
            <a:videoFile r:link="rId5"/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71600" y="1068864"/>
            <a:ext cx="2167533" cy="1568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Egyenes összekötő 4"/>
          <p:cNvCxnSpPr/>
          <p:nvPr/>
        </p:nvCxnSpPr>
        <p:spPr>
          <a:xfrm>
            <a:off x="3059832" y="3847971"/>
            <a:ext cx="169076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16"/>
          <p:cNvCxnSpPr/>
          <p:nvPr/>
        </p:nvCxnSpPr>
        <p:spPr>
          <a:xfrm>
            <a:off x="3059832" y="4450656"/>
            <a:ext cx="169076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17"/>
          <p:cNvCxnSpPr/>
          <p:nvPr/>
        </p:nvCxnSpPr>
        <p:spPr>
          <a:xfrm>
            <a:off x="6027402" y="3284984"/>
            <a:ext cx="169076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18"/>
          <p:cNvCxnSpPr/>
          <p:nvPr/>
        </p:nvCxnSpPr>
        <p:spPr>
          <a:xfrm>
            <a:off x="6012160" y="3573016"/>
            <a:ext cx="169076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nyíllal 6"/>
          <p:cNvCxnSpPr/>
          <p:nvPr/>
        </p:nvCxnSpPr>
        <p:spPr>
          <a:xfrm flipV="1">
            <a:off x="7524328" y="3284984"/>
            <a:ext cx="0" cy="288032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nyíllal 21"/>
          <p:cNvCxnSpPr/>
          <p:nvPr/>
        </p:nvCxnSpPr>
        <p:spPr>
          <a:xfrm flipV="1">
            <a:off x="4681732" y="3861048"/>
            <a:ext cx="0" cy="574427"/>
          </a:xfrm>
          <a:prstGeom prst="straightConnector1">
            <a:avLst/>
          </a:prstGeom>
          <a:ln w="2857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zövegdoboz 2"/>
          <p:cNvSpPr txBox="1"/>
          <p:nvPr/>
        </p:nvSpPr>
        <p:spPr>
          <a:xfrm>
            <a:off x="89756" y="6027003"/>
            <a:ext cx="8964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Hosszú nyújtásnál az előzetes excentrikus nyújtás emelkedést növelő hatása kisebb </a:t>
            </a:r>
            <a:endParaRPr lang="hu-HU" sz="2400" dirty="0"/>
          </a:p>
        </p:txBody>
      </p:sp>
      <p:cxnSp>
        <p:nvCxnSpPr>
          <p:cNvPr id="24" name="Egyenes összekötő nyíllal 23"/>
          <p:cNvCxnSpPr/>
          <p:nvPr/>
        </p:nvCxnSpPr>
        <p:spPr>
          <a:xfrm flipV="1">
            <a:off x="2870200" y="3437710"/>
            <a:ext cx="0" cy="423339"/>
          </a:xfrm>
          <a:prstGeom prst="straightConnector1">
            <a:avLst/>
          </a:prstGeom>
          <a:ln w="38100">
            <a:solidFill>
              <a:srgbClr val="7030A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32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92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68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1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>
                <p:cTn id="128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video>
              <p:cMediaNode>
                <p:cTn id="12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video>
              <p:cMediaNode>
                <p:cTn id="13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5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>
                <p:cTn id="13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video>
          </p:childTnLst>
        </p:cTn>
      </p:par>
    </p:tnLst>
    <p:bldLst>
      <p:bldOleChart spid="17417" grpId="0"/>
      <p:bldP spid="4" grpId="0" build="allAtOnce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51520" y="980728"/>
            <a:ext cx="8712967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200" dirty="0" smtClean="0"/>
              <a:t>A nagyobb emelkedési magasság - teljesítmény okai</a:t>
            </a:r>
            <a:endParaRPr lang="en-US" sz="32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1428386" y="1919734"/>
            <a:ext cx="57359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Elasztikus energia tárolás</a:t>
            </a:r>
            <a:endParaRPr lang="en-US" sz="32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1424162" y="2486506"/>
            <a:ext cx="7540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Nagyobb aktivációs szint a </a:t>
            </a:r>
            <a:r>
              <a:rPr lang="hu-HU" sz="3200" dirty="0" err="1" smtClean="0"/>
              <a:t>kontr</a:t>
            </a:r>
            <a:r>
              <a:rPr lang="hu-HU" sz="3200" dirty="0" smtClean="0"/>
              <a:t>. kezdetén</a:t>
            </a:r>
            <a:endParaRPr lang="en-US" sz="32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1428386" y="4177680"/>
            <a:ext cx="4151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err="1" smtClean="0"/>
              <a:t>Stretch</a:t>
            </a:r>
            <a:r>
              <a:rPr lang="hu-HU" sz="3200" dirty="0" smtClean="0"/>
              <a:t> reflex</a:t>
            </a:r>
            <a:endParaRPr lang="en-US" sz="32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1424162" y="3050589"/>
            <a:ext cx="60054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Nagyobb feszülés a kontrakció kezdetén</a:t>
            </a:r>
            <a:endParaRPr lang="en-US" sz="32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1428387" y="4915139"/>
            <a:ext cx="52393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/>
              <a:t>Hosszabb aktivációs időtartam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4259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SCmusc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5536" y="1412776"/>
            <a:ext cx="3898025" cy="2744763"/>
          </a:xfrm>
          <a:prstGeom prst="rect">
            <a:avLst/>
          </a:prstGeom>
        </p:spPr>
      </p:pic>
      <p:pic>
        <p:nvPicPr>
          <p:cNvPr id="5" name="SSCatmyo+II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1" y="1405920"/>
            <a:ext cx="3911078" cy="275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225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6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161"/>
          <p:cNvGrpSpPr>
            <a:grpSpLocks/>
          </p:cNvGrpSpPr>
          <p:nvPr/>
        </p:nvGrpSpPr>
        <p:grpSpPr bwMode="auto">
          <a:xfrm>
            <a:off x="1984375" y="1401763"/>
            <a:ext cx="1600200" cy="3114675"/>
            <a:chOff x="2160" y="768"/>
            <a:chExt cx="1008" cy="1962"/>
          </a:xfrm>
        </p:grpSpPr>
        <p:grpSp>
          <p:nvGrpSpPr>
            <p:cNvPr id="35333" name="Group 162"/>
            <p:cNvGrpSpPr>
              <a:grpSpLocks/>
            </p:cNvGrpSpPr>
            <p:nvPr/>
          </p:nvGrpSpPr>
          <p:grpSpPr bwMode="auto">
            <a:xfrm flipV="1">
              <a:off x="2496" y="1536"/>
              <a:ext cx="384" cy="576"/>
              <a:chOff x="1296" y="576"/>
              <a:chExt cx="432" cy="576"/>
            </a:xfrm>
          </p:grpSpPr>
          <p:sp>
            <p:nvSpPr>
              <p:cNvPr id="35386" name="Line 163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5387" name="Line 164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5388" name="Line 165"/>
              <p:cNvSpPr>
                <a:spLocks noChangeShapeType="1"/>
              </p:cNvSpPr>
              <p:nvPr/>
            </p:nvSpPr>
            <p:spPr bwMode="auto">
              <a:xfrm>
                <a:off x="1728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35334" name="Group 166"/>
            <p:cNvGrpSpPr>
              <a:grpSpLocks/>
            </p:cNvGrpSpPr>
            <p:nvPr/>
          </p:nvGrpSpPr>
          <p:grpSpPr bwMode="auto">
            <a:xfrm>
              <a:off x="2160" y="768"/>
              <a:ext cx="1008" cy="1962"/>
              <a:chOff x="1872" y="768"/>
              <a:chExt cx="1008" cy="1962"/>
            </a:xfrm>
          </p:grpSpPr>
          <p:grpSp>
            <p:nvGrpSpPr>
              <p:cNvPr id="35335" name="Group 167"/>
              <p:cNvGrpSpPr>
                <a:grpSpLocks/>
              </p:cNvGrpSpPr>
              <p:nvPr/>
            </p:nvGrpSpPr>
            <p:grpSpPr bwMode="auto">
              <a:xfrm>
                <a:off x="2208" y="960"/>
                <a:ext cx="384" cy="576"/>
                <a:chOff x="1296" y="816"/>
                <a:chExt cx="432" cy="576"/>
              </a:xfrm>
            </p:grpSpPr>
            <p:sp>
              <p:nvSpPr>
                <p:cNvPr id="35383" name="Line 168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35384" name="Line 169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35385" name="Line 170"/>
                <p:cNvSpPr>
                  <a:spLocks noChangeShapeType="1"/>
                </p:cNvSpPr>
                <p:nvPr/>
              </p:nvSpPr>
              <p:spPr bwMode="auto">
                <a:xfrm>
                  <a:off x="1728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35336" name="Group 187"/>
              <p:cNvGrpSpPr>
                <a:grpSpLocks/>
              </p:cNvGrpSpPr>
              <p:nvPr/>
            </p:nvGrpSpPr>
            <p:grpSpPr bwMode="auto">
              <a:xfrm>
                <a:off x="2064" y="768"/>
                <a:ext cx="336" cy="192"/>
                <a:chOff x="1152" y="624"/>
                <a:chExt cx="336" cy="192"/>
              </a:xfrm>
            </p:grpSpPr>
            <p:sp>
              <p:nvSpPr>
                <p:cNvPr id="35381" name="Line 189"/>
                <p:cNvSpPr>
                  <a:spLocks noChangeShapeType="1"/>
                </p:cNvSpPr>
                <p:nvPr/>
              </p:nvSpPr>
              <p:spPr bwMode="auto">
                <a:xfrm>
                  <a:off x="1152" y="624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35382" name="Line 190"/>
                <p:cNvSpPr>
                  <a:spLocks noChangeShapeType="1"/>
                </p:cNvSpPr>
                <p:nvPr/>
              </p:nvSpPr>
              <p:spPr bwMode="auto">
                <a:xfrm>
                  <a:off x="1488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sp>
            <p:nvSpPr>
              <p:cNvPr id="35337" name="Line 191"/>
              <p:cNvSpPr>
                <a:spLocks noChangeShapeType="1"/>
              </p:cNvSpPr>
              <p:nvPr/>
            </p:nvSpPr>
            <p:spPr bwMode="auto">
              <a:xfrm>
                <a:off x="1872" y="768"/>
                <a:ext cx="100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grpSp>
            <p:nvGrpSpPr>
              <p:cNvPr id="35338" name="Group 192"/>
              <p:cNvGrpSpPr>
                <a:grpSpLocks/>
              </p:cNvGrpSpPr>
              <p:nvPr/>
            </p:nvGrpSpPr>
            <p:grpSpPr bwMode="auto">
              <a:xfrm>
                <a:off x="2400" y="1248"/>
                <a:ext cx="192" cy="576"/>
                <a:chOff x="1488" y="1152"/>
                <a:chExt cx="192" cy="576"/>
              </a:xfrm>
            </p:grpSpPr>
            <p:grpSp>
              <p:nvGrpSpPr>
                <p:cNvPr id="35369" name="Group 193"/>
                <p:cNvGrpSpPr>
                  <a:grpSpLocks/>
                </p:cNvGrpSpPr>
                <p:nvPr/>
              </p:nvGrpSpPr>
              <p:grpSpPr bwMode="auto">
                <a:xfrm>
                  <a:off x="1488" y="1296"/>
                  <a:ext cx="192" cy="144"/>
                  <a:chOff x="1392" y="3072"/>
                  <a:chExt cx="192" cy="144"/>
                </a:xfrm>
              </p:grpSpPr>
              <p:sp>
                <p:nvSpPr>
                  <p:cNvPr id="35379" name="Line 19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380" name="Oval 195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5370" name="Group 196"/>
                <p:cNvGrpSpPr>
                  <a:grpSpLocks/>
                </p:cNvGrpSpPr>
                <p:nvPr/>
              </p:nvGrpSpPr>
              <p:grpSpPr bwMode="auto">
                <a:xfrm>
                  <a:off x="1488" y="1152"/>
                  <a:ext cx="192" cy="144"/>
                  <a:chOff x="1392" y="3072"/>
                  <a:chExt cx="192" cy="144"/>
                </a:xfrm>
              </p:grpSpPr>
              <p:sp>
                <p:nvSpPr>
                  <p:cNvPr id="35377" name="Line 19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378" name="Oval 198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5371" name="Group 199"/>
                <p:cNvGrpSpPr>
                  <a:grpSpLocks/>
                </p:cNvGrpSpPr>
                <p:nvPr/>
              </p:nvGrpSpPr>
              <p:grpSpPr bwMode="auto">
                <a:xfrm flipV="1">
                  <a:off x="1488" y="1584"/>
                  <a:ext cx="192" cy="144"/>
                  <a:chOff x="1392" y="3072"/>
                  <a:chExt cx="192" cy="144"/>
                </a:xfrm>
              </p:grpSpPr>
              <p:sp>
                <p:nvSpPr>
                  <p:cNvPr id="35375" name="Line 20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376" name="Oval 201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5372" name="Group 202"/>
                <p:cNvGrpSpPr>
                  <a:grpSpLocks/>
                </p:cNvGrpSpPr>
                <p:nvPr/>
              </p:nvGrpSpPr>
              <p:grpSpPr bwMode="auto">
                <a:xfrm flipV="1">
                  <a:off x="1488" y="1488"/>
                  <a:ext cx="192" cy="144"/>
                  <a:chOff x="1392" y="3072"/>
                  <a:chExt cx="192" cy="144"/>
                </a:xfrm>
              </p:grpSpPr>
              <p:sp>
                <p:nvSpPr>
                  <p:cNvPr id="35373" name="Line 20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374" name="Oval 204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  <p:sp>
            <p:nvSpPr>
              <p:cNvPr id="35339" name="Rectangle 205"/>
              <p:cNvSpPr>
                <a:spLocks noChangeArrowheads="1"/>
              </p:cNvSpPr>
              <p:nvPr/>
            </p:nvSpPr>
            <p:spPr bwMode="auto">
              <a:xfrm>
                <a:off x="2352" y="1152"/>
                <a:ext cx="96" cy="76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grpSp>
            <p:nvGrpSpPr>
              <p:cNvPr id="35340" name="Group 206"/>
              <p:cNvGrpSpPr>
                <a:grpSpLocks/>
              </p:cNvGrpSpPr>
              <p:nvPr/>
            </p:nvGrpSpPr>
            <p:grpSpPr bwMode="auto">
              <a:xfrm>
                <a:off x="2208" y="1248"/>
                <a:ext cx="192" cy="576"/>
                <a:chOff x="1296" y="1152"/>
                <a:chExt cx="192" cy="576"/>
              </a:xfrm>
            </p:grpSpPr>
            <p:grpSp>
              <p:nvGrpSpPr>
                <p:cNvPr id="35357" name="Group 207"/>
                <p:cNvGrpSpPr>
                  <a:grpSpLocks/>
                </p:cNvGrpSpPr>
                <p:nvPr/>
              </p:nvGrpSpPr>
              <p:grpSpPr bwMode="auto">
                <a:xfrm flipH="1">
                  <a:off x="1296" y="1296"/>
                  <a:ext cx="192" cy="144"/>
                  <a:chOff x="1392" y="3072"/>
                  <a:chExt cx="192" cy="144"/>
                </a:xfrm>
              </p:grpSpPr>
              <p:sp>
                <p:nvSpPr>
                  <p:cNvPr id="35367" name="Line 20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368" name="Oval 209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5358" name="Group 210"/>
                <p:cNvGrpSpPr>
                  <a:grpSpLocks/>
                </p:cNvGrpSpPr>
                <p:nvPr/>
              </p:nvGrpSpPr>
              <p:grpSpPr bwMode="auto">
                <a:xfrm flipH="1">
                  <a:off x="1296" y="1152"/>
                  <a:ext cx="192" cy="144"/>
                  <a:chOff x="1392" y="3072"/>
                  <a:chExt cx="192" cy="144"/>
                </a:xfrm>
              </p:grpSpPr>
              <p:sp>
                <p:nvSpPr>
                  <p:cNvPr id="35365" name="Line 2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366" name="Oval 212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5359" name="Group 213"/>
                <p:cNvGrpSpPr>
                  <a:grpSpLocks/>
                </p:cNvGrpSpPr>
                <p:nvPr/>
              </p:nvGrpSpPr>
              <p:grpSpPr bwMode="auto">
                <a:xfrm flipH="1" flipV="1">
                  <a:off x="1296" y="1584"/>
                  <a:ext cx="192" cy="144"/>
                  <a:chOff x="1392" y="3072"/>
                  <a:chExt cx="192" cy="144"/>
                </a:xfrm>
              </p:grpSpPr>
              <p:sp>
                <p:nvSpPr>
                  <p:cNvPr id="35363" name="Line 21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364" name="Oval 215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5360" name="Group 216"/>
                <p:cNvGrpSpPr>
                  <a:grpSpLocks/>
                </p:cNvGrpSpPr>
                <p:nvPr/>
              </p:nvGrpSpPr>
              <p:grpSpPr bwMode="auto">
                <a:xfrm flipH="1" flipV="1">
                  <a:off x="1296" y="1488"/>
                  <a:ext cx="192" cy="144"/>
                  <a:chOff x="1392" y="3072"/>
                  <a:chExt cx="192" cy="144"/>
                </a:xfrm>
              </p:grpSpPr>
              <p:sp>
                <p:nvSpPr>
                  <p:cNvPr id="35361" name="Line 21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362" name="Oval 218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  <p:sp>
            <p:nvSpPr>
              <p:cNvPr id="35341" name="Line 219"/>
              <p:cNvSpPr>
                <a:spLocks noChangeShapeType="1"/>
              </p:cNvSpPr>
              <p:nvPr/>
            </p:nvSpPr>
            <p:spPr bwMode="auto">
              <a:xfrm flipH="1">
                <a:off x="2400" y="2538"/>
                <a:ext cx="0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grpSp>
            <p:nvGrpSpPr>
              <p:cNvPr id="35342" name="Group 220"/>
              <p:cNvGrpSpPr>
                <a:grpSpLocks/>
              </p:cNvGrpSpPr>
              <p:nvPr/>
            </p:nvGrpSpPr>
            <p:grpSpPr bwMode="auto">
              <a:xfrm>
                <a:off x="2328" y="2114"/>
                <a:ext cx="144" cy="424"/>
                <a:chOff x="1416" y="2019"/>
                <a:chExt cx="144" cy="377"/>
              </a:xfrm>
            </p:grpSpPr>
            <p:grpSp>
              <p:nvGrpSpPr>
                <p:cNvPr id="35345" name="Group 221"/>
                <p:cNvGrpSpPr>
                  <a:grpSpLocks/>
                </p:cNvGrpSpPr>
                <p:nvPr/>
              </p:nvGrpSpPr>
              <p:grpSpPr bwMode="auto">
                <a:xfrm>
                  <a:off x="1416" y="2019"/>
                  <a:ext cx="144" cy="189"/>
                  <a:chOff x="1192" y="2400"/>
                  <a:chExt cx="240" cy="283"/>
                </a:xfrm>
              </p:grpSpPr>
              <p:sp>
                <p:nvSpPr>
                  <p:cNvPr id="35352" name="Oval 222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353" name="Oval 223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45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354" name="Oval 224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493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355" name="Oval 225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541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356" name="Oval 226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587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5346" name="Group 227"/>
                <p:cNvGrpSpPr>
                  <a:grpSpLocks/>
                </p:cNvGrpSpPr>
                <p:nvPr/>
              </p:nvGrpSpPr>
              <p:grpSpPr bwMode="auto">
                <a:xfrm>
                  <a:off x="1416" y="2205"/>
                  <a:ext cx="144" cy="191"/>
                  <a:chOff x="1192" y="2400"/>
                  <a:chExt cx="240" cy="287"/>
                </a:xfrm>
              </p:grpSpPr>
              <p:sp>
                <p:nvSpPr>
                  <p:cNvPr id="35347" name="Oval 228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348" name="Oval 229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45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349" name="Oval 230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350" name="Oval 231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553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351" name="Oval 232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591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  <p:sp>
            <p:nvSpPr>
              <p:cNvPr id="35343" name="Line 233"/>
              <p:cNvSpPr>
                <a:spLocks noChangeShapeType="1"/>
              </p:cNvSpPr>
              <p:nvPr/>
            </p:nvSpPr>
            <p:spPr bwMode="auto">
              <a:xfrm>
                <a:off x="2683" y="1609"/>
                <a:ext cx="0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5344" name="Line 234"/>
              <p:cNvSpPr>
                <a:spLocks noChangeShapeType="1"/>
              </p:cNvSpPr>
              <p:nvPr/>
            </p:nvSpPr>
            <p:spPr bwMode="auto">
              <a:xfrm flipV="1">
                <a:off x="2683" y="1037"/>
                <a:ext cx="0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</p:grpSp>
      </p:grpSp>
      <p:grpSp>
        <p:nvGrpSpPr>
          <p:cNvPr id="152" name="Group 161"/>
          <p:cNvGrpSpPr>
            <a:grpSpLocks/>
          </p:cNvGrpSpPr>
          <p:nvPr/>
        </p:nvGrpSpPr>
        <p:grpSpPr bwMode="auto">
          <a:xfrm>
            <a:off x="1984375" y="1406525"/>
            <a:ext cx="1600200" cy="3240088"/>
            <a:chOff x="2160" y="768"/>
            <a:chExt cx="1008" cy="2041"/>
          </a:xfrm>
        </p:grpSpPr>
        <p:grpSp>
          <p:nvGrpSpPr>
            <p:cNvPr id="35277" name="Group 162"/>
            <p:cNvGrpSpPr>
              <a:grpSpLocks/>
            </p:cNvGrpSpPr>
            <p:nvPr/>
          </p:nvGrpSpPr>
          <p:grpSpPr bwMode="auto">
            <a:xfrm flipV="1">
              <a:off x="2496" y="1632"/>
              <a:ext cx="384" cy="587"/>
              <a:chOff x="1296" y="469"/>
              <a:chExt cx="432" cy="587"/>
            </a:xfrm>
          </p:grpSpPr>
          <p:sp>
            <p:nvSpPr>
              <p:cNvPr id="35330" name="Line 163"/>
              <p:cNvSpPr>
                <a:spLocks noChangeShapeType="1"/>
              </p:cNvSpPr>
              <p:nvPr/>
            </p:nvSpPr>
            <p:spPr bwMode="auto">
              <a:xfrm>
                <a:off x="1296" y="483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5331" name="Line 164"/>
              <p:cNvSpPr>
                <a:spLocks noChangeShapeType="1"/>
              </p:cNvSpPr>
              <p:nvPr/>
            </p:nvSpPr>
            <p:spPr bwMode="auto">
              <a:xfrm>
                <a:off x="1296" y="469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5332" name="Line 165"/>
              <p:cNvSpPr>
                <a:spLocks noChangeShapeType="1"/>
              </p:cNvSpPr>
              <p:nvPr/>
            </p:nvSpPr>
            <p:spPr bwMode="auto">
              <a:xfrm>
                <a:off x="1728" y="480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35278" name="Group 166"/>
            <p:cNvGrpSpPr>
              <a:grpSpLocks/>
            </p:cNvGrpSpPr>
            <p:nvPr/>
          </p:nvGrpSpPr>
          <p:grpSpPr bwMode="auto">
            <a:xfrm>
              <a:off x="2160" y="768"/>
              <a:ext cx="1008" cy="2041"/>
              <a:chOff x="1872" y="768"/>
              <a:chExt cx="1008" cy="2041"/>
            </a:xfrm>
          </p:grpSpPr>
          <p:grpSp>
            <p:nvGrpSpPr>
              <p:cNvPr id="35279" name="Group 167"/>
              <p:cNvGrpSpPr>
                <a:grpSpLocks/>
              </p:cNvGrpSpPr>
              <p:nvPr/>
            </p:nvGrpSpPr>
            <p:grpSpPr bwMode="auto">
              <a:xfrm>
                <a:off x="2208" y="960"/>
                <a:ext cx="384" cy="576"/>
                <a:chOff x="1296" y="816"/>
                <a:chExt cx="432" cy="576"/>
              </a:xfrm>
            </p:grpSpPr>
            <p:sp>
              <p:nvSpPr>
                <p:cNvPr id="35327" name="Line 168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35328" name="Line 169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35329" name="Line 170"/>
                <p:cNvSpPr>
                  <a:spLocks noChangeShapeType="1"/>
                </p:cNvSpPr>
                <p:nvPr/>
              </p:nvSpPr>
              <p:spPr bwMode="auto">
                <a:xfrm>
                  <a:off x="1728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35280" name="Group 187"/>
              <p:cNvGrpSpPr>
                <a:grpSpLocks/>
              </p:cNvGrpSpPr>
              <p:nvPr/>
            </p:nvGrpSpPr>
            <p:grpSpPr bwMode="auto">
              <a:xfrm>
                <a:off x="2064" y="768"/>
                <a:ext cx="336" cy="192"/>
                <a:chOff x="1152" y="624"/>
                <a:chExt cx="336" cy="192"/>
              </a:xfrm>
            </p:grpSpPr>
            <p:sp>
              <p:nvSpPr>
                <p:cNvPr id="35325" name="Line 189"/>
                <p:cNvSpPr>
                  <a:spLocks noChangeShapeType="1"/>
                </p:cNvSpPr>
                <p:nvPr/>
              </p:nvSpPr>
              <p:spPr bwMode="auto">
                <a:xfrm>
                  <a:off x="1152" y="624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35326" name="Line 190"/>
                <p:cNvSpPr>
                  <a:spLocks noChangeShapeType="1"/>
                </p:cNvSpPr>
                <p:nvPr/>
              </p:nvSpPr>
              <p:spPr bwMode="auto">
                <a:xfrm>
                  <a:off x="1488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sp>
            <p:nvSpPr>
              <p:cNvPr id="35281" name="Line 191"/>
              <p:cNvSpPr>
                <a:spLocks noChangeShapeType="1"/>
              </p:cNvSpPr>
              <p:nvPr/>
            </p:nvSpPr>
            <p:spPr bwMode="auto">
              <a:xfrm>
                <a:off x="1872" y="768"/>
                <a:ext cx="100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grpSp>
            <p:nvGrpSpPr>
              <p:cNvPr id="35282" name="Group 192"/>
              <p:cNvGrpSpPr>
                <a:grpSpLocks/>
              </p:cNvGrpSpPr>
              <p:nvPr/>
            </p:nvGrpSpPr>
            <p:grpSpPr bwMode="auto">
              <a:xfrm>
                <a:off x="2400" y="1248"/>
                <a:ext cx="200" cy="661"/>
                <a:chOff x="1488" y="1152"/>
                <a:chExt cx="200" cy="661"/>
              </a:xfrm>
            </p:grpSpPr>
            <p:grpSp>
              <p:nvGrpSpPr>
                <p:cNvPr id="35313" name="Group 193"/>
                <p:cNvGrpSpPr>
                  <a:grpSpLocks/>
                </p:cNvGrpSpPr>
                <p:nvPr/>
              </p:nvGrpSpPr>
              <p:grpSpPr bwMode="auto">
                <a:xfrm>
                  <a:off x="1488" y="1296"/>
                  <a:ext cx="192" cy="144"/>
                  <a:chOff x="1392" y="3072"/>
                  <a:chExt cx="192" cy="144"/>
                </a:xfrm>
              </p:grpSpPr>
              <p:sp>
                <p:nvSpPr>
                  <p:cNvPr id="35323" name="Line 19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324" name="Oval 195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5314" name="Group 196"/>
                <p:cNvGrpSpPr>
                  <a:grpSpLocks/>
                </p:cNvGrpSpPr>
                <p:nvPr/>
              </p:nvGrpSpPr>
              <p:grpSpPr bwMode="auto">
                <a:xfrm>
                  <a:off x="1488" y="1152"/>
                  <a:ext cx="192" cy="144"/>
                  <a:chOff x="1392" y="3072"/>
                  <a:chExt cx="192" cy="144"/>
                </a:xfrm>
              </p:grpSpPr>
              <p:sp>
                <p:nvSpPr>
                  <p:cNvPr id="35321" name="Line 19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322" name="Oval 198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5315" name="Group 199"/>
                <p:cNvGrpSpPr>
                  <a:grpSpLocks/>
                </p:cNvGrpSpPr>
                <p:nvPr/>
              </p:nvGrpSpPr>
              <p:grpSpPr bwMode="auto">
                <a:xfrm flipV="1">
                  <a:off x="1496" y="1641"/>
                  <a:ext cx="192" cy="172"/>
                  <a:chOff x="1400" y="2987"/>
                  <a:chExt cx="192" cy="172"/>
                </a:xfrm>
              </p:grpSpPr>
              <p:sp>
                <p:nvSpPr>
                  <p:cNvPr id="35319" name="Line 20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00" y="3015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320" name="Oval 201"/>
                  <p:cNvSpPr>
                    <a:spLocks noChangeArrowheads="1"/>
                  </p:cNvSpPr>
                  <p:nvPr/>
                </p:nvSpPr>
                <p:spPr bwMode="auto">
                  <a:xfrm>
                    <a:off x="1496" y="2987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5316" name="Group 202"/>
                <p:cNvGrpSpPr>
                  <a:grpSpLocks/>
                </p:cNvGrpSpPr>
                <p:nvPr/>
              </p:nvGrpSpPr>
              <p:grpSpPr bwMode="auto">
                <a:xfrm flipV="1">
                  <a:off x="1493" y="1515"/>
                  <a:ext cx="192" cy="175"/>
                  <a:chOff x="1397" y="3014"/>
                  <a:chExt cx="192" cy="175"/>
                </a:xfrm>
              </p:grpSpPr>
              <p:sp>
                <p:nvSpPr>
                  <p:cNvPr id="35317" name="Line 20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7" y="3045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318" name="Oval 204"/>
                  <p:cNvSpPr>
                    <a:spLocks noChangeArrowheads="1"/>
                  </p:cNvSpPr>
                  <p:nvPr/>
                </p:nvSpPr>
                <p:spPr bwMode="auto">
                  <a:xfrm>
                    <a:off x="1493" y="3014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  <p:sp>
            <p:nvSpPr>
              <p:cNvPr id="35283" name="Rectangle 205"/>
              <p:cNvSpPr>
                <a:spLocks noChangeArrowheads="1"/>
              </p:cNvSpPr>
              <p:nvPr/>
            </p:nvSpPr>
            <p:spPr bwMode="auto">
              <a:xfrm>
                <a:off x="2352" y="1152"/>
                <a:ext cx="96" cy="864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grpSp>
            <p:nvGrpSpPr>
              <p:cNvPr id="35284" name="Group 206"/>
              <p:cNvGrpSpPr>
                <a:grpSpLocks/>
              </p:cNvGrpSpPr>
              <p:nvPr/>
            </p:nvGrpSpPr>
            <p:grpSpPr bwMode="auto">
              <a:xfrm>
                <a:off x="2208" y="1248"/>
                <a:ext cx="192" cy="667"/>
                <a:chOff x="1296" y="1152"/>
                <a:chExt cx="192" cy="667"/>
              </a:xfrm>
            </p:grpSpPr>
            <p:grpSp>
              <p:nvGrpSpPr>
                <p:cNvPr id="35301" name="Group 207"/>
                <p:cNvGrpSpPr>
                  <a:grpSpLocks/>
                </p:cNvGrpSpPr>
                <p:nvPr/>
              </p:nvGrpSpPr>
              <p:grpSpPr bwMode="auto">
                <a:xfrm flipH="1">
                  <a:off x="1296" y="1296"/>
                  <a:ext cx="192" cy="144"/>
                  <a:chOff x="1392" y="3072"/>
                  <a:chExt cx="192" cy="144"/>
                </a:xfrm>
              </p:grpSpPr>
              <p:sp>
                <p:nvSpPr>
                  <p:cNvPr id="35311" name="Line 20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312" name="Oval 209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5302" name="Group 210"/>
                <p:cNvGrpSpPr>
                  <a:grpSpLocks/>
                </p:cNvGrpSpPr>
                <p:nvPr/>
              </p:nvGrpSpPr>
              <p:grpSpPr bwMode="auto">
                <a:xfrm flipH="1">
                  <a:off x="1296" y="1152"/>
                  <a:ext cx="192" cy="144"/>
                  <a:chOff x="1392" y="3072"/>
                  <a:chExt cx="192" cy="144"/>
                </a:xfrm>
              </p:grpSpPr>
              <p:sp>
                <p:nvSpPr>
                  <p:cNvPr id="35309" name="Line 2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310" name="Oval 212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5303" name="Group 213"/>
                <p:cNvGrpSpPr>
                  <a:grpSpLocks/>
                </p:cNvGrpSpPr>
                <p:nvPr/>
              </p:nvGrpSpPr>
              <p:grpSpPr bwMode="auto">
                <a:xfrm flipH="1" flipV="1">
                  <a:off x="1296" y="1644"/>
                  <a:ext cx="192" cy="175"/>
                  <a:chOff x="1392" y="2981"/>
                  <a:chExt cx="192" cy="175"/>
                </a:xfrm>
              </p:grpSpPr>
              <p:sp>
                <p:nvSpPr>
                  <p:cNvPr id="35307" name="Line 21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1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308" name="Oval 215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2981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5304" name="Group 216"/>
                <p:cNvGrpSpPr>
                  <a:grpSpLocks/>
                </p:cNvGrpSpPr>
                <p:nvPr/>
              </p:nvGrpSpPr>
              <p:grpSpPr bwMode="auto">
                <a:xfrm flipH="1" flipV="1">
                  <a:off x="1300" y="1531"/>
                  <a:ext cx="187" cy="168"/>
                  <a:chOff x="1393" y="3005"/>
                  <a:chExt cx="187" cy="168"/>
                </a:xfrm>
              </p:grpSpPr>
              <p:sp>
                <p:nvSpPr>
                  <p:cNvPr id="35305" name="Line 21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3" y="3029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306" name="Oval 218"/>
                  <p:cNvSpPr>
                    <a:spLocks noChangeArrowheads="1"/>
                  </p:cNvSpPr>
                  <p:nvPr/>
                </p:nvSpPr>
                <p:spPr bwMode="auto">
                  <a:xfrm>
                    <a:off x="1484" y="3005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  <p:sp>
            <p:nvSpPr>
              <p:cNvPr id="35285" name="Line 219"/>
              <p:cNvSpPr>
                <a:spLocks noChangeShapeType="1"/>
              </p:cNvSpPr>
              <p:nvPr/>
            </p:nvSpPr>
            <p:spPr bwMode="auto">
              <a:xfrm flipH="1">
                <a:off x="2398" y="2617"/>
                <a:ext cx="0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grpSp>
            <p:nvGrpSpPr>
              <p:cNvPr id="35286" name="Group 220"/>
              <p:cNvGrpSpPr>
                <a:grpSpLocks/>
              </p:cNvGrpSpPr>
              <p:nvPr/>
            </p:nvGrpSpPr>
            <p:grpSpPr bwMode="auto">
              <a:xfrm>
                <a:off x="2326" y="2219"/>
                <a:ext cx="145" cy="398"/>
                <a:chOff x="1414" y="2112"/>
                <a:chExt cx="145" cy="354"/>
              </a:xfrm>
            </p:grpSpPr>
            <p:grpSp>
              <p:nvGrpSpPr>
                <p:cNvPr id="35289" name="Group 221"/>
                <p:cNvGrpSpPr>
                  <a:grpSpLocks/>
                </p:cNvGrpSpPr>
                <p:nvPr/>
              </p:nvGrpSpPr>
              <p:grpSpPr bwMode="auto">
                <a:xfrm>
                  <a:off x="1414" y="2112"/>
                  <a:ext cx="145" cy="354"/>
                  <a:chOff x="1190" y="2545"/>
                  <a:chExt cx="242" cy="531"/>
                </a:xfrm>
              </p:grpSpPr>
              <p:sp>
                <p:nvSpPr>
                  <p:cNvPr id="35296" name="Oval 222"/>
                  <p:cNvSpPr>
                    <a:spLocks noChangeArrowheads="1"/>
                  </p:cNvSpPr>
                  <p:nvPr/>
                </p:nvSpPr>
                <p:spPr bwMode="auto">
                  <a:xfrm>
                    <a:off x="1190" y="293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297" name="Oval 223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641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298" name="Oval 224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98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299" name="Oval 225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545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300" name="Oval 226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59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5290" name="Group 227"/>
                <p:cNvGrpSpPr>
                  <a:grpSpLocks/>
                </p:cNvGrpSpPr>
                <p:nvPr/>
              </p:nvGrpSpPr>
              <p:grpSpPr bwMode="auto">
                <a:xfrm>
                  <a:off x="1414" y="2204"/>
                  <a:ext cx="145" cy="193"/>
                  <a:chOff x="1190" y="2398"/>
                  <a:chExt cx="242" cy="290"/>
                </a:xfrm>
              </p:grpSpPr>
              <p:sp>
                <p:nvSpPr>
                  <p:cNvPr id="35291" name="Oval 228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39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292" name="Oval 229"/>
                  <p:cNvSpPr>
                    <a:spLocks noChangeArrowheads="1"/>
                  </p:cNvSpPr>
                  <p:nvPr/>
                </p:nvSpPr>
                <p:spPr bwMode="auto">
                  <a:xfrm>
                    <a:off x="1190" y="2451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293" name="Oval 230"/>
                  <p:cNvSpPr>
                    <a:spLocks noChangeArrowheads="1"/>
                  </p:cNvSpPr>
                  <p:nvPr/>
                </p:nvSpPr>
                <p:spPr bwMode="auto">
                  <a:xfrm>
                    <a:off x="1190" y="249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294" name="Oval 231"/>
                  <p:cNvSpPr>
                    <a:spLocks noChangeArrowheads="1"/>
                  </p:cNvSpPr>
                  <p:nvPr/>
                </p:nvSpPr>
                <p:spPr bwMode="auto">
                  <a:xfrm>
                    <a:off x="1190" y="2547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295" name="Oval 232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  <p:sp>
            <p:nvSpPr>
              <p:cNvPr id="35287" name="Line 233"/>
              <p:cNvSpPr>
                <a:spLocks noChangeShapeType="1"/>
              </p:cNvSpPr>
              <p:nvPr/>
            </p:nvSpPr>
            <p:spPr bwMode="auto">
              <a:xfrm>
                <a:off x="2688" y="1689"/>
                <a:ext cx="0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5288" name="Line 234"/>
              <p:cNvSpPr>
                <a:spLocks noChangeShapeType="1"/>
              </p:cNvSpPr>
              <p:nvPr/>
            </p:nvSpPr>
            <p:spPr bwMode="auto">
              <a:xfrm flipV="1">
                <a:off x="2688" y="989"/>
                <a:ext cx="0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</p:grpSp>
      </p:grpSp>
      <p:grpSp>
        <p:nvGrpSpPr>
          <p:cNvPr id="211" name="Group 161"/>
          <p:cNvGrpSpPr>
            <a:grpSpLocks/>
          </p:cNvGrpSpPr>
          <p:nvPr/>
        </p:nvGrpSpPr>
        <p:grpSpPr bwMode="auto">
          <a:xfrm>
            <a:off x="1987550" y="1390650"/>
            <a:ext cx="1600200" cy="3403600"/>
            <a:chOff x="2160" y="768"/>
            <a:chExt cx="1008" cy="2144"/>
          </a:xfrm>
        </p:grpSpPr>
        <p:grpSp>
          <p:nvGrpSpPr>
            <p:cNvPr id="35223" name="Group 162"/>
            <p:cNvGrpSpPr>
              <a:grpSpLocks/>
            </p:cNvGrpSpPr>
            <p:nvPr/>
          </p:nvGrpSpPr>
          <p:grpSpPr bwMode="auto">
            <a:xfrm flipV="1">
              <a:off x="2494" y="1737"/>
              <a:ext cx="390" cy="583"/>
              <a:chOff x="1295" y="368"/>
              <a:chExt cx="439" cy="583"/>
            </a:xfrm>
          </p:grpSpPr>
          <p:sp>
            <p:nvSpPr>
              <p:cNvPr id="35274" name="Line 163"/>
              <p:cNvSpPr>
                <a:spLocks noChangeShapeType="1"/>
              </p:cNvSpPr>
              <p:nvPr/>
            </p:nvSpPr>
            <p:spPr bwMode="auto">
              <a:xfrm>
                <a:off x="1302" y="382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5275" name="Line 164"/>
              <p:cNvSpPr>
                <a:spLocks noChangeShapeType="1"/>
              </p:cNvSpPr>
              <p:nvPr/>
            </p:nvSpPr>
            <p:spPr bwMode="auto">
              <a:xfrm>
                <a:off x="1295" y="368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5276" name="Line 165"/>
              <p:cNvSpPr>
                <a:spLocks noChangeShapeType="1"/>
              </p:cNvSpPr>
              <p:nvPr/>
            </p:nvSpPr>
            <p:spPr bwMode="auto">
              <a:xfrm>
                <a:off x="1728" y="375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35224" name="Group 166"/>
            <p:cNvGrpSpPr>
              <a:grpSpLocks/>
            </p:cNvGrpSpPr>
            <p:nvPr/>
          </p:nvGrpSpPr>
          <p:grpSpPr bwMode="auto">
            <a:xfrm>
              <a:off x="2160" y="768"/>
              <a:ext cx="1008" cy="2144"/>
              <a:chOff x="1872" y="768"/>
              <a:chExt cx="1008" cy="2144"/>
            </a:xfrm>
          </p:grpSpPr>
          <p:grpSp>
            <p:nvGrpSpPr>
              <p:cNvPr id="35225" name="Group 167"/>
              <p:cNvGrpSpPr>
                <a:grpSpLocks/>
              </p:cNvGrpSpPr>
              <p:nvPr/>
            </p:nvGrpSpPr>
            <p:grpSpPr bwMode="auto">
              <a:xfrm>
                <a:off x="2208" y="960"/>
                <a:ext cx="384" cy="576"/>
                <a:chOff x="1296" y="816"/>
                <a:chExt cx="432" cy="576"/>
              </a:xfrm>
            </p:grpSpPr>
            <p:sp>
              <p:nvSpPr>
                <p:cNvPr id="35271" name="Line 168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35272" name="Line 169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35273" name="Line 170"/>
                <p:cNvSpPr>
                  <a:spLocks noChangeShapeType="1"/>
                </p:cNvSpPr>
                <p:nvPr/>
              </p:nvSpPr>
              <p:spPr bwMode="auto">
                <a:xfrm>
                  <a:off x="1728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35226" name="Group 187"/>
              <p:cNvGrpSpPr>
                <a:grpSpLocks/>
              </p:cNvGrpSpPr>
              <p:nvPr/>
            </p:nvGrpSpPr>
            <p:grpSpPr bwMode="auto">
              <a:xfrm>
                <a:off x="2064" y="768"/>
                <a:ext cx="336" cy="192"/>
                <a:chOff x="1152" y="624"/>
                <a:chExt cx="336" cy="192"/>
              </a:xfrm>
            </p:grpSpPr>
            <p:sp>
              <p:nvSpPr>
                <p:cNvPr id="35269" name="Line 189"/>
                <p:cNvSpPr>
                  <a:spLocks noChangeShapeType="1"/>
                </p:cNvSpPr>
                <p:nvPr/>
              </p:nvSpPr>
              <p:spPr bwMode="auto">
                <a:xfrm>
                  <a:off x="1152" y="624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35270" name="Line 190"/>
                <p:cNvSpPr>
                  <a:spLocks noChangeShapeType="1"/>
                </p:cNvSpPr>
                <p:nvPr/>
              </p:nvSpPr>
              <p:spPr bwMode="auto">
                <a:xfrm>
                  <a:off x="1488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sp>
            <p:nvSpPr>
              <p:cNvPr id="35227" name="Line 191"/>
              <p:cNvSpPr>
                <a:spLocks noChangeShapeType="1"/>
              </p:cNvSpPr>
              <p:nvPr/>
            </p:nvSpPr>
            <p:spPr bwMode="auto">
              <a:xfrm>
                <a:off x="1872" y="768"/>
                <a:ext cx="100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grpSp>
            <p:nvGrpSpPr>
              <p:cNvPr id="35228" name="Group 192"/>
              <p:cNvGrpSpPr>
                <a:grpSpLocks/>
              </p:cNvGrpSpPr>
              <p:nvPr/>
            </p:nvGrpSpPr>
            <p:grpSpPr bwMode="auto">
              <a:xfrm>
                <a:off x="2400" y="1248"/>
                <a:ext cx="200" cy="777"/>
                <a:chOff x="1488" y="1152"/>
                <a:chExt cx="200" cy="777"/>
              </a:xfrm>
            </p:grpSpPr>
            <p:grpSp>
              <p:nvGrpSpPr>
                <p:cNvPr id="35257" name="Group 193"/>
                <p:cNvGrpSpPr>
                  <a:grpSpLocks/>
                </p:cNvGrpSpPr>
                <p:nvPr/>
              </p:nvGrpSpPr>
              <p:grpSpPr bwMode="auto">
                <a:xfrm>
                  <a:off x="1488" y="1296"/>
                  <a:ext cx="192" cy="144"/>
                  <a:chOff x="1392" y="3072"/>
                  <a:chExt cx="192" cy="144"/>
                </a:xfrm>
              </p:grpSpPr>
              <p:sp>
                <p:nvSpPr>
                  <p:cNvPr id="35267" name="Line 19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268" name="Oval 195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5258" name="Group 196"/>
                <p:cNvGrpSpPr>
                  <a:grpSpLocks/>
                </p:cNvGrpSpPr>
                <p:nvPr/>
              </p:nvGrpSpPr>
              <p:grpSpPr bwMode="auto">
                <a:xfrm>
                  <a:off x="1488" y="1152"/>
                  <a:ext cx="192" cy="144"/>
                  <a:chOff x="1392" y="3072"/>
                  <a:chExt cx="192" cy="144"/>
                </a:xfrm>
              </p:grpSpPr>
              <p:sp>
                <p:nvSpPr>
                  <p:cNvPr id="35265" name="Line 19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266" name="Oval 198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5259" name="Group 199"/>
                <p:cNvGrpSpPr>
                  <a:grpSpLocks/>
                </p:cNvGrpSpPr>
                <p:nvPr/>
              </p:nvGrpSpPr>
              <p:grpSpPr bwMode="auto">
                <a:xfrm flipV="1">
                  <a:off x="1496" y="1768"/>
                  <a:ext cx="192" cy="161"/>
                  <a:chOff x="1400" y="2871"/>
                  <a:chExt cx="192" cy="161"/>
                </a:xfrm>
              </p:grpSpPr>
              <p:sp>
                <p:nvSpPr>
                  <p:cNvPr id="35263" name="Line 20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00" y="2888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264" name="Oval 201"/>
                  <p:cNvSpPr>
                    <a:spLocks noChangeArrowheads="1"/>
                  </p:cNvSpPr>
                  <p:nvPr/>
                </p:nvSpPr>
                <p:spPr bwMode="auto">
                  <a:xfrm>
                    <a:off x="1496" y="2871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5260" name="Group 202"/>
                <p:cNvGrpSpPr>
                  <a:grpSpLocks/>
                </p:cNvGrpSpPr>
                <p:nvPr/>
              </p:nvGrpSpPr>
              <p:grpSpPr bwMode="auto">
                <a:xfrm flipV="1">
                  <a:off x="1492" y="1630"/>
                  <a:ext cx="189" cy="159"/>
                  <a:chOff x="1396" y="2915"/>
                  <a:chExt cx="189" cy="159"/>
                </a:xfrm>
              </p:grpSpPr>
              <p:sp>
                <p:nvSpPr>
                  <p:cNvPr id="35261" name="Line 20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6" y="2930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262" name="Oval 204"/>
                  <p:cNvSpPr>
                    <a:spLocks noChangeArrowheads="1"/>
                  </p:cNvSpPr>
                  <p:nvPr/>
                </p:nvSpPr>
                <p:spPr bwMode="auto">
                  <a:xfrm>
                    <a:off x="1489" y="2915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  <p:sp>
            <p:nvSpPr>
              <p:cNvPr id="35229" name="Rectangle 205"/>
              <p:cNvSpPr>
                <a:spLocks noChangeArrowheads="1"/>
              </p:cNvSpPr>
              <p:nvPr/>
            </p:nvSpPr>
            <p:spPr bwMode="auto">
              <a:xfrm>
                <a:off x="2352" y="1152"/>
                <a:ext cx="96" cy="972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grpSp>
            <p:nvGrpSpPr>
              <p:cNvPr id="35230" name="Group 206"/>
              <p:cNvGrpSpPr>
                <a:grpSpLocks/>
              </p:cNvGrpSpPr>
              <p:nvPr/>
            </p:nvGrpSpPr>
            <p:grpSpPr bwMode="auto">
              <a:xfrm>
                <a:off x="2206" y="1248"/>
                <a:ext cx="194" cy="785"/>
                <a:chOff x="1294" y="1152"/>
                <a:chExt cx="194" cy="785"/>
              </a:xfrm>
            </p:grpSpPr>
            <p:grpSp>
              <p:nvGrpSpPr>
                <p:cNvPr id="35245" name="Group 207"/>
                <p:cNvGrpSpPr>
                  <a:grpSpLocks/>
                </p:cNvGrpSpPr>
                <p:nvPr/>
              </p:nvGrpSpPr>
              <p:grpSpPr bwMode="auto">
                <a:xfrm flipH="1">
                  <a:off x="1296" y="1296"/>
                  <a:ext cx="192" cy="144"/>
                  <a:chOff x="1392" y="3072"/>
                  <a:chExt cx="192" cy="144"/>
                </a:xfrm>
              </p:grpSpPr>
              <p:sp>
                <p:nvSpPr>
                  <p:cNvPr id="35255" name="Line 20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256" name="Oval 209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5246" name="Group 210"/>
                <p:cNvGrpSpPr>
                  <a:grpSpLocks/>
                </p:cNvGrpSpPr>
                <p:nvPr/>
              </p:nvGrpSpPr>
              <p:grpSpPr bwMode="auto">
                <a:xfrm flipH="1">
                  <a:off x="1296" y="1152"/>
                  <a:ext cx="192" cy="144"/>
                  <a:chOff x="1392" y="3072"/>
                  <a:chExt cx="192" cy="144"/>
                </a:xfrm>
              </p:grpSpPr>
              <p:sp>
                <p:nvSpPr>
                  <p:cNvPr id="35253" name="Line 2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254" name="Oval 212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5247" name="Group 213"/>
                <p:cNvGrpSpPr>
                  <a:grpSpLocks/>
                </p:cNvGrpSpPr>
                <p:nvPr/>
              </p:nvGrpSpPr>
              <p:grpSpPr bwMode="auto">
                <a:xfrm flipH="1" flipV="1">
                  <a:off x="1294" y="1771"/>
                  <a:ext cx="192" cy="166"/>
                  <a:chOff x="1394" y="2863"/>
                  <a:chExt cx="192" cy="166"/>
                </a:xfrm>
              </p:grpSpPr>
              <p:sp>
                <p:nvSpPr>
                  <p:cNvPr id="35251" name="Line 21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4" y="2885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252" name="Oval 215"/>
                  <p:cNvSpPr>
                    <a:spLocks noChangeArrowheads="1"/>
                  </p:cNvSpPr>
                  <p:nvPr/>
                </p:nvSpPr>
                <p:spPr bwMode="auto">
                  <a:xfrm>
                    <a:off x="1490" y="2863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5248" name="Group 216"/>
                <p:cNvGrpSpPr>
                  <a:grpSpLocks/>
                </p:cNvGrpSpPr>
                <p:nvPr/>
              </p:nvGrpSpPr>
              <p:grpSpPr bwMode="auto">
                <a:xfrm flipH="1" flipV="1">
                  <a:off x="1294" y="1634"/>
                  <a:ext cx="192" cy="166"/>
                  <a:chOff x="1394" y="2904"/>
                  <a:chExt cx="192" cy="166"/>
                </a:xfrm>
              </p:grpSpPr>
              <p:sp>
                <p:nvSpPr>
                  <p:cNvPr id="35249" name="Line 21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4" y="2926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250" name="Oval 218"/>
                  <p:cNvSpPr>
                    <a:spLocks noChangeArrowheads="1"/>
                  </p:cNvSpPr>
                  <p:nvPr/>
                </p:nvSpPr>
                <p:spPr bwMode="auto">
                  <a:xfrm>
                    <a:off x="1490" y="2904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  <p:sp>
            <p:nvSpPr>
              <p:cNvPr id="35231" name="Line 219"/>
              <p:cNvSpPr>
                <a:spLocks noChangeShapeType="1"/>
              </p:cNvSpPr>
              <p:nvPr/>
            </p:nvSpPr>
            <p:spPr bwMode="auto">
              <a:xfrm flipH="1">
                <a:off x="2402" y="2720"/>
                <a:ext cx="0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grpSp>
            <p:nvGrpSpPr>
              <p:cNvPr id="35232" name="Group 220"/>
              <p:cNvGrpSpPr>
                <a:grpSpLocks/>
              </p:cNvGrpSpPr>
              <p:nvPr/>
            </p:nvGrpSpPr>
            <p:grpSpPr bwMode="auto">
              <a:xfrm>
                <a:off x="2326" y="2320"/>
                <a:ext cx="148" cy="392"/>
                <a:chOff x="1414" y="2204"/>
                <a:chExt cx="148" cy="349"/>
              </a:xfrm>
            </p:grpSpPr>
            <p:grpSp>
              <p:nvGrpSpPr>
                <p:cNvPr id="35233" name="Group 221"/>
                <p:cNvGrpSpPr>
                  <a:grpSpLocks/>
                </p:cNvGrpSpPr>
                <p:nvPr/>
              </p:nvGrpSpPr>
              <p:grpSpPr bwMode="auto">
                <a:xfrm>
                  <a:off x="1414" y="2363"/>
                  <a:ext cx="148" cy="190"/>
                  <a:chOff x="1190" y="2932"/>
                  <a:chExt cx="247" cy="286"/>
                </a:xfrm>
              </p:grpSpPr>
              <p:sp>
                <p:nvSpPr>
                  <p:cNvPr id="35240" name="Oval 222"/>
                  <p:cNvSpPr>
                    <a:spLocks noChangeArrowheads="1"/>
                  </p:cNvSpPr>
                  <p:nvPr/>
                </p:nvSpPr>
                <p:spPr bwMode="auto">
                  <a:xfrm>
                    <a:off x="1190" y="293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241" name="Oval 223"/>
                  <p:cNvSpPr>
                    <a:spLocks noChangeArrowheads="1"/>
                  </p:cNvSpPr>
                  <p:nvPr/>
                </p:nvSpPr>
                <p:spPr bwMode="auto">
                  <a:xfrm>
                    <a:off x="1197" y="312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242" name="Oval 224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98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243" name="Oval 225"/>
                  <p:cNvSpPr>
                    <a:spLocks noChangeArrowheads="1"/>
                  </p:cNvSpPr>
                  <p:nvPr/>
                </p:nvSpPr>
                <p:spPr bwMode="auto">
                  <a:xfrm>
                    <a:off x="1194" y="302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244" name="Oval 226"/>
                  <p:cNvSpPr>
                    <a:spLocks noChangeArrowheads="1"/>
                  </p:cNvSpPr>
                  <p:nvPr/>
                </p:nvSpPr>
                <p:spPr bwMode="auto">
                  <a:xfrm>
                    <a:off x="1197" y="3077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5234" name="Group 227"/>
                <p:cNvGrpSpPr>
                  <a:grpSpLocks/>
                </p:cNvGrpSpPr>
                <p:nvPr/>
              </p:nvGrpSpPr>
              <p:grpSpPr bwMode="auto">
                <a:xfrm>
                  <a:off x="1414" y="2204"/>
                  <a:ext cx="145" cy="193"/>
                  <a:chOff x="1190" y="2398"/>
                  <a:chExt cx="242" cy="290"/>
                </a:xfrm>
              </p:grpSpPr>
              <p:sp>
                <p:nvSpPr>
                  <p:cNvPr id="35235" name="Oval 228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39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236" name="Oval 229"/>
                  <p:cNvSpPr>
                    <a:spLocks noChangeArrowheads="1"/>
                  </p:cNvSpPr>
                  <p:nvPr/>
                </p:nvSpPr>
                <p:spPr bwMode="auto">
                  <a:xfrm>
                    <a:off x="1190" y="2451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237" name="Oval 230"/>
                  <p:cNvSpPr>
                    <a:spLocks noChangeArrowheads="1"/>
                  </p:cNvSpPr>
                  <p:nvPr/>
                </p:nvSpPr>
                <p:spPr bwMode="auto">
                  <a:xfrm>
                    <a:off x="1190" y="249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238" name="Oval 231"/>
                  <p:cNvSpPr>
                    <a:spLocks noChangeArrowheads="1"/>
                  </p:cNvSpPr>
                  <p:nvPr/>
                </p:nvSpPr>
                <p:spPr bwMode="auto">
                  <a:xfrm>
                    <a:off x="1190" y="2547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239" name="Oval 232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</p:grpSp>
      </p:grpSp>
      <p:grpSp>
        <p:nvGrpSpPr>
          <p:cNvPr id="271" name="Group 161"/>
          <p:cNvGrpSpPr>
            <a:grpSpLocks/>
          </p:cNvGrpSpPr>
          <p:nvPr/>
        </p:nvGrpSpPr>
        <p:grpSpPr bwMode="auto">
          <a:xfrm>
            <a:off x="1987550" y="1412875"/>
            <a:ext cx="1600200" cy="3240088"/>
            <a:chOff x="2160" y="768"/>
            <a:chExt cx="1008" cy="2041"/>
          </a:xfrm>
        </p:grpSpPr>
        <p:grpSp>
          <p:nvGrpSpPr>
            <p:cNvPr id="35167" name="Group 162"/>
            <p:cNvGrpSpPr>
              <a:grpSpLocks/>
            </p:cNvGrpSpPr>
            <p:nvPr/>
          </p:nvGrpSpPr>
          <p:grpSpPr bwMode="auto">
            <a:xfrm flipV="1">
              <a:off x="2496" y="1632"/>
              <a:ext cx="384" cy="587"/>
              <a:chOff x="1296" y="469"/>
              <a:chExt cx="432" cy="587"/>
            </a:xfrm>
          </p:grpSpPr>
          <p:sp>
            <p:nvSpPr>
              <p:cNvPr id="35220" name="Line 163"/>
              <p:cNvSpPr>
                <a:spLocks noChangeShapeType="1"/>
              </p:cNvSpPr>
              <p:nvPr/>
            </p:nvSpPr>
            <p:spPr bwMode="auto">
              <a:xfrm>
                <a:off x="1296" y="483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5221" name="Line 164"/>
              <p:cNvSpPr>
                <a:spLocks noChangeShapeType="1"/>
              </p:cNvSpPr>
              <p:nvPr/>
            </p:nvSpPr>
            <p:spPr bwMode="auto">
              <a:xfrm>
                <a:off x="1296" y="469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5222" name="Line 165"/>
              <p:cNvSpPr>
                <a:spLocks noChangeShapeType="1"/>
              </p:cNvSpPr>
              <p:nvPr/>
            </p:nvSpPr>
            <p:spPr bwMode="auto">
              <a:xfrm>
                <a:off x="1728" y="480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35168" name="Group 166"/>
            <p:cNvGrpSpPr>
              <a:grpSpLocks/>
            </p:cNvGrpSpPr>
            <p:nvPr/>
          </p:nvGrpSpPr>
          <p:grpSpPr bwMode="auto">
            <a:xfrm>
              <a:off x="2160" y="768"/>
              <a:ext cx="1008" cy="2041"/>
              <a:chOff x="1872" y="768"/>
              <a:chExt cx="1008" cy="2041"/>
            </a:xfrm>
          </p:grpSpPr>
          <p:grpSp>
            <p:nvGrpSpPr>
              <p:cNvPr id="35169" name="Group 167"/>
              <p:cNvGrpSpPr>
                <a:grpSpLocks/>
              </p:cNvGrpSpPr>
              <p:nvPr/>
            </p:nvGrpSpPr>
            <p:grpSpPr bwMode="auto">
              <a:xfrm>
                <a:off x="2208" y="960"/>
                <a:ext cx="384" cy="576"/>
                <a:chOff x="1296" y="816"/>
                <a:chExt cx="432" cy="576"/>
              </a:xfrm>
            </p:grpSpPr>
            <p:sp>
              <p:nvSpPr>
                <p:cNvPr id="35217" name="Line 168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35218" name="Line 169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35219" name="Line 170"/>
                <p:cNvSpPr>
                  <a:spLocks noChangeShapeType="1"/>
                </p:cNvSpPr>
                <p:nvPr/>
              </p:nvSpPr>
              <p:spPr bwMode="auto">
                <a:xfrm>
                  <a:off x="1728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35170" name="Group 187"/>
              <p:cNvGrpSpPr>
                <a:grpSpLocks/>
              </p:cNvGrpSpPr>
              <p:nvPr/>
            </p:nvGrpSpPr>
            <p:grpSpPr bwMode="auto">
              <a:xfrm>
                <a:off x="2064" y="768"/>
                <a:ext cx="336" cy="192"/>
                <a:chOff x="1152" y="624"/>
                <a:chExt cx="336" cy="192"/>
              </a:xfrm>
            </p:grpSpPr>
            <p:sp>
              <p:nvSpPr>
                <p:cNvPr id="35215" name="Line 189"/>
                <p:cNvSpPr>
                  <a:spLocks noChangeShapeType="1"/>
                </p:cNvSpPr>
                <p:nvPr/>
              </p:nvSpPr>
              <p:spPr bwMode="auto">
                <a:xfrm>
                  <a:off x="1152" y="624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35216" name="Line 190"/>
                <p:cNvSpPr>
                  <a:spLocks noChangeShapeType="1"/>
                </p:cNvSpPr>
                <p:nvPr/>
              </p:nvSpPr>
              <p:spPr bwMode="auto">
                <a:xfrm>
                  <a:off x="1488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sp>
            <p:nvSpPr>
              <p:cNvPr id="35171" name="Line 191"/>
              <p:cNvSpPr>
                <a:spLocks noChangeShapeType="1"/>
              </p:cNvSpPr>
              <p:nvPr/>
            </p:nvSpPr>
            <p:spPr bwMode="auto">
              <a:xfrm>
                <a:off x="1872" y="768"/>
                <a:ext cx="100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grpSp>
            <p:nvGrpSpPr>
              <p:cNvPr id="35172" name="Group 192"/>
              <p:cNvGrpSpPr>
                <a:grpSpLocks/>
              </p:cNvGrpSpPr>
              <p:nvPr/>
            </p:nvGrpSpPr>
            <p:grpSpPr bwMode="auto">
              <a:xfrm>
                <a:off x="2400" y="1248"/>
                <a:ext cx="200" cy="661"/>
                <a:chOff x="1488" y="1152"/>
                <a:chExt cx="200" cy="661"/>
              </a:xfrm>
            </p:grpSpPr>
            <p:grpSp>
              <p:nvGrpSpPr>
                <p:cNvPr id="35203" name="Group 193"/>
                <p:cNvGrpSpPr>
                  <a:grpSpLocks/>
                </p:cNvGrpSpPr>
                <p:nvPr/>
              </p:nvGrpSpPr>
              <p:grpSpPr bwMode="auto">
                <a:xfrm>
                  <a:off x="1488" y="1296"/>
                  <a:ext cx="192" cy="144"/>
                  <a:chOff x="1392" y="3072"/>
                  <a:chExt cx="192" cy="144"/>
                </a:xfrm>
              </p:grpSpPr>
              <p:sp>
                <p:nvSpPr>
                  <p:cNvPr id="35213" name="Line 19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214" name="Oval 195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5204" name="Group 196"/>
                <p:cNvGrpSpPr>
                  <a:grpSpLocks/>
                </p:cNvGrpSpPr>
                <p:nvPr/>
              </p:nvGrpSpPr>
              <p:grpSpPr bwMode="auto">
                <a:xfrm>
                  <a:off x="1488" y="1152"/>
                  <a:ext cx="192" cy="144"/>
                  <a:chOff x="1392" y="3072"/>
                  <a:chExt cx="192" cy="144"/>
                </a:xfrm>
              </p:grpSpPr>
              <p:sp>
                <p:nvSpPr>
                  <p:cNvPr id="35211" name="Line 19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212" name="Oval 198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5205" name="Group 199"/>
                <p:cNvGrpSpPr>
                  <a:grpSpLocks/>
                </p:cNvGrpSpPr>
                <p:nvPr/>
              </p:nvGrpSpPr>
              <p:grpSpPr bwMode="auto">
                <a:xfrm flipV="1">
                  <a:off x="1496" y="1641"/>
                  <a:ext cx="192" cy="172"/>
                  <a:chOff x="1400" y="2987"/>
                  <a:chExt cx="192" cy="172"/>
                </a:xfrm>
              </p:grpSpPr>
              <p:sp>
                <p:nvSpPr>
                  <p:cNvPr id="35209" name="Line 20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00" y="3015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210" name="Oval 201"/>
                  <p:cNvSpPr>
                    <a:spLocks noChangeArrowheads="1"/>
                  </p:cNvSpPr>
                  <p:nvPr/>
                </p:nvSpPr>
                <p:spPr bwMode="auto">
                  <a:xfrm>
                    <a:off x="1496" y="2987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5206" name="Group 202"/>
                <p:cNvGrpSpPr>
                  <a:grpSpLocks/>
                </p:cNvGrpSpPr>
                <p:nvPr/>
              </p:nvGrpSpPr>
              <p:grpSpPr bwMode="auto">
                <a:xfrm flipV="1">
                  <a:off x="1493" y="1515"/>
                  <a:ext cx="192" cy="175"/>
                  <a:chOff x="1397" y="3014"/>
                  <a:chExt cx="192" cy="175"/>
                </a:xfrm>
              </p:grpSpPr>
              <p:sp>
                <p:nvSpPr>
                  <p:cNvPr id="35207" name="Line 20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7" y="3045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208" name="Oval 204"/>
                  <p:cNvSpPr>
                    <a:spLocks noChangeArrowheads="1"/>
                  </p:cNvSpPr>
                  <p:nvPr/>
                </p:nvSpPr>
                <p:spPr bwMode="auto">
                  <a:xfrm>
                    <a:off x="1493" y="3014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  <p:sp>
            <p:nvSpPr>
              <p:cNvPr id="35173" name="Rectangle 205"/>
              <p:cNvSpPr>
                <a:spLocks noChangeArrowheads="1"/>
              </p:cNvSpPr>
              <p:nvPr/>
            </p:nvSpPr>
            <p:spPr bwMode="auto">
              <a:xfrm>
                <a:off x="2352" y="1152"/>
                <a:ext cx="96" cy="864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grpSp>
            <p:nvGrpSpPr>
              <p:cNvPr id="35174" name="Group 206"/>
              <p:cNvGrpSpPr>
                <a:grpSpLocks/>
              </p:cNvGrpSpPr>
              <p:nvPr/>
            </p:nvGrpSpPr>
            <p:grpSpPr bwMode="auto">
              <a:xfrm>
                <a:off x="2208" y="1248"/>
                <a:ext cx="192" cy="667"/>
                <a:chOff x="1296" y="1152"/>
                <a:chExt cx="192" cy="667"/>
              </a:xfrm>
            </p:grpSpPr>
            <p:grpSp>
              <p:nvGrpSpPr>
                <p:cNvPr id="35191" name="Group 207"/>
                <p:cNvGrpSpPr>
                  <a:grpSpLocks/>
                </p:cNvGrpSpPr>
                <p:nvPr/>
              </p:nvGrpSpPr>
              <p:grpSpPr bwMode="auto">
                <a:xfrm flipH="1">
                  <a:off x="1296" y="1296"/>
                  <a:ext cx="192" cy="144"/>
                  <a:chOff x="1392" y="3072"/>
                  <a:chExt cx="192" cy="144"/>
                </a:xfrm>
              </p:grpSpPr>
              <p:sp>
                <p:nvSpPr>
                  <p:cNvPr id="35201" name="Line 20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202" name="Oval 209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5192" name="Group 210"/>
                <p:cNvGrpSpPr>
                  <a:grpSpLocks/>
                </p:cNvGrpSpPr>
                <p:nvPr/>
              </p:nvGrpSpPr>
              <p:grpSpPr bwMode="auto">
                <a:xfrm flipH="1">
                  <a:off x="1296" y="1152"/>
                  <a:ext cx="192" cy="144"/>
                  <a:chOff x="1392" y="3072"/>
                  <a:chExt cx="192" cy="144"/>
                </a:xfrm>
              </p:grpSpPr>
              <p:sp>
                <p:nvSpPr>
                  <p:cNvPr id="35199" name="Line 2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200" name="Oval 212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5193" name="Group 213"/>
                <p:cNvGrpSpPr>
                  <a:grpSpLocks/>
                </p:cNvGrpSpPr>
                <p:nvPr/>
              </p:nvGrpSpPr>
              <p:grpSpPr bwMode="auto">
                <a:xfrm flipH="1" flipV="1">
                  <a:off x="1296" y="1644"/>
                  <a:ext cx="192" cy="175"/>
                  <a:chOff x="1392" y="2981"/>
                  <a:chExt cx="192" cy="175"/>
                </a:xfrm>
              </p:grpSpPr>
              <p:sp>
                <p:nvSpPr>
                  <p:cNvPr id="35197" name="Line 21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1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198" name="Oval 215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2981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5194" name="Group 216"/>
                <p:cNvGrpSpPr>
                  <a:grpSpLocks/>
                </p:cNvGrpSpPr>
                <p:nvPr/>
              </p:nvGrpSpPr>
              <p:grpSpPr bwMode="auto">
                <a:xfrm flipH="1" flipV="1">
                  <a:off x="1300" y="1531"/>
                  <a:ext cx="187" cy="168"/>
                  <a:chOff x="1393" y="3005"/>
                  <a:chExt cx="187" cy="168"/>
                </a:xfrm>
              </p:grpSpPr>
              <p:sp>
                <p:nvSpPr>
                  <p:cNvPr id="35195" name="Line 21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3" y="3029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196" name="Oval 218"/>
                  <p:cNvSpPr>
                    <a:spLocks noChangeArrowheads="1"/>
                  </p:cNvSpPr>
                  <p:nvPr/>
                </p:nvSpPr>
                <p:spPr bwMode="auto">
                  <a:xfrm>
                    <a:off x="1484" y="3005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  <p:sp>
            <p:nvSpPr>
              <p:cNvPr id="35175" name="Line 219"/>
              <p:cNvSpPr>
                <a:spLocks noChangeShapeType="1"/>
              </p:cNvSpPr>
              <p:nvPr/>
            </p:nvSpPr>
            <p:spPr bwMode="auto">
              <a:xfrm flipH="1">
                <a:off x="2398" y="2617"/>
                <a:ext cx="0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grpSp>
            <p:nvGrpSpPr>
              <p:cNvPr id="35176" name="Group 220"/>
              <p:cNvGrpSpPr>
                <a:grpSpLocks/>
              </p:cNvGrpSpPr>
              <p:nvPr/>
            </p:nvGrpSpPr>
            <p:grpSpPr bwMode="auto">
              <a:xfrm>
                <a:off x="2326" y="2219"/>
                <a:ext cx="145" cy="398"/>
                <a:chOff x="1414" y="2112"/>
                <a:chExt cx="145" cy="354"/>
              </a:xfrm>
            </p:grpSpPr>
            <p:grpSp>
              <p:nvGrpSpPr>
                <p:cNvPr id="35179" name="Group 221"/>
                <p:cNvGrpSpPr>
                  <a:grpSpLocks/>
                </p:cNvGrpSpPr>
                <p:nvPr/>
              </p:nvGrpSpPr>
              <p:grpSpPr bwMode="auto">
                <a:xfrm>
                  <a:off x="1414" y="2112"/>
                  <a:ext cx="145" cy="354"/>
                  <a:chOff x="1190" y="2545"/>
                  <a:chExt cx="242" cy="531"/>
                </a:xfrm>
              </p:grpSpPr>
              <p:sp>
                <p:nvSpPr>
                  <p:cNvPr id="35186" name="Oval 222"/>
                  <p:cNvSpPr>
                    <a:spLocks noChangeArrowheads="1"/>
                  </p:cNvSpPr>
                  <p:nvPr/>
                </p:nvSpPr>
                <p:spPr bwMode="auto">
                  <a:xfrm>
                    <a:off x="1190" y="293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187" name="Oval 223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641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188" name="Oval 224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98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189" name="Oval 225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545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190" name="Oval 226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59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5180" name="Group 227"/>
                <p:cNvGrpSpPr>
                  <a:grpSpLocks/>
                </p:cNvGrpSpPr>
                <p:nvPr/>
              </p:nvGrpSpPr>
              <p:grpSpPr bwMode="auto">
                <a:xfrm>
                  <a:off x="1414" y="2204"/>
                  <a:ext cx="145" cy="193"/>
                  <a:chOff x="1190" y="2398"/>
                  <a:chExt cx="242" cy="290"/>
                </a:xfrm>
              </p:grpSpPr>
              <p:sp>
                <p:nvSpPr>
                  <p:cNvPr id="35181" name="Oval 228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39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182" name="Oval 229"/>
                  <p:cNvSpPr>
                    <a:spLocks noChangeArrowheads="1"/>
                  </p:cNvSpPr>
                  <p:nvPr/>
                </p:nvSpPr>
                <p:spPr bwMode="auto">
                  <a:xfrm>
                    <a:off x="1190" y="2451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183" name="Oval 230"/>
                  <p:cNvSpPr>
                    <a:spLocks noChangeArrowheads="1"/>
                  </p:cNvSpPr>
                  <p:nvPr/>
                </p:nvSpPr>
                <p:spPr bwMode="auto">
                  <a:xfrm>
                    <a:off x="1190" y="249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184" name="Oval 231"/>
                  <p:cNvSpPr>
                    <a:spLocks noChangeArrowheads="1"/>
                  </p:cNvSpPr>
                  <p:nvPr/>
                </p:nvSpPr>
                <p:spPr bwMode="auto">
                  <a:xfrm>
                    <a:off x="1190" y="2547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185" name="Oval 232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  <p:sp>
            <p:nvSpPr>
              <p:cNvPr id="35177" name="Line 233"/>
              <p:cNvSpPr>
                <a:spLocks noChangeShapeType="1"/>
              </p:cNvSpPr>
              <p:nvPr/>
            </p:nvSpPr>
            <p:spPr bwMode="auto">
              <a:xfrm>
                <a:off x="2688" y="960"/>
                <a:ext cx="0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5178" name="Line 234"/>
              <p:cNvSpPr>
                <a:spLocks noChangeShapeType="1"/>
              </p:cNvSpPr>
              <p:nvPr/>
            </p:nvSpPr>
            <p:spPr bwMode="auto">
              <a:xfrm flipV="1">
                <a:off x="2688" y="1584"/>
                <a:ext cx="0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</p:grpSp>
      </p:grpSp>
      <p:grpSp>
        <p:nvGrpSpPr>
          <p:cNvPr id="389" name="Group 161"/>
          <p:cNvGrpSpPr>
            <a:grpSpLocks/>
          </p:cNvGrpSpPr>
          <p:nvPr/>
        </p:nvGrpSpPr>
        <p:grpSpPr bwMode="auto">
          <a:xfrm>
            <a:off x="1987550" y="1390650"/>
            <a:ext cx="1600200" cy="3114675"/>
            <a:chOff x="2160" y="768"/>
            <a:chExt cx="1008" cy="1962"/>
          </a:xfrm>
        </p:grpSpPr>
        <p:grpSp>
          <p:nvGrpSpPr>
            <p:cNvPr id="35111" name="Group 162"/>
            <p:cNvGrpSpPr>
              <a:grpSpLocks/>
            </p:cNvGrpSpPr>
            <p:nvPr/>
          </p:nvGrpSpPr>
          <p:grpSpPr bwMode="auto">
            <a:xfrm flipV="1">
              <a:off x="2496" y="1536"/>
              <a:ext cx="384" cy="576"/>
              <a:chOff x="1296" y="576"/>
              <a:chExt cx="432" cy="576"/>
            </a:xfrm>
          </p:grpSpPr>
          <p:sp>
            <p:nvSpPr>
              <p:cNvPr id="35164" name="Line 163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5165" name="Line 164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5166" name="Line 165"/>
              <p:cNvSpPr>
                <a:spLocks noChangeShapeType="1"/>
              </p:cNvSpPr>
              <p:nvPr/>
            </p:nvSpPr>
            <p:spPr bwMode="auto">
              <a:xfrm>
                <a:off x="1728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35112" name="Group 166"/>
            <p:cNvGrpSpPr>
              <a:grpSpLocks/>
            </p:cNvGrpSpPr>
            <p:nvPr/>
          </p:nvGrpSpPr>
          <p:grpSpPr bwMode="auto">
            <a:xfrm>
              <a:off x="2160" y="768"/>
              <a:ext cx="1008" cy="1962"/>
              <a:chOff x="1872" y="768"/>
              <a:chExt cx="1008" cy="1962"/>
            </a:xfrm>
          </p:grpSpPr>
          <p:grpSp>
            <p:nvGrpSpPr>
              <p:cNvPr id="35113" name="Group 167"/>
              <p:cNvGrpSpPr>
                <a:grpSpLocks/>
              </p:cNvGrpSpPr>
              <p:nvPr/>
            </p:nvGrpSpPr>
            <p:grpSpPr bwMode="auto">
              <a:xfrm>
                <a:off x="2208" y="960"/>
                <a:ext cx="384" cy="576"/>
                <a:chOff x="1296" y="816"/>
                <a:chExt cx="432" cy="576"/>
              </a:xfrm>
            </p:grpSpPr>
            <p:sp>
              <p:nvSpPr>
                <p:cNvPr id="35161" name="Line 168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35162" name="Line 169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35163" name="Line 170"/>
                <p:cNvSpPr>
                  <a:spLocks noChangeShapeType="1"/>
                </p:cNvSpPr>
                <p:nvPr/>
              </p:nvSpPr>
              <p:spPr bwMode="auto">
                <a:xfrm>
                  <a:off x="1728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35114" name="Group 187"/>
              <p:cNvGrpSpPr>
                <a:grpSpLocks/>
              </p:cNvGrpSpPr>
              <p:nvPr/>
            </p:nvGrpSpPr>
            <p:grpSpPr bwMode="auto">
              <a:xfrm>
                <a:off x="2064" y="768"/>
                <a:ext cx="336" cy="192"/>
                <a:chOff x="1152" y="624"/>
                <a:chExt cx="336" cy="192"/>
              </a:xfrm>
            </p:grpSpPr>
            <p:sp>
              <p:nvSpPr>
                <p:cNvPr id="35159" name="Line 189"/>
                <p:cNvSpPr>
                  <a:spLocks noChangeShapeType="1"/>
                </p:cNvSpPr>
                <p:nvPr/>
              </p:nvSpPr>
              <p:spPr bwMode="auto">
                <a:xfrm>
                  <a:off x="1152" y="624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35160" name="Line 190"/>
                <p:cNvSpPr>
                  <a:spLocks noChangeShapeType="1"/>
                </p:cNvSpPr>
                <p:nvPr/>
              </p:nvSpPr>
              <p:spPr bwMode="auto">
                <a:xfrm>
                  <a:off x="1488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sp>
            <p:nvSpPr>
              <p:cNvPr id="35115" name="Line 191"/>
              <p:cNvSpPr>
                <a:spLocks noChangeShapeType="1"/>
              </p:cNvSpPr>
              <p:nvPr/>
            </p:nvSpPr>
            <p:spPr bwMode="auto">
              <a:xfrm>
                <a:off x="1872" y="768"/>
                <a:ext cx="100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grpSp>
            <p:nvGrpSpPr>
              <p:cNvPr id="35116" name="Group 192"/>
              <p:cNvGrpSpPr>
                <a:grpSpLocks/>
              </p:cNvGrpSpPr>
              <p:nvPr/>
            </p:nvGrpSpPr>
            <p:grpSpPr bwMode="auto">
              <a:xfrm>
                <a:off x="2400" y="1248"/>
                <a:ext cx="192" cy="576"/>
                <a:chOff x="1488" y="1152"/>
                <a:chExt cx="192" cy="576"/>
              </a:xfrm>
            </p:grpSpPr>
            <p:grpSp>
              <p:nvGrpSpPr>
                <p:cNvPr id="35147" name="Group 193"/>
                <p:cNvGrpSpPr>
                  <a:grpSpLocks/>
                </p:cNvGrpSpPr>
                <p:nvPr/>
              </p:nvGrpSpPr>
              <p:grpSpPr bwMode="auto">
                <a:xfrm>
                  <a:off x="1488" y="1296"/>
                  <a:ext cx="192" cy="144"/>
                  <a:chOff x="1392" y="3072"/>
                  <a:chExt cx="192" cy="144"/>
                </a:xfrm>
              </p:grpSpPr>
              <p:sp>
                <p:nvSpPr>
                  <p:cNvPr id="35157" name="Line 19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158" name="Oval 195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5148" name="Group 196"/>
                <p:cNvGrpSpPr>
                  <a:grpSpLocks/>
                </p:cNvGrpSpPr>
                <p:nvPr/>
              </p:nvGrpSpPr>
              <p:grpSpPr bwMode="auto">
                <a:xfrm>
                  <a:off x="1488" y="1152"/>
                  <a:ext cx="192" cy="144"/>
                  <a:chOff x="1392" y="3072"/>
                  <a:chExt cx="192" cy="144"/>
                </a:xfrm>
              </p:grpSpPr>
              <p:sp>
                <p:nvSpPr>
                  <p:cNvPr id="35155" name="Line 19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156" name="Oval 198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5149" name="Group 199"/>
                <p:cNvGrpSpPr>
                  <a:grpSpLocks/>
                </p:cNvGrpSpPr>
                <p:nvPr/>
              </p:nvGrpSpPr>
              <p:grpSpPr bwMode="auto">
                <a:xfrm flipV="1">
                  <a:off x="1488" y="1584"/>
                  <a:ext cx="192" cy="144"/>
                  <a:chOff x="1392" y="3072"/>
                  <a:chExt cx="192" cy="144"/>
                </a:xfrm>
              </p:grpSpPr>
              <p:sp>
                <p:nvSpPr>
                  <p:cNvPr id="35153" name="Line 20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154" name="Oval 201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5150" name="Group 202"/>
                <p:cNvGrpSpPr>
                  <a:grpSpLocks/>
                </p:cNvGrpSpPr>
                <p:nvPr/>
              </p:nvGrpSpPr>
              <p:grpSpPr bwMode="auto">
                <a:xfrm flipV="1">
                  <a:off x="1488" y="1488"/>
                  <a:ext cx="192" cy="144"/>
                  <a:chOff x="1392" y="3072"/>
                  <a:chExt cx="192" cy="144"/>
                </a:xfrm>
              </p:grpSpPr>
              <p:sp>
                <p:nvSpPr>
                  <p:cNvPr id="35151" name="Line 20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152" name="Oval 204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  <p:sp>
            <p:nvSpPr>
              <p:cNvPr id="35117" name="Rectangle 205"/>
              <p:cNvSpPr>
                <a:spLocks noChangeArrowheads="1"/>
              </p:cNvSpPr>
              <p:nvPr/>
            </p:nvSpPr>
            <p:spPr bwMode="auto">
              <a:xfrm>
                <a:off x="2352" y="1152"/>
                <a:ext cx="96" cy="76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grpSp>
            <p:nvGrpSpPr>
              <p:cNvPr id="35118" name="Group 206"/>
              <p:cNvGrpSpPr>
                <a:grpSpLocks/>
              </p:cNvGrpSpPr>
              <p:nvPr/>
            </p:nvGrpSpPr>
            <p:grpSpPr bwMode="auto">
              <a:xfrm>
                <a:off x="2208" y="1248"/>
                <a:ext cx="192" cy="576"/>
                <a:chOff x="1296" y="1152"/>
                <a:chExt cx="192" cy="576"/>
              </a:xfrm>
            </p:grpSpPr>
            <p:grpSp>
              <p:nvGrpSpPr>
                <p:cNvPr id="35135" name="Group 207"/>
                <p:cNvGrpSpPr>
                  <a:grpSpLocks/>
                </p:cNvGrpSpPr>
                <p:nvPr/>
              </p:nvGrpSpPr>
              <p:grpSpPr bwMode="auto">
                <a:xfrm flipH="1">
                  <a:off x="1296" y="1296"/>
                  <a:ext cx="192" cy="144"/>
                  <a:chOff x="1392" y="3072"/>
                  <a:chExt cx="192" cy="144"/>
                </a:xfrm>
              </p:grpSpPr>
              <p:sp>
                <p:nvSpPr>
                  <p:cNvPr id="35145" name="Line 20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146" name="Oval 209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5136" name="Group 210"/>
                <p:cNvGrpSpPr>
                  <a:grpSpLocks/>
                </p:cNvGrpSpPr>
                <p:nvPr/>
              </p:nvGrpSpPr>
              <p:grpSpPr bwMode="auto">
                <a:xfrm flipH="1">
                  <a:off x="1296" y="1152"/>
                  <a:ext cx="192" cy="144"/>
                  <a:chOff x="1392" y="3072"/>
                  <a:chExt cx="192" cy="144"/>
                </a:xfrm>
              </p:grpSpPr>
              <p:sp>
                <p:nvSpPr>
                  <p:cNvPr id="35143" name="Line 2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144" name="Oval 212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5137" name="Group 213"/>
                <p:cNvGrpSpPr>
                  <a:grpSpLocks/>
                </p:cNvGrpSpPr>
                <p:nvPr/>
              </p:nvGrpSpPr>
              <p:grpSpPr bwMode="auto">
                <a:xfrm flipH="1" flipV="1">
                  <a:off x="1296" y="1584"/>
                  <a:ext cx="192" cy="144"/>
                  <a:chOff x="1392" y="3072"/>
                  <a:chExt cx="192" cy="144"/>
                </a:xfrm>
              </p:grpSpPr>
              <p:sp>
                <p:nvSpPr>
                  <p:cNvPr id="35141" name="Line 21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142" name="Oval 215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5138" name="Group 216"/>
                <p:cNvGrpSpPr>
                  <a:grpSpLocks/>
                </p:cNvGrpSpPr>
                <p:nvPr/>
              </p:nvGrpSpPr>
              <p:grpSpPr bwMode="auto">
                <a:xfrm flipH="1" flipV="1">
                  <a:off x="1296" y="1488"/>
                  <a:ext cx="192" cy="144"/>
                  <a:chOff x="1392" y="3072"/>
                  <a:chExt cx="192" cy="144"/>
                </a:xfrm>
              </p:grpSpPr>
              <p:sp>
                <p:nvSpPr>
                  <p:cNvPr id="35139" name="Line 21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140" name="Oval 218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  <p:sp>
            <p:nvSpPr>
              <p:cNvPr id="35119" name="Line 219"/>
              <p:cNvSpPr>
                <a:spLocks noChangeShapeType="1"/>
              </p:cNvSpPr>
              <p:nvPr/>
            </p:nvSpPr>
            <p:spPr bwMode="auto">
              <a:xfrm flipH="1">
                <a:off x="2400" y="2538"/>
                <a:ext cx="0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grpSp>
            <p:nvGrpSpPr>
              <p:cNvPr id="35120" name="Group 220"/>
              <p:cNvGrpSpPr>
                <a:grpSpLocks/>
              </p:cNvGrpSpPr>
              <p:nvPr/>
            </p:nvGrpSpPr>
            <p:grpSpPr bwMode="auto">
              <a:xfrm>
                <a:off x="2328" y="2114"/>
                <a:ext cx="144" cy="424"/>
                <a:chOff x="1416" y="2019"/>
                <a:chExt cx="144" cy="377"/>
              </a:xfrm>
            </p:grpSpPr>
            <p:grpSp>
              <p:nvGrpSpPr>
                <p:cNvPr id="35123" name="Group 221"/>
                <p:cNvGrpSpPr>
                  <a:grpSpLocks/>
                </p:cNvGrpSpPr>
                <p:nvPr/>
              </p:nvGrpSpPr>
              <p:grpSpPr bwMode="auto">
                <a:xfrm>
                  <a:off x="1416" y="2019"/>
                  <a:ext cx="144" cy="189"/>
                  <a:chOff x="1192" y="2400"/>
                  <a:chExt cx="240" cy="283"/>
                </a:xfrm>
              </p:grpSpPr>
              <p:sp>
                <p:nvSpPr>
                  <p:cNvPr id="35130" name="Oval 222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131" name="Oval 223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45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132" name="Oval 224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493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133" name="Oval 225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541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134" name="Oval 226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587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5124" name="Group 227"/>
                <p:cNvGrpSpPr>
                  <a:grpSpLocks/>
                </p:cNvGrpSpPr>
                <p:nvPr/>
              </p:nvGrpSpPr>
              <p:grpSpPr bwMode="auto">
                <a:xfrm>
                  <a:off x="1416" y="2205"/>
                  <a:ext cx="144" cy="191"/>
                  <a:chOff x="1192" y="2400"/>
                  <a:chExt cx="240" cy="287"/>
                </a:xfrm>
              </p:grpSpPr>
              <p:sp>
                <p:nvSpPr>
                  <p:cNvPr id="35125" name="Oval 228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126" name="Oval 229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45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127" name="Oval 230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128" name="Oval 231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553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129" name="Oval 232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591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  <p:sp>
            <p:nvSpPr>
              <p:cNvPr id="35121" name="Line 233"/>
              <p:cNvSpPr>
                <a:spLocks noChangeShapeType="1"/>
              </p:cNvSpPr>
              <p:nvPr/>
            </p:nvSpPr>
            <p:spPr bwMode="auto">
              <a:xfrm>
                <a:off x="2688" y="960"/>
                <a:ext cx="0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5122" name="Line 234"/>
              <p:cNvSpPr>
                <a:spLocks noChangeShapeType="1"/>
              </p:cNvSpPr>
              <p:nvPr/>
            </p:nvSpPr>
            <p:spPr bwMode="auto">
              <a:xfrm flipV="1">
                <a:off x="2688" y="1584"/>
                <a:ext cx="0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</p:grpSp>
      </p:grpSp>
      <p:grpSp>
        <p:nvGrpSpPr>
          <p:cNvPr id="448" name="Group 161"/>
          <p:cNvGrpSpPr>
            <a:grpSpLocks/>
          </p:cNvGrpSpPr>
          <p:nvPr/>
        </p:nvGrpSpPr>
        <p:grpSpPr bwMode="auto">
          <a:xfrm>
            <a:off x="4641850" y="1412875"/>
            <a:ext cx="1600200" cy="3240088"/>
            <a:chOff x="2160" y="768"/>
            <a:chExt cx="1008" cy="2041"/>
          </a:xfrm>
        </p:grpSpPr>
        <p:grpSp>
          <p:nvGrpSpPr>
            <p:cNvPr id="35057" name="Group 162"/>
            <p:cNvGrpSpPr>
              <a:grpSpLocks/>
            </p:cNvGrpSpPr>
            <p:nvPr/>
          </p:nvGrpSpPr>
          <p:grpSpPr bwMode="auto">
            <a:xfrm flipV="1">
              <a:off x="2496" y="1632"/>
              <a:ext cx="384" cy="587"/>
              <a:chOff x="1296" y="469"/>
              <a:chExt cx="432" cy="587"/>
            </a:xfrm>
          </p:grpSpPr>
          <p:sp>
            <p:nvSpPr>
              <p:cNvPr id="35108" name="Line 163"/>
              <p:cNvSpPr>
                <a:spLocks noChangeShapeType="1"/>
              </p:cNvSpPr>
              <p:nvPr/>
            </p:nvSpPr>
            <p:spPr bwMode="auto">
              <a:xfrm>
                <a:off x="1296" y="483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5109" name="Line 164"/>
              <p:cNvSpPr>
                <a:spLocks noChangeShapeType="1"/>
              </p:cNvSpPr>
              <p:nvPr/>
            </p:nvSpPr>
            <p:spPr bwMode="auto">
              <a:xfrm>
                <a:off x="1296" y="469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5110" name="Line 165"/>
              <p:cNvSpPr>
                <a:spLocks noChangeShapeType="1"/>
              </p:cNvSpPr>
              <p:nvPr/>
            </p:nvSpPr>
            <p:spPr bwMode="auto">
              <a:xfrm>
                <a:off x="1728" y="480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35058" name="Group 166"/>
            <p:cNvGrpSpPr>
              <a:grpSpLocks/>
            </p:cNvGrpSpPr>
            <p:nvPr/>
          </p:nvGrpSpPr>
          <p:grpSpPr bwMode="auto">
            <a:xfrm>
              <a:off x="2160" y="768"/>
              <a:ext cx="1008" cy="2041"/>
              <a:chOff x="1872" y="768"/>
              <a:chExt cx="1008" cy="2041"/>
            </a:xfrm>
          </p:grpSpPr>
          <p:grpSp>
            <p:nvGrpSpPr>
              <p:cNvPr id="35059" name="Group 167"/>
              <p:cNvGrpSpPr>
                <a:grpSpLocks/>
              </p:cNvGrpSpPr>
              <p:nvPr/>
            </p:nvGrpSpPr>
            <p:grpSpPr bwMode="auto">
              <a:xfrm>
                <a:off x="2208" y="960"/>
                <a:ext cx="384" cy="576"/>
                <a:chOff x="1296" y="816"/>
                <a:chExt cx="432" cy="576"/>
              </a:xfrm>
            </p:grpSpPr>
            <p:sp>
              <p:nvSpPr>
                <p:cNvPr id="35105" name="Line 168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35106" name="Line 169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35107" name="Line 170"/>
                <p:cNvSpPr>
                  <a:spLocks noChangeShapeType="1"/>
                </p:cNvSpPr>
                <p:nvPr/>
              </p:nvSpPr>
              <p:spPr bwMode="auto">
                <a:xfrm>
                  <a:off x="1728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35060" name="Group 187"/>
              <p:cNvGrpSpPr>
                <a:grpSpLocks/>
              </p:cNvGrpSpPr>
              <p:nvPr/>
            </p:nvGrpSpPr>
            <p:grpSpPr bwMode="auto">
              <a:xfrm>
                <a:off x="2064" y="768"/>
                <a:ext cx="336" cy="192"/>
                <a:chOff x="1152" y="624"/>
                <a:chExt cx="336" cy="192"/>
              </a:xfrm>
            </p:grpSpPr>
            <p:sp>
              <p:nvSpPr>
                <p:cNvPr id="35103" name="Line 189"/>
                <p:cNvSpPr>
                  <a:spLocks noChangeShapeType="1"/>
                </p:cNvSpPr>
                <p:nvPr/>
              </p:nvSpPr>
              <p:spPr bwMode="auto">
                <a:xfrm>
                  <a:off x="1152" y="624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35104" name="Line 190"/>
                <p:cNvSpPr>
                  <a:spLocks noChangeShapeType="1"/>
                </p:cNvSpPr>
                <p:nvPr/>
              </p:nvSpPr>
              <p:spPr bwMode="auto">
                <a:xfrm>
                  <a:off x="1488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sp>
            <p:nvSpPr>
              <p:cNvPr id="35061" name="Line 191"/>
              <p:cNvSpPr>
                <a:spLocks noChangeShapeType="1"/>
              </p:cNvSpPr>
              <p:nvPr/>
            </p:nvSpPr>
            <p:spPr bwMode="auto">
              <a:xfrm>
                <a:off x="1872" y="768"/>
                <a:ext cx="100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grpSp>
            <p:nvGrpSpPr>
              <p:cNvPr id="35062" name="Group 192"/>
              <p:cNvGrpSpPr>
                <a:grpSpLocks/>
              </p:cNvGrpSpPr>
              <p:nvPr/>
            </p:nvGrpSpPr>
            <p:grpSpPr bwMode="auto">
              <a:xfrm>
                <a:off x="2400" y="1248"/>
                <a:ext cx="200" cy="661"/>
                <a:chOff x="1488" y="1152"/>
                <a:chExt cx="200" cy="661"/>
              </a:xfrm>
            </p:grpSpPr>
            <p:grpSp>
              <p:nvGrpSpPr>
                <p:cNvPr id="35091" name="Group 193"/>
                <p:cNvGrpSpPr>
                  <a:grpSpLocks/>
                </p:cNvGrpSpPr>
                <p:nvPr/>
              </p:nvGrpSpPr>
              <p:grpSpPr bwMode="auto">
                <a:xfrm>
                  <a:off x="1488" y="1296"/>
                  <a:ext cx="192" cy="144"/>
                  <a:chOff x="1392" y="3072"/>
                  <a:chExt cx="192" cy="144"/>
                </a:xfrm>
              </p:grpSpPr>
              <p:sp>
                <p:nvSpPr>
                  <p:cNvPr id="35101" name="Line 19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102" name="Oval 195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5092" name="Group 196"/>
                <p:cNvGrpSpPr>
                  <a:grpSpLocks/>
                </p:cNvGrpSpPr>
                <p:nvPr/>
              </p:nvGrpSpPr>
              <p:grpSpPr bwMode="auto">
                <a:xfrm>
                  <a:off x="1488" y="1152"/>
                  <a:ext cx="192" cy="144"/>
                  <a:chOff x="1392" y="3072"/>
                  <a:chExt cx="192" cy="144"/>
                </a:xfrm>
              </p:grpSpPr>
              <p:sp>
                <p:nvSpPr>
                  <p:cNvPr id="35099" name="Line 19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100" name="Oval 198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5093" name="Group 199"/>
                <p:cNvGrpSpPr>
                  <a:grpSpLocks/>
                </p:cNvGrpSpPr>
                <p:nvPr/>
              </p:nvGrpSpPr>
              <p:grpSpPr bwMode="auto">
                <a:xfrm flipV="1">
                  <a:off x="1496" y="1641"/>
                  <a:ext cx="192" cy="172"/>
                  <a:chOff x="1400" y="2987"/>
                  <a:chExt cx="192" cy="172"/>
                </a:xfrm>
              </p:grpSpPr>
              <p:sp>
                <p:nvSpPr>
                  <p:cNvPr id="35097" name="Line 20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00" y="3015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098" name="Oval 201"/>
                  <p:cNvSpPr>
                    <a:spLocks noChangeArrowheads="1"/>
                  </p:cNvSpPr>
                  <p:nvPr/>
                </p:nvSpPr>
                <p:spPr bwMode="auto">
                  <a:xfrm>
                    <a:off x="1496" y="2987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5094" name="Group 202"/>
                <p:cNvGrpSpPr>
                  <a:grpSpLocks/>
                </p:cNvGrpSpPr>
                <p:nvPr/>
              </p:nvGrpSpPr>
              <p:grpSpPr bwMode="auto">
                <a:xfrm flipV="1">
                  <a:off x="1493" y="1515"/>
                  <a:ext cx="192" cy="175"/>
                  <a:chOff x="1397" y="3014"/>
                  <a:chExt cx="192" cy="175"/>
                </a:xfrm>
              </p:grpSpPr>
              <p:sp>
                <p:nvSpPr>
                  <p:cNvPr id="35095" name="Line 20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7" y="3045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096" name="Oval 204"/>
                  <p:cNvSpPr>
                    <a:spLocks noChangeArrowheads="1"/>
                  </p:cNvSpPr>
                  <p:nvPr/>
                </p:nvSpPr>
                <p:spPr bwMode="auto">
                  <a:xfrm>
                    <a:off x="1493" y="3014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  <p:sp>
            <p:nvSpPr>
              <p:cNvPr id="35063" name="Rectangle 205"/>
              <p:cNvSpPr>
                <a:spLocks noChangeArrowheads="1"/>
              </p:cNvSpPr>
              <p:nvPr/>
            </p:nvSpPr>
            <p:spPr bwMode="auto">
              <a:xfrm>
                <a:off x="2352" y="1152"/>
                <a:ext cx="96" cy="864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grpSp>
            <p:nvGrpSpPr>
              <p:cNvPr id="35064" name="Group 206"/>
              <p:cNvGrpSpPr>
                <a:grpSpLocks/>
              </p:cNvGrpSpPr>
              <p:nvPr/>
            </p:nvGrpSpPr>
            <p:grpSpPr bwMode="auto">
              <a:xfrm>
                <a:off x="2208" y="1248"/>
                <a:ext cx="192" cy="667"/>
                <a:chOff x="1296" y="1152"/>
                <a:chExt cx="192" cy="667"/>
              </a:xfrm>
            </p:grpSpPr>
            <p:grpSp>
              <p:nvGrpSpPr>
                <p:cNvPr id="35079" name="Group 207"/>
                <p:cNvGrpSpPr>
                  <a:grpSpLocks/>
                </p:cNvGrpSpPr>
                <p:nvPr/>
              </p:nvGrpSpPr>
              <p:grpSpPr bwMode="auto">
                <a:xfrm flipH="1">
                  <a:off x="1296" y="1296"/>
                  <a:ext cx="192" cy="144"/>
                  <a:chOff x="1392" y="3072"/>
                  <a:chExt cx="192" cy="144"/>
                </a:xfrm>
              </p:grpSpPr>
              <p:sp>
                <p:nvSpPr>
                  <p:cNvPr id="35089" name="Line 20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090" name="Oval 209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5080" name="Group 210"/>
                <p:cNvGrpSpPr>
                  <a:grpSpLocks/>
                </p:cNvGrpSpPr>
                <p:nvPr/>
              </p:nvGrpSpPr>
              <p:grpSpPr bwMode="auto">
                <a:xfrm flipH="1">
                  <a:off x="1296" y="1152"/>
                  <a:ext cx="192" cy="144"/>
                  <a:chOff x="1392" y="3072"/>
                  <a:chExt cx="192" cy="144"/>
                </a:xfrm>
              </p:grpSpPr>
              <p:sp>
                <p:nvSpPr>
                  <p:cNvPr id="35087" name="Line 2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088" name="Oval 212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5081" name="Group 213"/>
                <p:cNvGrpSpPr>
                  <a:grpSpLocks/>
                </p:cNvGrpSpPr>
                <p:nvPr/>
              </p:nvGrpSpPr>
              <p:grpSpPr bwMode="auto">
                <a:xfrm flipH="1" flipV="1">
                  <a:off x="1296" y="1644"/>
                  <a:ext cx="192" cy="175"/>
                  <a:chOff x="1392" y="2981"/>
                  <a:chExt cx="192" cy="175"/>
                </a:xfrm>
              </p:grpSpPr>
              <p:sp>
                <p:nvSpPr>
                  <p:cNvPr id="35085" name="Line 21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1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086" name="Oval 215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2981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5082" name="Group 216"/>
                <p:cNvGrpSpPr>
                  <a:grpSpLocks/>
                </p:cNvGrpSpPr>
                <p:nvPr/>
              </p:nvGrpSpPr>
              <p:grpSpPr bwMode="auto">
                <a:xfrm flipH="1" flipV="1">
                  <a:off x="1300" y="1531"/>
                  <a:ext cx="187" cy="168"/>
                  <a:chOff x="1393" y="3005"/>
                  <a:chExt cx="187" cy="168"/>
                </a:xfrm>
              </p:grpSpPr>
              <p:sp>
                <p:nvSpPr>
                  <p:cNvPr id="35083" name="Line 21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3" y="3029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084" name="Oval 218"/>
                  <p:cNvSpPr>
                    <a:spLocks noChangeArrowheads="1"/>
                  </p:cNvSpPr>
                  <p:nvPr/>
                </p:nvSpPr>
                <p:spPr bwMode="auto">
                  <a:xfrm>
                    <a:off x="1484" y="3005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  <p:sp>
            <p:nvSpPr>
              <p:cNvPr id="35065" name="Line 219"/>
              <p:cNvSpPr>
                <a:spLocks noChangeShapeType="1"/>
              </p:cNvSpPr>
              <p:nvPr/>
            </p:nvSpPr>
            <p:spPr bwMode="auto">
              <a:xfrm flipH="1">
                <a:off x="2398" y="2617"/>
                <a:ext cx="0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grpSp>
            <p:nvGrpSpPr>
              <p:cNvPr id="35066" name="Group 220"/>
              <p:cNvGrpSpPr>
                <a:grpSpLocks/>
              </p:cNvGrpSpPr>
              <p:nvPr/>
            </p:nvGrpSpPr>
            <p:grpSpPr bwMode="auto">
              <a:xfrm>
                <a:off x="2326" y="2219"/>
                <a:ext cx="145" cy="398"/>
                <a:chOff x="1414" y="2112"/>
                <a:chExt cx="145" cy="354"/>
              </a:xfrm>
            </p:grpSpPr>
            <p:grpSp>
              <p:nvGrpSpPr>
                <p:cNvPr id="35067" name="Group 221"/>
                <p:cNvGrpSpPr>
                  <a:grpSpLocks/>
                </p:cNvGrpSpPr>
                <p:nvPr/>
              </p:nvGrpSpPr>
              <p:grpSpPr bwMode="auto">
                <a:xfrm>
                  <a:off x="1414" y="2112"/>
                  <a:ext cx="145" cy="354"/>
                  <a:chOff x="1190" y="2545"/>
                  <a:chExt cx="242" cy="531"/>
                </a:xfrm>
              </p:grpSpPr>
              <p:sp>
                <p:nvSpPr>
                  <p:cNvPr id="35074" name="Oval 222"/>
                  <p:cNvSpPr>
                    <a:spLocks noChangeArrowheads="1"/>
                  </p:cNvSpPr>
                  <p:nvPr/>
                </p:nvSpPr>
                <p:spPr bwMode="auto">
                  <a:xfrm>
                    <a:off x="1190" y="293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075" name="Oval 223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641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076" name="Oval 224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98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077" name="Oval 225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545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078" name="Oval 226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59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5068" name="Group 227"/>
                <p:cNvGrpSpPr>
                  <a:grpSpLocks/>
                </p:cNvGrpSpPr>
                <p:nvPr/>
              </p:nvGrpSpPr>
              <p:grpSpPr bwMode="auto">
                <a:xfrm>
                  <a:off x="1414" y="2204"/>
                  <a:ext cx="145" cy="193"/>
                  <a:chOff x="1190" y="2398"/>
                  <a:chExt cx="242" cy="290"/>
                </a:xfrm>
              </p:grpSpPr>
              <p:sp>
                <p:nvSpPr>
                  <p:cNvPr id="35069" name="Oval 228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39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070" name="Oval 229"/>
                  <p:cNvSpPr>
                    <a:spLocks noChangeArrowheads="1"/>
                  </p:cNvSpPr>
                  <p:nvPr/>
                </p:nvSpPr>
                <p:spPr bwMode="auto">
                  <a:xfrm>
                    <a:off x="1190" y="2451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071" name="Oval 230"/>
                  <p:cNvSpPr>
                    <a:spLocks noChangeArrowheads="1"/>
                  </p:cNvSpPr>
                  <p:nvPr/>
                </p:nvSpPr>
                <p:spPr bwMode="auto">
                  <a:xfrm>
                    <a:off x="1190" y="249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072" name="Oval 231"/>
                  <p:cNvSpPr>
                    <a:spLocks noChangeArrowheads="1"/>
                  </p:cNvSpPr>
                  <p:nvPr/>
                </p:nvSpPr>
                <p:spPr bwMode="auto">
                  <a:xfrm>
                    <a:off x="1190" y="2547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073" name="Oval 232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</p:grpSp>
      </p:grpSp>
      <p:grpSp>
        <p:nvGrpSpPr>
          <p:cNvPr id="507" name="Group 161"/>
          <p:cNvGrpSpPr>
            <a:grpSpLocks/>
          </p:cNvGrpSpPr>
          <p:nvPr/>
        </p:nvGrpSpPr>
        <p:grpSpPr bwMode="auto">
          <a:xfrm>
            <a:off x="4654550" y="1412875"/>
            <a:ext cx="1600200" cy="3114675"/>
            <a:chOff x="2160" y="768"/>
            <a:chExt cx="1008" cy="1962"/>
          </a:xfrm>
        </p:grpSpPr>
        <p:grpSp>
          <p:nvGrpSpPr>
            <p:cNvPr id="35001" name="Group 162"/>
            <p:cNvGrpSpPr>
              <a:grpSpLocks/>
            </p:cNvGrpSpPr>
            <p:nvPr/>
          </p:nvGrpSpPr>
          <p:grpSpPr bwMode="auto">
            <a:xfrm flipV="1">
              <a:off x="2496" y="1536"/>
              <a:ext cx="384" cy="576"/>
              <a:chOff x="1296" y="576"/>
              <a:chExt cx="432" cy="576"/>
            </a:xfrm>
          </p:grpSpPr>
          <p:sp>
            <p:nvSpPr>
              <p:cNvPr id="35054" name="Line 163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5055" name="Line 164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5056" name="Line 165"/>
              <p:cNvSpPr>
                <a:spLocks noChangeShapeType="1"/>
              </p:cNvSpPr>
              <p:nvPr/>
            </p:nvSpPr>
            <p:spPr bwMode="auto">
              <a:xfrm>
                <a:off x="1728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35002" name="Group 166"/>
            <p:cNvGrpSpPr>
              <a:grpSpLocks/>
            </p:cNvGrpSpPr>
            <p:nvPr/>
          </p:nvGrpSpPr>
          <p:grpSpPr bwMode="auto">
            <a:xfrm>
              <a:off x="2160" y="768"/>
              <a:ext cx="1008" cy="1962"/>
              <a:chOff x="1872" y="768"/>
              <a:chExt cx="1008" cy="1962"/>
            </a:xfrm>
          </p:grpSpPr>
          <p:grpSp>
            <p:nvGrpSpPr>
              <p:cNvPr id="35003" name="Group 167"/>
              <p:cNvGrpSpPr>
                <a:grpSpLocks/>
              </p:cNvGrpSpPr>
              <p:nvPr/>
            </p:nvGrpSpPr>
            <p:grpSpPr bwMode="auto">
              <a:xfrm>
                <a:off x="2208" y="960"/>
                <a:ext cx="384" cy="576"/>
                <a:chOff x="1296" y="816"/>
                <a:chExt cx="432" cy="576"/>
              </a:xfrm>
            </p:grpSpPr>
            <p:sp>
              <p:nvSpPr>
                <p:cNvPr id="35051" name="Line 168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35052" name="Line 169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35053" name="Line 170"/>
                <p:cNvSpPr>
                  <a:spLocks noChangeShapeType="1"/>
                </p:cNvSpPr>
                <p:nvPr/>
              </p:nvSpPr>
              <p:spPr bwMode="auto">
                <a:xfrm>
                  <a:off x="1728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35004" name="Group 187"/>
              <p:cNvGrpSpPr>
                <a:grpSpLocks/>
              </p:cNvGrpSpPr>
              <p:nvPr/>
            </p:nvGrpSpPr>
            <p:grpSpPr bwMode="auto">
              <a:xfrm>
                <a:off x="2064" y="768"/>
                <a:ext cx="336" cy="192"/>
                <a:chOff x="1152" y="624"/>
                <a:chExt cx="336" cy="192"/>
              </a:xfrm>
            </p:grpSpPr>
            <p:sp>
              <p:nvSpPr>
                <p:cNvPr id="35049" name="Line 189"/>
                <p:cNvSpPr>
                  <a:spLocks noChangeShapeType="1"/>
                </p:cNvSpPr>
                <p:nvPr/>
              </p:nvSpPr>
              <p:spPr bwMode="auto">
                <a:xfrm>
                  <a:off x="1152" y="624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35050" name="Line 190"/>
                <p:cNvSpPr>
                  <a:spLocks noChangeShapeType="1"/>
                </p:cNvSpPr>
                <p:nvPr/>
              </p:nvSpPr>
              <p:spPr bwMode="auto">
                <a:xfrm>
                  <a:off x="1488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sp>
            <p:nvSpPr>
              <p:cNvPr id="35005" name="Line 191"/>
              <p:cNvSpPr>
                <a:spLocks noChangeShapeType="1"/>
              </p:cNvSpPr>
              <p:nvPr/>
            </p:nvSpPr>
            <p:spPr bwMode="auto">
              <a:xfrm>
                <a:off x="1872" y="768"/>
                <a:ext cx="100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grpSp>
            <p:nvGrpSpPr>
              <p:cNvPr id="35006" name="Group 192"/>
              <p:cNvGrpSpPr>
                <a:grpSpLocks/>
              </p:cNvGrpSpPr>
              <p:nvPr/>
            </p:nvGrpSpPr>
            <p:grpSpPr bwMode="auto">
              <a:xfrm>
                <a:off x="2400" y="1248"/>
                <a:ext cx="192" cy="576"/>
                <a:chOff x="1488" y="1152"/>
                <a:chExt cx="192" cy="576"/>
              </a:xfrm>
            </p:grpSpPr>
            <p:grpSp>
              <p:nvGrpSpPr>
                <p:cNvPr id="35037" name="Group 193"/>
                <p:cNvGrpSpPr>
                  <a:grpSpLocks/>
                </p:cNvGrpSpPr>
                <p:nvPr/>
              </p:nvGrpSpPr>
              <p:grpSpPr bwMode="auto">
                <a:xfrm>
                  <a:off x="1488" y="1296"/>
                  <a:ext cx="192" cy="144"/>
                  <a:chOff x="1392" y="3072"/>
                  <a:chExt cx="192" cy="144"/>
                </a:xfrm>
              </p:grpSpPr>
              <p:sp>
                <p:nvSpPr>
                  <p:cNvPr id="35047" name="Line 19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048" name="Oval 195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5038" name="Group 196"/>
                <p:cNvGrpSpPr>
                  <a:grpSpLocks/>
                </p:cNvGrpSpPr>
                <p:nvPr/>
              </p:nvGrpSpPr>
              <p:grpSpPr bwMode="auto">
                <a:xfrm>
                  <a:off x="1488" y="1152"/>
                  <a:ext cx="192" cy="144"/>
                  <a:chOff x="1392" y="3072"/>
                  <a:chExt cx="192" cy="144"/>
                </a:xfrm>
              </p:grpSpPr>
              <p:sp>
                <p:nvSpPr>
                  <p:cNvPr id="35045" name="Line 19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046" name="Oval 198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5039" name="Group 199"/>
                <p:cNvGrpSpPr>
                  <a:grpSpLocks/>
                </p:cNvGrpSpPr>
                <p:nvPr/>
              </p:nvGrpSpPr>
              <p:grpSpPr bwMode="auto">
                <a:xfrm flipV="1">
                  <a:off x="1488" y="1584"/>
                  <a:ext cx="192" cy="144"/>
                  <a:chOff x="1392" y="3072"/>
                  <a:chExt cx="192" cy="144"/>
                </a:xfrm>
              </p:grpSpPr>
              <p:sp>
                <p:nvSpPr>
                  <p:cNvPr id="35043" name="Line 20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044" name="Oval 201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5040" name="Group 202"/>
                <p:cNvGrpSpPr>
                  <a:grpSpLocks/>
                </p:cNvGrpSpPr>
                <p:nvPr/>
              </p:nvGrpSpPr>
              <p:grpSpPr bwMode="auto">
                <a:xfrm flipV="1">
                  <a:off x="1488" y="1488"/>
                  <a:ext cx="192" cy="144"/>
                  <a:chOff x="1392" y="3072"/>
                  <a:chExt cx="192" cy="144"/>
                </a:xfrm>
              </p:grpSpPr>
              <p:sp>
                <p:nvSpPr>
                  <p:cNvPr id="35041" name="Line 20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042" name="Oval 204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  <p:sp>
            <p:nvSpPr>
              <p:cNvPr id="35007" name="Rectangle 205"/>
              <p:cNvSpPr>
                <a:spLocks noChangeArrowheads="1"/>
              </p:cNvSpPr>
              <p:nvPr/>
            </p:nvSpPr>
            <p:spPr bwMode="auto">
              <a:xfrm>
                <a:off x="2352" y="1152"/>
                <a:ext cx="96" cy="76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grpSp>
            <p:nvGrpSpPr>
              <p:cNvPr id="35008" name="Group 206"/>
              <p:cNvGrpSpPr>
                <a:grpSpLocks/>
              </p:cNvGrpSpPr>
              <p:nvPr/>
            </p:nvGrpSpPr>
            <p:grpSpPr bwMode="auto">
              <a:xfrm>
                <a:off x="2208" y="1248"/>
                <a:ext cx="192" cy="576"/>
                <a:chOff x="1296" y="1152"/>
                <a:chExt cx="192" cy="576"/>
              </a:xfrm>
            </p:grpSpPr>
            <p:grpSp>
              <p:nvGrpSpPr>
                <p:cNvPr id="35025" name="Group 207"/>
                <p:cNvGrpSpPr>
                  <a:grpSpLocks/>
                </p:cNvGrpSpPr>
                <p:nvPr/>
              </p:nvGrpSpPr>
              <p:grpSpPr bwMode="auto">
                <a:xfrm flipH="1">
                  <a:off x="1296" y="1296"/>
                  <a:ext cx="192" cy="144"/>
                  <a:chOff x="1392" y="3072"/>
                  <a:chExt cx="192" cy="144"/>
                </a:xfrm>
              </p:grpSpPr>
              <p:sp>
                <p:nvSpPr>
                  <p:cNvPr id="35035" name="Line 20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036" name="Oval 209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5026" name="Group 210"/>
                <p:cNvGrpSpPr>
                  <a:grpSpLocks/>
                </p:cNvGrpSpPr>
                <p:nvPr/>
              </p:nvGrpSpPr>
              <p:grpSpPr bwMode="auto">
                <a:xfrm flipH="1">
                  <a:off x="1296" y="1152"/>
                  <a:ext cx="192" cy="144"/>
                  <a:chOff x="1392" y="3072"/>
                  <a:chExt cx="192" cy="144"/>
                </a:xfrm>
              </p:grpSpPr>
              <p:sp>
                <p:nvSpPr>
                  <p:cNvPr id="35033" name="Line 2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034" name="Oval 212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5027" name="Group 213"/>
                <p:cNvGrpSpPr>
                  <a:grpSpLocks/>
                </p:cNvGrpSpPr>
                <p:nvPr/>
              </p:nvGrpSpPr>
              <p:grpSpPr bwMode="auto">
                <a:xfrm flipH="1" flipV="1">
                  <a:off x="1296" y="1584"/>
                  <a:ext cx="192" cy="144"/>
                  <a:chOff x="1392" y="3072"/>
                  <a:chExt cx="192" cy="144"/>
                </a:xfrm>
              </p:grpSpPr>
              <p:sp>
                <p:nvSpPr>
                  <p:cNvPr id="35031" name="Line 21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032" name="Oval 215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5028" name="Group 216"/>
                <p:cNvGrpSpPr>
                  <a:grpSpLocks/>
                </p:cNvGrpSpPr>
                <p:nvPr/>
              </p:nvGrpSpPr>
              <p:grpSpPr bwMode="auto">
                <a:xfrm flipH="1" flipV="1">
                  <a:off x="1296" y="1488"/>
                  <a:ext cx="192" cy="144"/>
                  <a:chOff x="1392" y="3072"/>
                  <a:chExt cx="192" cy="144"/>
                </a:xfrm>
              </p:grpSpPr>
              <p:sp>
                <p:nvSpPr>
                  <p:cNvPr id="35029" name="Line 21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030" name="Oval 218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  <p:sp>
            <p:nvSpPr>
              <p:cNvPr id="35009" name="Line 219"/>
              <p:cNvSpPr>
                <a:spLocks noChangeShapeType="1"/>
              </p:cNvSpPr>
              <p:nvPr/>
            </p:nvSpPr>
            <p:spPr bwMode="auto">
              <a:xfrm flipH="1">
                <a:off x="2400" y="2538"/>
                <a:ext cx="0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grpSp>
            <p:nvGrpSpPr>
              <p:cNvPr id="35010" name="Group 220"/>
              <p:cNvGrpSpPr>
                <a:grpSpLocks/>
              </p:cNvGrpSpPr>
              <p:nvPr/>
            </p:nvGrpSpPr>
            <p:grpSpPr bwMode="auto">
              <a:xfrm>
                <a:off x="2328" y="2114"/>
                <a:ext cx="144" cy="424"/>
                <a:chOff x="1416" y="2019"/>
                <a:chExt cx="144" cy="377"/>
              </a:xfrm>
            </p:grpSpPr>
            <p:grpSp>
              <p:nvGrpSpPr>
                <p:cNvPr id="35013" name="Group 221"/>
                <p:cNvGrpSpPr>
                  <a:grpSpLocks/>
                </p:cNvGrpSpPr>
                <p:nvPr/>
              </p:nvGrpSpPr>
              <p:grpSpPr bwMode="auto">
                <a:xfrm>
                  <a:off x="1416" y="2019"/>
                  <a:ext cx="144" cy="189"/>
                  <a:chOff x="1192" y="2400"/>
                  <a:chExt cx="240" cy="283"/>
                </a:xfrm>
              </p:grpSpPr>
              <p:sp>
                <p:nvSpPr>
                  <p:cNvPr id="35020" name="Oval 222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021" name="Oval 223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45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022" name="Oval 224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493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023" name="Oval 225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541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024" name="Oval 226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587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5014" name="Group 227"/>
                <p:cNvGrpSpPr>
                  <a:grpSpLocks/>
                </p:cNvGrpSpPr>
                <p:nvPr/>
              </p:nvGrpSpPr>
              <p:grpSpPr bwMode="auto">
                <a:xfrm>
                  <a:off x="1416" y="2205"/>
                  <a:ext cx="144" cy="191"/>
                  <a:chOff x="1192" y="2400"/>
                  <a:chExt cx="240" cy="287"/>
                </a:xfrm>
              </p:grpSpPr>
              <p:sp>
                <p:nvSpPr>
                  <p:cNvPr id="35015" name="Oval 228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016" name="Oval 229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45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017" name="Oval 230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018" name="Oval 231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553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5019" name="Oval 232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591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  <p:sp>
            <p:nvSpPr>
              <p:cNvPr id="35011" name="Line 233"/>
              <p:cNvSpPr>
                <a:spLocks noChangeShapeType="1"/>
              </p:cNvSpPr>
              <p:nvPr/>
            </p:nvSpPr>
            <p:spPr bwMode="auto">
              <a:xfrm>
                <a:off x="2691" y="1638"/>
                <a:ext cx="0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5012" name="Line 234"/>
              <p:cNvSpPr>
                <a:spLocks noChangeShapeType="1"/>
              </p:cNvSpPr>
              <p:nvPr/>
            </p:nvSpPr>
            <p:spPr bwMode="auto">
              <a:xfrm flipV="1">
                <a:off x="2694" y="995"/>
                <a:ext cx="0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</p:grpSp>
      </p:grpSp>
      <p:grpSp>
        <p:nvGrpSpPr>
          <p:cNvPr id="566" name="Group 161"/>
          <p:cNvGrpSpPr>
            <a:grpSpLocks/>
          </p:cNvGrpSpPr>
          <p:nvPr/>
        </p:nvGrpSpPr>
        <p:grpSpPr bwMode="auto">
          <a:xfrm>
            <a:off x="4654550" y="1436688"/>
            <a:ext cx="1600200" cy="3070225"/>
            <a:chOff x="2160" y="768"/>
            <a:chExt cx="1008" cy="1934"/>
          </a:xfrm>
        </p:grpSpPr>
        <p:grpSp>
          <p:nvGrpSpPr>
            <p:cNvPr id="34943" name="Group 162"/>
            <p:cNvGrpSpPr>
              <a:grpSpLocks/>
            </p:cNvGrpSpPr>
            <p:nvPr/>
          </p:nvGrpSpPr>
          <p:grpSpPr bwMode="auto">
            <a:xfrm flipV="1">
              <a:off x="2496" y="1536"/>
              <a:ext cx="384" cy="576"/>
              <a:chOff x="1296" y="576"/>
              <a:chExt cx="432" cy="576"/>
            </a:xfrm>
          </p:grpSpPr>
          <p:sp>
            <p:nvSpPr>
              <p:cNvPr id="34998" name="Line 163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4999" name="Line 164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5000" name="Line 165"/>
              <p:cNvSpPr>
                <a:spLocks noChangeShapeType="1"/>
              </p:cNvSpPr>
              <p:nvPr/>
            </p:nvSpPr>
            <p:spPr bwMode="auto">
              <a:xfrm>
                <a:off x="1728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34944" name="Group 166"/>
            <p:cNvGrpSpPr>
              <a:grpSpLocks/>
            </p:cNvGrpSpPr>
            <p:nvPr/>
          </p:nvGrpSpPr>
          <p:grpSpPr bwMode="auto">
            <a:xfrm>
              <a:off x="2160" y="768"/>
              <a:ext cx="1008" cy="1934"/>
              <a:chOff x="1872" y="768"/>
              <a:chExt cx="1008" cy="1934"/>
            </a:xfrm>
          </p:grpSpPr>
          <p:grpSp>
            <p:nvGrpSpPr>
              <p:cNvPr id="34945" name="Group 167"/>
              <p:cNvGrpSpPr>
                <a:grpSpLocks/>
              </p:cNvGrpSpPr>
              <p:nvPr/>
            </p:nvGrpSpPr>
            <p:grpSpPr bwMode="auto">
              <a:xfrm>
                <a:off x="2208" y="960"/>
                <a:ext cx="384" cy="576"/>
                <a:chOff x="1296" y="816"/>
                <a:chExt cx="432" cy="576"/>
              </a:xfrm>
            </p:grpSpPr>
            <p:sp>
              <p:nvSpPr>
                <p:cNvPr id="34995" name="Line 168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34996" name="Line 169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34997" name="Line 170"/>
                <p:cNvSpPr>
                  <a:spLocks noChangeShapeType="1"/>
                </p:cNvSpPr>
                <p:nvPr/>
              </p:nvSpPr>
              <p:spPr bwMode="auto">
                <a:xfrm>
                  <a:off x="1728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34946" name="Group 187"/>
              <p:cNvGrpSpPr>
                <a:grpSpLocks/>
              </p:cNvGrpSpPr>
              <p:nvPr/>
            </p:nvGrpSpPr>
            <p:grpSpPr bwMode="auto">
              <a:xfrm>
                <a:off x="2064" y="768"/>
                <a:ext cx="336" cy="192"/>
                <a:chOff x="1152" y="624"/>
                <a:chExt cx="336" cy="192"/>
              </a:xfrm>
            </p:grpSpPr>
            <p:sp>
              <p:nvSpPr>
                <p:cNvPr id="34993" name="Line 189"/>
                <p:cNvSpPr>
                  <a:spLocks noChangeShapeType="1"/>
                </p:cNvSpPr>
                <p:nvPr/>
              </p:nvSpPr>
              <p:spPr bwMode="auto">
                <a:xfrm>
                  <a:off x="1152" y="624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34994" name="Line 190"/>
                <p:cNvSpPr>
                  <a:spLocks noChangeShapeType="1"/>
                </p:cNvSpPr>
                <p:nvPr/>
              </p:nvSpPr>
              <p:spPr bwMode="auto">
                <a:xfrm>
                  <a:off x="1488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sp>
            <p:nvSpPr>
              <p:cNvPr id="34947" name="Line 191"/>
              <p:cNvSpPr>
                <a:spLocks noChangeShapeType="1"/>
              </p:cNvSpPr>
              <p:nvPr/>
            </p:nvSpPr>
            <p:spPr bwMode="auto">
              <a:xfrm>
                <a:off x="1872" y="768"/>
                <a:ext cx="100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grpSp>
            <p:nvGrpSpPr>
              <p:cNvPr id="34948" name="Group 192"/>
              <p:cNvGrpSpPr>
                <a:grpSpLocks/>
              </p:cNvGrpSpPr>
              <p:nvPr/>
            </p:nvGrpSpPr>
            <p:grpSpPr bwMode="auto">
              <a:xfrm>
                <a:off x="2400" y="1248"/>
                <a:ext cx="192" cy="576"/>
                <a:chOff x="1488" y="1152"/>
                <a:chExt cx="192" cy="576"/>
              </a:xfrm>
            </p:grpSpPr>
            <p:grpSp>
              <p:nvGrpSpPr>
                <p:cNvPr id="34981" name="Group 193"/>
                <p:cNvGrpSpPr>
                  <a:grpSpLocks/>
                </p:cNvGrpSpPr>
                <p:nvPr/>
              </p:nvGrpSpPr>
              <p:grpSpPr bwMode="auto">
                <a:xfrm>
                  <a:off x="1488" y="1296"/>
                  <a:ext cx="192" cy="144"/>
                  <a:chOff x="1392" y="3072"/>
                  <a:chExt cx="192" cy="144"/>
                </a:xfrm>
              </p:grpSpPr>
              <p:sp>
                <p:nvSpPr>
                  <p:cNvPr id="34991" name="Line 19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992" name="Oval 195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4982" name="Group 196"/>
                <p:cNvGrpSpPr>
                  <a:grpSpLocks/>
                </p:cNvGrpSpPr>
                <p:nvPr/>
              </p:nvGrpSpPr>
              <p:grpSpPr bwMode="auto">
                <a:xfrm>
                  <a:off x="1488" y="1152"/>
                  <a:ext cx="192" cy="144"/>
                  <a:chOff x="1392" y="3072"/>
                  <a:chExt cx="192" cy="144"/>
                </a:xfrm>
              </p:grpSpPr>
              <p:sp>
                <p:nvSpPr>
                  <p:cNvPr id="34989" name="Line 19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990" name="Oval 198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4983" name="Group 199"/>
                <p:cNvGrpSpPr>
                  <a:grpSpLocks/>
                </p:cNvGrpSpPr>
                <p:nvPr/>
              </p:nvGrpSpPr>
              <p:grpSpPr bwMode="auto">
                <a:xfrm flipV="1">
                  <a:off x="1488" y="1584"/>
                  <a:ext cx="192" cy="144"/>
                  <a:chOff x="1392" y="3072"/>
                  <a:chExt cx="192" cy="144"/>
                </a:xfrm>
              </p:grpSpPr>
              <p:sp>
                <p:nvSpPr>
                  <p:cNvPr id="34987" name="Line 20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988" name="Oval 201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4984" name="Group 202"/>
                <p:cNvGrpSpPr>
                  <a:grpSpLocks/>
                </p:cNvGrpSpPr>
                <p:nvPr/>
              </p:nvGrpSpPr>
              <p:grpSpPr bwMode="auto">
                <a:xfrm flipV="1">
                  <a:off x="1488" y="1488"/>
                  <a:ext cx="192" cy="144"/>
                  <a:chOff x="1392" y="3072"/>
                  <a:chExt cx="192" cy="144"/>
                </a:xfrm>
              </p:grpSpPr>
              <p:sp>
                <p:nvSpPr>
                  <p:cNvPr id="34985" name="Line 20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986" name="Oval 204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  <p:sp>
            <p:nvSpPr>
              <p:cNvPr id="34949" name="Rectangle 205"/>
              <p:cNvSpPr>
                <a:spLocks noChangeArrowheads="1"/>
              </p:cNvSpPr>
              <p:nvPr/>
            </p:nvSpPr>
            <p:spPr bwMode="auto">
              <a:xfrm>
                <a:off x="2352" y="1152"/>
                <a:ext cx="96" cy="76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grpSp>
            <p:nvGrpSpPr>
              <p:cNvPr id="34950" name="Group 206"/>
              <p:cNvGrpSpPr>
                <a:grpSpLocks/>
              </p:cNvGrpSpPr>
              <p:nvPr/>
            </p:nvGrpSpPr>
            <p:grpSpPr bwMode="auto">
              <a:xfrm>
                <a:off x="2208" y="1248"/>
                <a:ext cx="192" cy="576"/>
                <a:chOff x="1296" y="1152"/>
                <a:chExt cx="192" cy="576"/>
              </a:xfrm>
            </p:grpSpPr>
            <p:grpSp>
              <p:nvGrpSpPr>
                <p:cNvPr id="34969" name="Group 207"/>
                <p:cNvGrpSpPr>
                  <a:grpSpLocks/>
                </p:cNvGrpSpPr>
                <p:nvPr/>
              </p:nvGrpSpPr>
              <p:grpSpPr bwMode="auto">
                <a:xfrm flipH="1">
                  <a:off x="1296" y="1296"/>
                  <a:ext cx="192" cy="144"/>
                  <a:chOff x="1392" y="3072"/>
                  <a:chExt cx="192" cy="144"/>
                </a:xfrm>
              </p:grpSpPr>
              <p:sp>
                <p:nvSpPr>
                  <p:cNvPr id="34979" name="Line 20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980" name="Oval 209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4970" name="Group 210"/>
                <p:cNvGrpSpPr>
                  <a:grpSpLocks/>
                </p:cNvGrpSpPr>
                <p:nvPr/>
              </p:nvGrpSpPr>
              <p:grpSpPr bwMode="auto">
                <a:xfrm flipH="1">
                  <a:off x="1296" y="1152"/>
                  <a:ext cx="192" cy="144"/>
                  <a:chOff x="1392" y="3072"/>
                  <a:chExt cx="192" cy="144"/>
                </a:xfrm>
              </p:grpSpPr>
              <p:sp>
                <p:nvSpPr>
                  <p:cNvPr id="34977" name="Line 2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978" name="Oval 212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4971" name="Group 213"/>
                <p:cNvGrpSpPr>
                  <a:grpSpLocks/>
                </p:cNvGrpSpPr>
                <p:nvPr/>
              </p:nvGrpSpPr>
              <p:grpSpPr bwMode="auto">
                <a:xfrm flipH="1" flipV="1">
                  <a:off x="1296" y="1584"/>
                  <a:ext cx="192" cy="144"/>
                  <a:chOff x="1392" y="3072"/>
                  <a:chExt cx="192" cy="144"/>
                </a:xfrm>
              </p:grpSpPr>
              <p:sp>
                <p:nvSpPr>
                  <p:cNvPr id="34975" name="Line 21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976" name="Oval 215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4972" name="Group 216"/>
                <p:cNvGrpSpPr>
                  <a:grpSpLocks/>
                </p:cNvGrpSpPr>
                <p:nvPr/>
              </p:nvGrpSpPr>
              <p:grpSpPr bwMode="auto">
                <a:xfrm flipH="1" flipV="1">
                  <a:off x="1296" y="1488"/>
                  <a:ext cx="192" cy="144"/>
                  <a:chOff x="1392" y="3072"/>
                  <a:chExt cx="192" cy="144"/>
                </a:xfrm>
              </p:grpSpPr>
              <p:sp>
                <p:nvSpPr>
                  <p:cNvPr id="34973" name="Line 21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974" name="Oval 218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  <p:sp>
            <p:nvSpPr>
              <p:cNvPr id="34951" name="Line 219"/>
              <p:cNvSpPr>
                <a:spLocks noChangeShapeType="1"/>
              </p:cNvSpPr>
              <p:nvPr/>
            </p:nvSpPr>
            <p:spPr bwMode="auto">
              <a:xfrm flipH="1">
                <a:off x="2403" y="2510"/>
                <a:ext cx="0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grpSp>
            <p:nvGrpSpPr>
              <p:cNvPr id="34952" name="Group 220"/>
              <p:cNvGrpSpPr>
                <a:grpSpLocks/>
              </p:cNvGrpSpPr>
              <p:nvPr/>
            </p:nvGrpSpPr>
            <p:grpSpPr bwMode="auto">
              <a:xfrm>
                <a:off x="2327" y="2117"/>
                <a:ext cx="148" cy="393"/>
                <a:chOff x="1415" y="2019"/>
                <a:chExt cx="148" cy="349"/>
              </a:xfrm>
            </p:grpSpPr>
            <p:grpSp>
              <p:nvGrpSpPr>
                <p:cNvPr id="34957" name="Group 221"/>
                <p:cNvGrpSpPr>
                  <a:grpSpLocks/>
                </p:cNvGrpSpPr>
                <p:nvPr/>
              </p:nvGrpSpPr>
              <p:grpSpPr bwMode="auto">
                <a:xfrm>
                  <a:off x="1416" y="2019"/>
                  <a:ext cx="144" cy="189"/>
                  <a:chOff x="1192" y="2400"/>
                  <a:chExt cx="240" cy="283"/>
                </a:xfrm>
              </p:grpSpPr>
              <p:sp>
                <p:nvSpPr>
                  <p:cNvPr id="34964" name="Oval 222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965" name="Oval 223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45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966" name="Oval 224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493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967" name="Oval 225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541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968" name="Oval 226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587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4958" name="Group 227"/>
                <p:cNvGrpSpPr>
                  <a:grpSpLocks/>
                </p:cNvGrpSpPr>
                <p:nvPr/>
              </p:nvGrpSpPr>
              <p:grpSpPr bwMode="auto">
                <a:xfrm>
                  <a:off x="1415" y="2176"/>
                  <a:ext cx="148" cy="192"/>
                  <a:chOff x="1192" y="2360"/>
                  <a:chExt cx="247" cy="289"/>
                </a:xfrm>
              </p:grpSpPr>
              <p:sp>
                <p:nvSpPr>
                  <p:cNvPr id="34959" name="Oval 228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960" name="Oval 229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45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961" name="Oval 230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962" name="Oval 231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553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963" name="Oval 232"/>
                  <p:cNvSpPr>
                    <a:spLocks noChangeArrowheads="1"/>
                  </p:cNvSpPr>
                  <p:nvPr/>
                </p:nvSpPr>
                <p:spPr bwMode="auto">
                  <a:xfrm>
                    <a:off x="1199" y="236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  <p:sp>
            <p:nvSpPr>
              <p:cNvPr id="34953" name="Line 233"/>
              <p:cNvSpPr>
                <a:spLocks noChangeShapeType="1"/>
              </p:cNvSpPr>
              <p:nvPr/>
            </p:nvSpPr>
            <p:spPr bwMode="auto">
              <a:xfrm>
                <a:off x="2688" y="960"/>
                <a:ext cx="0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4954" name="Line 234"/>
              <p:cNvSpPr>
                <a:spLocks noChangeShapeType="1"/>
              </p:cNvSpPr>
              <p:nvPr/>
            </p:nvSpPr>
            <p:spPr bwMode="auto">
              <a:xfrm flipV="1">
                <a:off x="2688" y="1584"/>
                <a:ext cx="0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4955" name="Line 235"/>
              <p:cNvSpPr>
                <a:spLocks noChangeShapeType="1"/>
              </p:cNvSpPr>
              <p:nvPr/>
            </p:nvSpPr>
            <p:spPr bwMode="auto">
              <a:xfrm flipV="1">
                <a:off x="2688" y="2375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4956" name="Line 236"/>
              <p:cNvSpPr>
                <a:spLocks noChangeShapeType="1"/>
              </p:cNvSpPr>
              <p:nvPr/>
            </p:nvSpPr>
            <p:spPr bwMode="auto">
              <a:xfrm>
                <a:off x="2688" y="2127"/>
                <a:ext cx="0" cy="2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</p:grpSp>
      </p:grpSp>
      <p:grpSp>
        <p:nvGrpSpPr>
          <p:cNvPr id="625" name="Group 161"/>
          <p:cNvGrpSpPr>
            <a:grpSpLocks/>
          </p:cNvGrpSpPr>
          <p:nvPr/>
        </p:nvGrpSpPr>
        <p:grpSpPr bwMode="auto">
          <a:xfrm>
            <a:off x="4654550" y="1423988"/>
            <a:ext cx="1600200" cy="3511550"/>
            <a:chOff x="2160" y="768"/>
            <a:chExt cx="1008" cy="2212"/>
          </a:xfrm>
        </p:grpSpPr>
        <p:grpSp>
          <p:nvGrpSpPr>
            <p:cNvPr id="34890" name="Group 162"/>
            <p:cNvGrpSpPr>
              <a:grpSpLocks/>
            </p:cNvGrpSpPr>
            <p:nvPr/>
          </p:nvGrpSpPr>
          <p:grpSpPr bwMode="auto">
            <a:xfrm flipV="1">
              <a:off x="2496" y="1632"/>
              <a:ext cx="384" cy="587"/>
              <a:chOff x="1296" y="469"/>
              <a:chExt cx="432" cy="587"/>
            </a:xfrm>
          </p:grpSpPr>
          <p:sp>
            <p:nvSpPr>
              <p:cNvPr id="34940" name="Line 163"/>
              <p:cNvSpPr>
                <a:spLocks noChangeShapeType="1"/>
              </p:cNvSpPr>
              <p:nvPr/>
            </p:nvSpPr>
            <p:spPr bwMode="auto">
              <a:xfrm>
                <a:off x="1296" y="483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4941" name="Line 164"/>
              <p:cNvSpPr>
                <a:spLocks noChangeShapeType="1"/>
              </p:cNvSpPr>
              <p:nvPr/>
            </p:nvSpPr>
            <p:spPr bwMode="auto">
              <a:xfrm>
                <a:off x="1296" y="469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4942" name="Line 165"/>
              <p:cNvSpPr>
                <a:spLocks noChangeShapeType="1"/>
              </p:cNvSpPr>
              <p:nvPr/>
            </p:nvSpPr>
            <p:spPr bwMode="auto">
              <a:xfrm>
                <a:off x="1728" y="480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34891" name="Group 166"/>
            <p:cNvGrpSpPr>
              <a:grpSpLocks/>
            </p:cNvGrpSpPr>
            <p:nvPr/>
          </p:nvGrpSpPr>
          <p:grpSpPr bwMode="auto">
            <a:xfrm>
              <a:off x="2160" y="768"/>
              <a:ext cx="1008" cy="2212"/>
              <a:chOff x="1872" y="768"/>
              <a:chExt cx="1008" cy="2212"/>
            </a:xfrm>
          </p:grpSpPr>
          <p:grpSp>
            <p:nvGrpSpPr>
              <p:cNvPr id="34892" name="Group 167"/>
              <p:cNvGrpSpPr>
                <a:grpSpLocks/>
              </p:cNvGrpSpPr>
              <p:nvPr/>
            </p:nvGrpSpPr>
            <p:grpSpPr bwMode="auto">
              <a:xfrm>
                <a:off x="2208" y="960"/>
                <a:ext cx="384" cy="576"/>
                <a:chOff x="1296" y="816"/>
                <a:chExt cx="432" cy="576"/>
              </a:xfrm>
            </p:grpSpPr>
            <p:sp>
              <p:nvSpPr>
                <p:cNvPr id="34937" name="Line 168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34938" name="Line 169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34939" name="Line 170"/>
                <p:cNvSpPr>
                  <a:spLocks noChangeShapeType="1"/>
                </p:cNvSpPr>
                <p:nvPr/>
              </p:nvSpPr>
              <p:spPr bwMode="auto">
                <a:xfrm>
                  <a:off x="1728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34893" name="Group 187"/>
              <p:cNvGrpSpPr>
                <a:grpSpLocks/>
              </p:cNvGrpSpPr>
              <p:nvPr/>
            </p:nvGrpSpPr>
            <p:grpSpPr bwMode="auto">
              <a:xfrm>
                <a:off x="2064" y="768"/>
                <a:ext cx="336" cy="192"/>
                <a:chOff x="1152" y="624"/>
                <a:chExt cx="336" cy="192"/>
              </a:xfrm>
            </p:grpSpPr>
            <p:sp>
              <p:nvSpPr>
                <p:cNvPr id="34935" name="Line 189"/>
                <p:cNvSpPr>
                  <a:spLocks noChangeShapeType="1"/>
                </p:cNvSpPr>
                <p:nvPr/>
              </p:nvSpPr>
              <p:spPr bwMode="auto">
                <a:xfrm>
                  <a:off x="1152" y="624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34936" name="Line 190"/>
                <p:cNvSpPr>
                  <a:spLocks noChangeShapeType="1"/>
                </p:cNvSpPr>
                <p:nvPr/>
              </p:nvSpPr>
              <p:spPr bwMode="auto">
                <a:xfrm>
                  <a:off x="1488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sp>
            <p:nvSpPr>
              <p:cNvPr id="34894" name="Line 191"/>
              <p:cNvSpPr>
                <a:spLocks noChangeShapeType="1"/>
              </p:cNvSpPr>
              <p:nvPr/>
            </p:nvSpPr>
            <p:spPr bwMode="auto">
              <a:xfrm>
                <a:off x="1872" y="768"/>
                <a:ext cx="100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grpSp>
            <p:nvGrpSpPr>
              <p:cNvPr id="34895" name="Group 192"/>
              <p:cNvGrpSpPr>
                <a:grpSpLocks/>
              </p:cNvGrpSpPr>
              <p:nvPr/>
            </p:nvGrpSpPr>
            <p:grpSpPr bwMode="auto">
              <a:xfrm>
                <a:off x="2400" y="1248"/>
                <a:ext cx="200" cy="661"/>
                <a:chOff x="1488" y="1152"/>
                <a:chExt cx="200" cy="661"/>
              </a:xfrm>
            </p:grpSpPr>
            <p:grpSp>
              <p:nvGrpSpPr>
                <p:cNvPr id="34923" name="Group 193"/>
                <p:cNvGrpSpPr>
                  <a:grpSpLocks/>
                </p:cNvGrpSpPr>
                <p:nvPr/>
              </p:nvGrpSpPr>
              <p:grpSpPr bwMode="auto">
                <a:xfrm>
                  <a:off x="1488" y="1296"/>
                  <a:ext cx="192" cy="144"/>
                  <a:chOff x="1392" y="3072"/>
                  <a:chExt cx="192" cy="144"/>
                </a:xfrm>
              </p:grpSpPr>
              <p:sp>
                <p:nvSpPr>
                  <p:cNvPr id="34933" name="Line 19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934" name="Oval 195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4924" name="Group 196"/>
                <p:cNvGrpSpPr>
                  <a:grpSpLocks/>
                </p:cNvGrpSpPr>
                <p:nvPr/>
              </p:nvGrpSpPr>
              <p:grpSpPr bwMode="auto">
                <a:xfrm>
                  <a:off x="1488" y="1152"/>
                  <a:ext cx="192" cy="144"/>
                  <a:chOff x="1392" y="3072"/>
                  <a:chExt cx="192" cy="144"/>
                </a:xfrm>
              </p:grpSpPr>
              <p:sp>
                <p:nvSpPr>
                  <p:cNvPr id="34931" name="Line 19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932" name="Oval 198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4925" name="Group 199"/>
                <p:cNvGrpSpPr>
                  <a:grpSpLocks/>
                </p:cNvGrpSpPr>
                <p:nvPr/>
              </p:nvGrpSpPr>
              <p:grpSpPr bwMode="auto">
                <a:xfrm flipV="1">
                  <a:off x="1496" y="1641"/>
                  <a:ext cx="192" cy="172"/>
                  <a:chOff x="1400" y="2987"/>
                  <a:chExt cx="192" cy="172"/>
                </a:xfrm>
              </p:grpSpPr>
              <p:sp>
                <p:nvSpPr>
                  <p:cNvPr id="34929" name="Line 20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00" y="3015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930" name="Oval 201"/>
                  <p:cNvSpPr>
                    <a:spLocks noChangeArrowheads="1"/>
                  </p:cNvSpPr>
                  <p:nvPr/>
                </p:nvSpPr>
                <p:spPr bwMode="auto">
                  <a:xfrm>
                    <a:off x="1496" y="2987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4926" name="Group 202"/>
                <p:cNvGrpSpPr>
                  <a:grpSpLocks/>
                </p:cNvGrpSpPr>
                <p:nvPr/>
              </p:nvGrpSpPr>
              <p:grpSpPr bwMode="auto">
                <a:xfrm flipV="1">
                  <a:off x="1493" y="1515"/>
                  <a:ext cx="192" cy="175"/>
                  <a:chOff x="1397" y="3014"/>
                  <a:chExt cx="192" cy="175"/>
                </a:xfrm>
              </p:grpSpPr>
              <p:sp>
                <p:nvSpPr>
                  <p:cNvPr id="34927" name="Line 20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7" y="3045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928" name="Oval 204"/>
                  <p:cNvSpPr>
                    <a:spLocks noChangeArrowheads="1"/>
                  </p:cNvSpPr>
                  <p:nvPr/>
                </p:nvSpPr>
                <p:spPr bwMode="auto">
                  <a:xfrm>
                    <a:off x="1493" y="3014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  <p:sp>
            <p:nvSpPr>
              <p:cNvPr id="34896" name="Rectangle 205"/>
              <p:cNvSpPr>
                <a:spLocks noChangeArrowheads="1"/>
              </p:cNvSpPr>
              <p:nvPr/>
            </p:nvSpPr>
            <p:spPr bwMode="auto">
              <a:xfrm>
                <a:off x="2352" y="1152"/>
                <a:ext cx="96" cy="864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grpSp>
            <p:nvGrpSpPr>
              <p:cNvPr id="34897" name="Group 206"/>
              <p:cNvGrpSpPr>
                <a:grpSpLocks/>
              </p:cNvGrpSpPr>
              <p:nvPr/>
            </p:nvGrpSpPr>
            <p:grpSpPr bwMode="auto">
              <a:xfrm>
                <a:off x="2208" y="1248"/>
                <a:ext cx="192" cy="667"/>
                <a:chOff x="1296" y="1152"/>
                <a:chExt cx="192" cy="667"/>
              </a:xfrm>
            </p:grpSpPr>
            <p:grpSp>
              <p:nvGrpSpPr>
                <p:cNvPr id="34911" name="Group 207"/>
                <p:cNvGrpSpPr>
                  <a:grpSpLocks/>
                </p:cNvGrpSpPr>
                <p:nvPr/>
              </p:nvGrpSpPr>
              <p:grpSpPr bwMode="auto">
                <a:xfrm flipH="1">
                  <a:off x="1296" y="1296"/>
                  <a:ext cx="192" cy="144"/>
                  <a:chOff x="1392" y="3072"/>
                  <a:chExt cx="192" cy="144"/>
                </a:xfrm>
              </p:grpSpPr>
              <p:sp>
                <p:nvSpPr>
                  <p:cNvPr id="34921" name="Line 20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922" name="Oval 209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4912" name="Group 210"/>
                <p:cNvGrpSpPr>
                  <a:grpSpLocks/>
                </p:cNvGrpSpPr>
                <p:nvPr/>
              </p:nvGrpSpPr>
              <p:grpSpPr bwMode="auto">
                <a:xfrm flipH="1">
                  <a:off x="1296" y="1152"/>
                  <a:ext cx="192" cy="144"/>
                  <a:chOff x="1392" y="3072"/>
                  <a:chExt cx="192" cy="144"/>
                </a:xfrm>
              </p:grpSpPr>
              <p:sp>
                <p:nvSpPr>
                  <p:cNvPr id="34919" name="Line 2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920" name="Oval 212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4913" name="Group 213"/>
                <p:cNvGrpSpPr>
                  <a:grpSpLocks/>
                </p:cNvGrpSpPr>
                <p:nvPr/>
              </p:nvGrpSpPr>
              <p:grpSpPr bwMode="auto">
                <a:xfrm flipH="1" flipV="1">
                  <a:off x="1296" y="1644"/>
                  <a:ext cx="192" cy="175"/>
                  <a:chOff x="1392" y="2981"/>
                  <a:chExt cx="192" cy="175"/>
                </a:xfrm>
              </p:grpSpPr>
              <p:sp>
                <p:nvSpPr>
                  <p:cNvPr id="34917" name="Line 21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1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918" name="Oval 215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2981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4914" name="Group 216"/>
                <p:cNvGrpSpPr>
                  <a:grpSpLocks/>
                </p:cNvGrpSpPr>
                <p:nvPr/>
              </p:nvGrpSpPr>
              <p:grpSpPr bwMode="auto">
                <a:xfrm flipH="1" flipV="1">
                  <a:off x="1300" y="1531"/>
                  <a:ext cx="187" cy="168"/>
                  <a:chOff x="1393" y="3005"/>
                  <a:chExt cx="187" cy="168"/>
                </a:xfrm>
              </p:grpSpPr>
              <p:sp>
                <p:nvSpPr>
                  <p:cNvPr id="34915" name="Line 21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3" y="3029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916" name="Oval 218"/>
                  <p:cNvSpPr>
                    <a:spLocks noChangeArrowheads="1"/>
                  </p:cNvSpPr>
                  <p:nvPr/>
                </p:nvSpPr>
                <p:spPr bwMode="auto">
                  <a:xfrm>
                    <a:off x="1484" y="3005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  <p:sp>
            <p:nvSpPr>
              <p:cNvPr id="34898" name="Line 219"/>
              <p:cNvSpPr>
                <a:spLocks noChangeShapeType="1"/>
              </p:cNvSpPr>
              <p:nvPr/>
            </p:nvSpPr>
            <p:spPr bwMode="auto">
              <a:xfrm flipH="1">
                <a:off x="2408" y="2788"/>
                <a:ext cx="0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grpSp>
            <p:nvGrpSpPr>
              <p:cNvPr id="34899" name="Group 220"/>
              <p:cNvGrpSpPr>
                <a:grpSpLocks/>
              </p:cNvGrpSpPr>
              <p:nvPr/>
            </p:nvGrpSpPr>
            <p:grpSpPr bwMode="auto">
              <a:xfrm>
                <a:off x="2326" y="2208"/>
                <a:ext cx="149" cy="580"/>
                <a:chOff x="1414" y="2103"/>
                <a:chExt cx="149" cy="516"/>
              </a:xfrm>
            </p:grpSpPr>
            <p:grpSp>
              <p:nvGrpSpPr>
                <p:cNvPr id="34900" name="Group 221"/>
                <p:cNvGrpSpPr>
                  <a:grpSpLocks/>
                </p:cNvGrpSpPr>
                <p:nvPr/>
              </p:nvGrpSpPr>
              <p:grpSpPr bwMode="auto">
                <a:xfrm>
                  <a:off x="1414" y="2103"/>
                  <a:ext cx="149" cy="516"/>
                  <a:chOff x="1192" y="2529"/>
                  <a:chExt cx="249" cy="773"/>
                </a:xfrm>
              </p:grpSpPr>
              <p:sp>
                <p:nvSpPr>
                  <p:cNvPr id="34907" name="Oval 222"/>
                  <p:cNvSpPr>
                    <a:spLocks noChangeArrowheads="1"/>
                  </p:cNvSpPr>
                  <p:nvPr/>
                </p:nvSpPr>
                <p:spPr bwMode="auto">
                  <a:xfrm>
                    <a:off x="1201" y="3121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908" name="Oval 224"/>
                  <p:cNvSpPr>
                    <a:spLocks noChangeArrowheads="1"/>
                  </p:cNvSpPr>
                  <p:nvPr/>
                </p:nvSpPr>
                <p:spPr bwMode="auto">
                  <a:xfrm>
                    <a:off x="1200" y="320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909" name="Oval 225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529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910" name="Oval 226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61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4901" name="Group 227"/>
                <p:cNvGrpSpPr>
                  <a:grpSpLocks/>
                </p:cNvGrpSpPr>
                <p:nvPr/>
              </p:nvGrpSpPr>
              <p:grpSpPr bwMode="auto">
                <a:xfrm>
                  <a:off x="1416" y="2214"/>
                  <a:ext cx="147" cy="291"/>
                  <a:chOff x="1191" y="2411"/>
                  <a:chExt cx="245" cy="437"/>
                </a:xfrm>
              </p:grpSpPr>
              <p:sp>
                <p:nvSpPr>
                  <p:cNvPr id="34902" name="Oval 228"/>
                  <p:cNvSpPr>
                    <a:spLocks noChangeArrowheads="1"/>
                  </p:cNvSpPr>
                  <p:nvPr/>
                </p:nvSpPr>
                <p:spPr bwMode="auto">
                  <a:xfrm>
                    <a:off x="1195" y="2411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903" name="Oval 229"/>
                  <p:cNvSpPr>
                    <a:spLocks noChangeArrowheads="1"/>
                  </p:cNvSpPr>
                  <p:nvPr/>
                </p:nvSpPr>
                <p:spPr bwMode="auto">
                  <a:xfrm>
                    <a:off x="1195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904" name="Oval 230"/>
                  <p:cNvSpPr>
                    <a:spLocks noChangeArrowheads="1"/>
                  </p:cNvSpPr>
                  <p:nvPr/>
                </p:nvSpPr>
                <p:spPr bwMode="auto">
                  <a:xfrm>
                    <a:off x="1196" y="266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905" name="Oval 231"/>
                  <p:cNvSpPr>
                    <a:spLocks noChangeArrowheads="1"/>
                  </p:cNvSpPr>
                  <p:nvPr/>
                </p:nvSpPr>
                <p:spPr bwMode="auto">
                  <a:xfrm>
                    <a:off x="1191" y="258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906" name="Oval 232"/>
                  <p:cNvSpPr>
                    <a:spLocks noChangeArrowheads="1"/>
                  </p:cNvSpPr>
                  <p:nvPr/>
                </p:nvSpPr>
                <p:spPr bwMode="auto">
                  <a:xfrm>
                    <a:off x="1195" y="275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</p:grpSp>
      </p:grpSp>
      <p:grpSp>
        <p:nvGrpSpPr>
          <p:cNvPr id="798" name="Group 161"/>
          <p:cNvGrpSpPr>
            <a:grpSpLocks/>
          </p:cNvGrpSpPr>
          <p:nvPr/>
        </p:nvGrpSpPr>
        <p:grpSpPr bwMode="auto">
          <a:xfrm>
            <a:off x="4641850" y="1423988"/>
            <a:ext cx="1600200" cy="3362325"/>
            <a:chOff x="2160" y="768"/>
            <a:chExt cx="1008" cy="2118"/>
          </a:xfrm>
        </p:grpSpPr>
        <p:grpSp>
          <p:nvGrpSpPr>
            <p:cNvPr id="34837" name="Group 162"/>
            <p:cNvGrpSpPr>
              <a:grpSpLocks/>
            </p:cNvGrpSpPr>
            <p:nvPr/>
          </p:nvGrpSpPr>
          <p:grpSpPr bwMode="auto">
            <a:xfrm flipV="1">
              <a:off x="2496" y="1632"/>
              <a:ext cx="384" cy="587"/>
              <a:chOff x="1296" y="469"/>
              <a:chExt cx="432" cy="587"/>
            </a:xfrm>
          </p:grpSpPr>
          <p:sp>
            <p:nvSpPr>
              <p:cNvPr id="34887" name="Line 163"/>
              <p:cNvSpPr>
                <a:spLocks noChangeShapeType="1"/>
              </p:cNvSpPr>
              <p:nvPr/>
            </p:nvSpPr>
            <p:spPr bwMode="auto">
              <a:xfrm>
                <a:off x="1296" y="483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4888" name="Line 164"/>
              <p:cNvSpPr>
                <a:spLocks noChangeShapeType="1"/>
              </p:cNvSpPr>
              <p:nvPr/>
            </p:nvSpPr>
            <p:spPr bwMode="auto">
              <a:xfrm>
                <a:off x="1296" y="469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4889" name="Line 165"/>
              <p:cNvSpPr>
                <a:spLocks noChangeShapeType="1"/>
              </p:cNvSpPr>
              <p:nvPr/>
            </p:nvSpPr>
            <p:spPr bwMode="auto">
              <a:xfrm>
                <a:off x="1728" y="480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34838" name="Group 166"/>
            <p:cNvGrpSpPr>
              <a:grpSpLocks/>
            </p:cNvGrpSpPr>
            <p:nvPr/>
          </p:nvGrpSpPr>
          <p:grpSpPr bwMode="auto">
            <a:xfrm>
              <a:off x="2160" y="768"/>
              <a:ext cx="1008" cy="2118"/>
              <a:chOff x="1872" y="768"/>
              <a:chExt cx="1008" cy="2118"/>
            </a:xfrm>
          </p:grpSpPr>
          <p:grpSp>
            <p:nvGrpSpPr>
              <p:cNvPr id="34839" name="Group 167"/>
              <p:cNvGrpSpPr>
                <a:grpSpLocks/>
              </p:cNvGrpSpPr>
              <p:nvPr/>
            </p:nvGrpSpPr>
            <p:grpSpPr bwMode="auto">
              <a:xfrm>
                <a:off x="2208" y="960"/>
                <a:ext cx="384" cy="576"/>
                <a:chOff x="1296" y="816"/>
                <a:chExt cx="432" cy="576"/>
              </a:xfrm>
            </p:grpSpPr>
            <p:sp>
              <p:nvSpPr>
                <p:cNvPr id="34884" name="Line 168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34885" name="Line 169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34886" name="Line 170"/>
                <p:cNvSpPr>
                  <a:spLocks noChangeShapeType="1"/>
                </p:cNvSpPr>
                <p:nvPr/>
              </p:nvSpPr>
              <p:spPr bwMode="auto">
                <a:xfrm>
                  <a:off x="1728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34840" name="Group 187"/>
              <p:cNvGrpSpPr>
                <a:grpSpLocks/>
              </p:cNvGrpSpPr>
              <p:nvPr/>
            </p:nvGrpSpPr>
            <p:grpSpPr bwMode="auto">
              <a:xfrm>
                <a:off x="2064" y="768"/>
                <a:ext cx="336" cy="192"/>
                <a:chOff x="1152" y="624"/>
                <a:chExt cx="336" cy="192"/>
              </a:xfrm>
            </p:grpSpPr>
            <p:sp>
              <p:nvSpPr>
                <p:cNvPr id="34882" name="Line 189"/>
                <p:cNvSpPr>
                  <a:spLocks noChangeShapeType="1"/>
                </p:cNvSpPr>
                <p:nvPr/>
              </p:nvSpPr>
              <p:spPr bwMode="auto">
                <a:xfrm>
                  <a:off x="1152" y="624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34883" name="Line 190"/>
                <p:cNvSpPr>
                  <a:spLocks noChangeShapeType="1"/>
                </p:cNvSpPr>
                <p:nvPr/>
              </p:nvSpPr>
              <p:spPr bwMode="auto">
                <a:xfrm>
                  <a:off x="1488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sp>
            <p:nvSpPr>
              <p:cNvPr id="34841" name="Line 191"/>
              <p:cNvSpPr>
                <a:spLocks noChangeShapeType="1"/>
              </p:cNvSpPr>
              <p:nvPr/>
            </p:nvSpPr>
            <p:spPr bwMode="auto">
              <a:xfrm>
                <a:off x="1872" y="768"/>
                <a:ext cx="100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grpSp>
            <p:nvGrpSpPr>
              <p:cNvPr id="34842" name="Group 192"/>
              <p:cNvGrpSpPr>
                <a:grpSpLocks/>
              </p:cNvGrpSpPr>
              <p:nvPr/>
            </p:nvGrpSpPr>
            <p:grpSpPr bwMode="auto">
              <a:xfrm>
                <a:off x="2400" y="1248"/>
                <a:ext cx="200" cy="661"/>
                <a:chOff x="1488" y="1152"/>
                <a:chExt cx="200" cy="661"/>
              </a:xfrm>
            </p:grpSpPr>
            <p:grpSp>
              <p:nvGrpSpPr>
                <p:cNvPr id="34870" name="Group 193"/>
                <p:cNvGrpSpPr>
                  <a:grpSpLocks/>
                </p:cNvGrpSpPr>
                <p:nvPr/>
              </p:nvGrpSpPr>
              <p:grpSpPr bwMode="auto">
                <a:xfrm>
                  <a:off x="1488" y="1296"/>
                  <a:ext cx="192" cy="144"/>
                  <a:chOff x="1392" y="3072"/>
                  <a:chExt cx="192" cy="144"/>
                </a:xfrm>
              </p:grpSpPr>
              <p:sp>
                <p:nvSpPr>
                  <p:cNvPr id="34880" name="Line 19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881" name="Oval 195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4871" name="Group 196"/>
                <p:cNvGrpSpPr>
                  <a:grpSpLocks/>
                </p:cNvGrpSpPr>
                <p:nvPr/>
              </p:nvGrpSpPr>
              <p:grpSpPr bwMode="auto">
                <a:xfrm>
                  <a:off x="1488" y="1152"/>
                  <a:ext cx="192" cy="144"/>
                  <a:chOff x="1392" y="3072"/>
                  <a:chExt cx="192" cy="144"/>
                </a:xfrm>
              </p:grpSpPr>
              <p:sp>
                <p:nvSpPr>
                  <p:cNvPr id="34878" name="Line 19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879" name="Oval 198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4872" name="Group 199"/>
                <p:cNvGrpSpPr>
                  <a:grpSpLocks/>
                </p:cNvGrpSpPr>
                <p:nvPr/>
              </p:nvGrpSpPr>
              <p:grpSpPr bwMode="auto">
                <a:xfrm flipV="1">
                  <a:off x="1496" y="1641"/>
                  <a:ext cx="192" cy="172"/>
                  <a:chOff x="1400" y="2987"/>
                  <a:chExt cx="192" cy="172"/>
                </a:xfrm>
              </p:grpSpPr>
              <p:sp>
                <p:nvSpPr>
                  <p:cNvPr id="34876" name="Line 20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00" y="3015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877" name="Oval 201"/>
                  <p:cNvSpPr>
                    <a:spLocks noChangeArrowheads="1"/>
                  </p:cNvSpPr>
                  <p:nvPr/>
                </p:nvSpPr>
                <p:spPr bwMode="auto">
                  <a:xfrm>
                    <a:off x="1496" y="2987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4873" name="Group 202"/>
                <p:cNvGrpSpPr>
                  <a:grpSpLocks/>
                </p:cNvGrpSpPr>
                <p:nvPr/>
              </p:nvGrpSpPr>
              <p:grpSpPr bwMode="auto">
                <a:xfrm flipV="1">
                  <a:off x="1493" y="1515"/>
                  <a:ext cx="192" cy="175"/>
                  <a:chOff x="1397" y="3014"/>
                  <a:chExt cx="192" cy="175"/>
                </a:xfrm>
              </p:grpSpPr>
              <p:sp>
                <p:nvSpPr>
                  <p:cNvPr id="34874" name="Line 20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7" y="3045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875" name="Oval 204"/>
                  <p:cNvSpPr>
                    <a:spLocks noChangeArrowheads="1"/>
                  </p:cNvSpPr>
                  <p:nvPr/>
                </p:nvSpPr>
                <p:spPr bwMode="auto">
                  <a:xfrm>
                    <a:off x="1493" y="3014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  <p:sp>
            <p:nvSpPr>
              <p:cNvPr id="34843" name="Rectangle 205"/>
              <p:cNvSpPr>
                <a:spLocks noChangeArrowheads="1"/>
              </p:cNvSpPr>
              <p:nvPr/>
            </p:nvSpPr>
            <p:spPr bwMode="auto">
              <a:xfrm>
                <a:off x="2352" y="1152"/>
                <a:ext cx="96" cy="864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grpSp>
            <p:nvGrpSpPr>
              <p:cNvPr id="34844" name="Group 206"/>
              <p:cNvGrpSpPr>
                <a:grpSpLocks/>
              </p:cNvGrpSpPr>
              <p:nvPr/>
            </p:nvGrpSpPr>
            <p:grpSpPr bwMode="auto">
              <a:xfrm>
                <a:off x="2208" y="1248"/>
                <a:ext cx="192" cy="667"/>
                <a:chOff x="1296" y="1152"/>
                <a:chExt cx="192" cy="667"/>
              </a:xfrm>
            </p:grpSpPr>
            <p:grpSp>
              <p:nvGrpSpPr>
                <p:cNvPr id="34858" name="Group 207"/>
                <p:cNvGrpSpPr>
                  <a:grpSpLocks/>
                </p:cNvGrpSpPr>
                <p:nvPr/>
              </p:nvGrpSpPr>
              <p:grpSpPr bwMode="auto">
                <a:xfrm flipH="1">
                  <a:off x="1296" y="1296"/>
                  <a:ext cx="192" cy="144"/>
                  <a:chOff x="1392" y="3072"/>
                  <a:chExt cx="192" cy="144"/>
                </a:xfrm>
              </p:grpSpPr>
              <p:sp>
                <p:nvSpPr>
                  <p:cNvPr id="34868" name="Line 20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869" name="Oval 209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4859" name="Group 210"/>
                <p:cNvGrpSpPr>
                  <a:grpSpLocks/>
                </p:cNvGrpSpPr>
                <p:nvPr/>
              </p:nvGrpSpPr>
              <p:grpSpPr bwMode="auto">
                <a:xfrm flipH="1">
                  <a:off x="1296" y="1152"/>
                  <a:ext cx="192" cy="144"/>
                  <a:chOff x="1392" y="3072"/>
                  <a:chExt cx="192" cy="144"/>
                </a:xfrm>
              </p:grpSpPr>
              <p:sp>
                <p:nvSpPr>
                  <p:cNvPr id="34866" name="Line 21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867" name="Oval 212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4860" name="Group 213"/>
                <p:cNvGrpSpPr>
                  <a:grpSpLocks/>
                </p:cNvGrpSpPr>
                <p:nvPr/>
              </p:nvGrpSpPr>
              <p:grpSpPr bwMode="auto">
                <a:xfrm flipH="1" flipV="1">
                  <a:off x="1296" y="1644"/>
                  <a:ext cx="192" cy="175"/>
                  <a:chOff x="1392" y="2981"/>
                  <a:chExt cx="192" cy="175"/>
                </a:xfrm>
              </p:grpSpPr>
              <p:sp>
                <p:nvSpPr>
                  <p:cNvPr id="34864" name="Line 21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1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865" name="Oval 215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2981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4861" name="Group 216"/>
                <p:cNvGrpSpPr>
                  <a:grpSpLocks/>
                </p:cNvGrpSpPr>
                <p:nvPr/>
              </p:nvGrpSpPr>
              <p:grpSpPr bwMode="auto">
                <a:xfrm flipH="1" flipV="1">
                  <a:off x="1300" y="1531"/>
                  <a:ext cx="187" cy="168"/>
                  <a:chOff x="1393" y="3005"/>
                  <a:chExt cx="187" cy="168"/>
                </a:xfrm>
              </p:grpSpPr>
              <p:sp>
                <p:nvSpPr>
                  <p:cNvPr id="34862" name="Line 21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3" y="3029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863" name="Oval 218"/>
                  <p:cNvSpPr>
                    <a:spLocks noChangeArrowheads="1"/>
                  </p:cNvSpPr>
                  <p:nvPr/>
                </p:nvSpPr>
                <p:spPr bwMode="auto">
                  <a:xfrm>
                    <a:off x="1484" y="3005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  <p:sp>
            <p:nvSpPr>
              <p:cNvPr id="34845" name="Line 219"/>
              <p:cNvSpPr>
                <a:spLocks noChangeShapeType="1"/>
              </p:cNvSpPr>
              <p:nvPr/>
            </p:nvSpPr>
            <p:spPr bwMode="auto">
              <a:xfrm flipH="1">
                <a:off x="2413" y="2694"/>
                <a:ext cx="0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hu-HU"/>
              </a:p>
            </p:txBody>
          </p:sp>
          <p:grpSp>
            <p:nvGrpSpPr>
              <p:cNvPr id="34846" name="Group 220"/>
              <p:cNvGrpSpPr>
                <a:grpSpLocks/>
              </p:cNvGrpSpPr>
              <p:nvPr/>
            </p:nvGrpSpPr>
            <p:grpSpPr bwMode="auto">
              <a:xfrm>
                <a:off x="2328" y="2222"/>
                <a:ext cx="155" cy="472"/>
                <a:chOff x="1416" y="2111"/>
                <a:chExt cx="155" cy="419"/>
              </a:xfrm>
            </p:grpSpPr>
            <p:grpSp>
              <p:nvGrpSpPr>
                <p:cNvPr id="34847" name="Group 221"/>
                <p:cNvGrpSpPr>
                  <a:grpSpLocks/>
                </p:cNvGrpSpPr>
                <p:nvPr/>
              </p:nvGrpSpPr>
              <p:grpSpPr bwMode="auto">
                <a:xfrm>
                  <a:off x="1416" y="2111"/>
                  <a:ext cx="153" cy="383"/>
                  <a:chOff x="1192" y="2545"/>
                  <a:chExt cx="255" cy="575"/>
                </a:xfrm>
              </p:grpSpPr>
              <p:sp>
                <p:nvSpPr>
                  <p:cNvPr id="34854" name="Oval 222"/>
                  <p:cNvSpPr>
                    <a:spLocks noChangeArrowheads="1"/>
                  </p:cNvSpPr>
                  <p:nvPr/>
                </p:nvSpPr>
                <p:spPr bwMode="auto">
                  <a:xfrm>
                    <a:off x="1202" y="295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855" name="Oval 223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615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856" name="Oval 224"/>
                  <p:cNvSpPr>
                    <a:spLocks noChangeArrowheads="1"/>
                  </p:cNvSpPr>
                  <p:nvPr/>
                </p:nvSpPr>
                <p:spPr bwMode="auto">
                  <a:xfrm>
                    <a:off x="1207" y="302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857" name="Oval 225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545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34848" name="Group 227"/>
                <p:cNvGrpSpPr>
                  <a:grpSpLocks/>
                </p:cNvGrpSpPr>
                <p:nvPr/>
              </p:nvGrpSpPr>
              <p:grpSpPr bwMode="auto">
                <a:xfrm>
                  <a:off x="1417" y="2203"/>
                  <a:ext cx="154" cy="327"/>
                  <a:chOff x="1192" y="2414"/>
                  <a:chExt cx="256" cy="495"/>
                </a:xfrm>
              </p:grpSpPr>
              <p:sp>
                <p:nvSpPr>
                  <p:cNvPr id="34849" name="Oval 228"/>
                  <p:cNvSpPr>
                    <a:spLocks noChangeArrowheads="1"/>
                  </p:cNvSpPr>
                  <p:nvPr/>
                </p:nvSpPr>
                <p:spPr bwMode="auto">
                  <a:xfrm>
                    <a:off x="1192" y="241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850" name="Oval 229"/>
                  <p:cNvSpPr>
                    <a:spLocks noChangeArrowheads="1"/>
                  </p:cNvSpPr>
                  <p:nvPr/>
                </p:nvSpPr>
                <p:spPr bwMode="auto">
                  <a:xfrm>
                    <a:off x="1208" y="2813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851" name="Oval 230"/>
                  <p:cNvSpPr>
                    <a:spLocks noChangeArrowheads="1"/>
                  </p:cNvSpPr>
                  <p:nvPr/>
                </p:nvSpPr>
                <p:spPr bwMode="auto">
                  <a:xfrm>
                    <a:off x="1198" y="248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852" name="Oval 231"/>
                  <p:cNvSpPr>
                    <a:spLocks noChangeArrowheads="1"/>
                  </p:cNvSpPr>
                  <p:nvPr/>
                </p:nvSpPr>
                <p:spPr bwMode="auto">
                  <a:xfrm>
                    <a:off x="1207" y="262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34853" name="Oval 232"/>
                  <p:cNvSpPr>
                    <a:spLocks noChangeArrowheads="1"/>
                  </p:cNvSpPr>
                  <p:nvPr/>
                </p:nvSpPr>
                <p:spPr bwMode="auto">
                  <a:xfrm>
                    <a:off x="1202" y="255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</p:grpSp>
      </p:grpSp>
      <p:sp>
        <p:nvSpPr>
          <p:cNvPr id="855" name="Line 235"/>
          <p:cNvSpPr>
            <a:spLocks noChangeShapeType="1"/>
          </p:cNvSpPr>
          <p:nvPr/>
        </p:nvSpPr>
        <p:spPr bwMode="auto">
          <a:xfrm flipV="1">
            <a:off x="5948363" y="4183063"/>
            <a:ext cx="0" cy="368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856" name="Line 236"/>
          <p:cNvSpPr>
            <a:spLocks noChangeShapeType="1"/>
          </p:cNvSpPr>
          <p:nvPr/>
        </p:nvSpPr>
        <p:spPr bwMode="auto">
          <a:xfrm>
            <a:off x="5946775" y="3736975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857" name="Line 235"/>
          <p:cNvSpPr>
            <a:spLocks noChangeShapeType="1"/>
          </p:cNvSpPr>
          <p:nvPr/>
        </p:nvSpPr>
        <p:spPr bwMode="auto">
          <a:xfrm flipV="1">
            <a:off x="5929313" y="3751263"/>
            <a:ext cx="0" cy="3683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858" name="Line 236"/>
          <p:cNvSpPr>
            <a:spLocks noChangeShapeType="1"/>
          </p:cNvSpPr>
          <p:nvPr/>
        </p:nvSpPr>
        <p:spPr bwMode="auto">
          <a:xfrm>
            <a:off x="5948363" y="4233863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859" name="Szövegdoboz 858"/>
          <p:cNvSpPr txBox="1">
            <a:spLocks noChangeArrowheads="1"/>
          </p:cNvSpPr>
          <p:nvPr/>
        </p:nvSpPr>
        <p:spPr bwMode="auto">
          <a:xfrm>
            <a:off x="1408113" y="795338"/>
            <a:ext cx="2593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hu-HU" sz="2400"/>
              <a:t>Nagy ízületi hajlítás</a:t>
            </a:r>
            <a:endParaRPr lang="en-US" sz="2400"/>
          </a:p>
        </p:txBody>
      </p:sp>
      <p:sp>
        <p:nvSpPr>
          <p:cNvPr id="861" name="Szövegdoboz 860"/>
          <p:cNvSpPr txBox="1">
            <a:spLocks noChangeArrowheads="1"/>
          </p:cNvSpPr>
          <p:nvPr/>
        </p:nvSpPr>
        <p:spPr bwMode="auto">
          <a:xfrm>
            <a:off x="4259263" y="795338"/>
            <a:ext cx="2314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hu-HU" sz="2400"/>
              <a:t>Kis ízületi hajlítás</a:t>
            </a:r>
            <a:endParaRPr lang="en-US" sz="2400"/>
          </a:p>
        </p:txBody>
      </p:sp>
      <p:sp>
        <p:nvSpPr>
          <p:cNvPr id="862" name="Szövegdoboz 861"/>
          <p:cNvSpPr txBox="1">
            <a:spLocks noChangeArrowheads="1"/>
          </p:cNvSpPr>
          <p:nvPr/>
        </p:nvSpPr>
        <p:spPr bwMode="auto">
          <a:xfrm>
            <a:off x="1552575" y="5085184"/>
            <a:ext cx="25717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hu-HU" sz="2400" dirty="0"/>
              <a:t>A  </a:t>
            </a:r>
            <a:r>
              <a:rPr lang="hu-HU" sz="2400" dirty="0" err="1"/>
              <a:t>kontraktilis</a:t>
            </a:r>
            <a:r>
              <a:rPr lang="hu-HU" sz="2400" dirty="0"/>
              <a:t> elemek rövidülése domináns</a:t>
            </a:r>
            <a:endParaRPr lang="en-US" sz="2400" dirty="0"/>
          </a:p>
        </p:txBody>
      </p:sp>
      <p:sp>
        <p:nvSpPr>
          <p:cNvPr id="863" name="Szövegdoboz 862"/>
          <p:cNvSpPr txBox="1">
            <a:spLocks noChangeArrowheads="1"/>
          </p:cNvSpPr>
          <p:nvPr/>
        </p:nvSpPr>
        <p:spPr bwMode="auto">
          <a:xfrm>
            <a:off x="4109085" y="5115519"/>
            <a:ext cx="27813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hu-HU" sz="2400" dirty="0"/>
              <a:t>A </a:t>
            </a:r>
            <a:r>
              <a:rPr lang="hu-HU" sz="2400" dirty="0" err="1"/>
              <a:t>kontraktilis</a:t>
            </a:r>
            <a:r>
              <a:rPr lang="hu-HU" sz="2400" dirty="0"/>
              <a:t> és elasztikus elemek együtt rövidülnek</a:t>
            </a:r>
            <a:endParaRPr lang="en-US" sz="2400" dirty="0"/>
          </a:p>
        </p:txBody>
      </p:sp>
      <p:sp>
        <p:nvSpPr>
          <p:cNvPr id="34836" name="Szövegdoboz 1"/>
          <p:cNvSpPr txBox="1">
            <a:spLocks noChangeArrowheads="1"/>
          </p:cNvSpPr>
          <p:nvPr/>
        </p:nvSpPr>
        <p:spPr bwMode="auto">
          <a:xfrm>
            <a:off x="3051175" y="95250"/>
            <a:ext cx="2625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hu-HU" sz="4000"/>
              <a:t>Izommodell</a:t>
            </a:r>
            <a:endParaRPr lang="en-US" sz="4000"/>
          </a:p>
        </p:txBody>
      </p:sp>
      <p:sp>
        <p:nvSpPr>
          <p:cNvPr id="2" name="Szövegdoboz 1"/>
          <p:cNvSpPr txBox="1"/>
          <p:nvPr/>
        </p:nvSpPr>
        <p:spPr>
          <a:xfrm>
            <a:off x="2786102" y="6291498"/>
            <a:ext cx="3160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/>
              <a:t>a</a:t>
            </a:r>
            <a:r>
              <a:rPr lang="hu-HU" sz="2400" dirty="0" smtClean="0"/>
              <a:t> koncentrikus fázisban.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6711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7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8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8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8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5" grpId="0" animBg="1"/>
      <p:bldP spid="855" grpId="1" animBg="1"/>
      <p:bldP spid="856" grpId="0" animBg="1"/>
      <p:bldP spid="856" grpId="1" animBg="1"/>
      <p:bldP spid="857" grpId="0" animBg="1"/>
      <p:bldP spid="857" grpId="1" animBg="1"/>
      <p:bldP spid="858" grpId="0" animBg="1"/>
      <p:bldP spid="858" grpId="1" animBg="1"/>
      <p:bldP spid="859" grpId="0"/>
      <p:bldP spid="861" grpId="0"/>
      <p:bldP spid="862" grpId="0"/>
      <p:bldP spid="863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Téglalap 2"/>
          <p:cNvSpPr>
            <a:spLocks noChangeArrowheads="1"/>
          </p:cNvSpPr>
          <p:nvPr/>
        </p:nvSpPr>
        <p:spPr bwMode="auto">
          <a:xfrm>
            <a:off x="549275" y="1700213"/>
            <a:ext cx="799306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hu-HU" sz="2400" dirty="0" smtClean="0"/>
              <a:t>A </a:t>
            </a:r>
            <a:r>
              <a:rPr lang="hu-HU" sz="2400" dirty="0" err="1" smtClean="0"/>
              <a:t>kontraktilis</a:t>
            </a:r>
            <a:r>
              <a:rPr lang="hu-HU" sz="2400" dirty="0" smtClean="0"/>
              <a:t> elemek rövidülése nem valószínűsíthető a nyújtás során, míg az elasztikus elemek megnyúlása majd rövidülése és az elasztikus energia felhasználása a rövidülés kezdetén jelentős.</a:t>
            </a:r>
            <a:endParaRPr lang="en-US" sz="2400" dirty="0"/>
          </a:p>
        </p:txBody>
      </p:sp>
      <p:sp>
        <p:nvSpPr>
          <p:cNvPr id="29700" name="Téglalap 3"/>
          <p:cNvSpPr>
            <a:spLocks noChangeArrowheads="1"/>
          </p:cNvSpPr>
          <p:nvPr/>
        </p:nvSpPr>
        <p:spPr bwMode="auto">
          <a:xfrm>
            <a:off x="2113666" y="657333"/>
            <a:ext cx="486428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charset="0"/>
              <a:buNone/>
            </a:pPr>
            <a:r>
              <a:rPr lang="hu-HU" sz="3600" dirty="0"/>
              <a:t>Kis ízületi </a:t>
            </a:r>
            <a:r>
              <a:rPr lang="hu-HU" sz="3600" dirty="0" smtClean="0"/>
              <a:t>hajlítás esetén:</a:t>
            </a:r>
            <a:endParaRPr lang="hu-HU" sz="3600" dirty="0"/>
          </a:p>
        </p:txBody>
      </p:sp>
      <p:sp>
        <p:nvSpPr>
          <p:cNvPr id="29701" name="Téglalap 4"/>
          <p:cNvSpPr>
            <a:spLocks noChangeArrowheads="1"/>
          </p:cNvSpPr>
          <p:nvPr/>
        </p:nvSpPr>
        <p:spPr bwMode="auto">
          <a:xfrm>
            <a:off x="2267744" y="3586252"/>
            <a:ext cx="528266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buFont typeface="Arial" charset="0"/>
              <a:buNone/>
            </a:pPr>
            <a:r>
              <a:rPr lang="hu-HU" sz="3600" dirty="0"/>
              <a:t>Nagy ízületi </a:t>
            </a:r>
            <a:r>
              <a:rPr lang="hu-HU" sz="3600" dirty="0" smtClean="0"/>
              <a:t>hajlítás esetén:</a:t>
            </a:r>
            <a:endParaRPr lang="hu-HU" sz="3600" dirty="0"/>
          </a:p>
        </p:txBody>
      </p:sp>
      <p:sp>
        <p:nvSpPr>
          <p:cNvPr id="30726" name="Téglalap 5"/>
          <p:cNvSpPr>
            <a:spLocks noChangeArrowheads="1"/>
          </p:cNvSpPr>
          <p:nvPr/>
        </p:nvSpPr>
        <p:spPr bwMode="auto">
          <a:xfrm>
            <a:off x="1699418" y="4365104"/>
            <a:ext cx="60547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hu-HU" sz="2400" dirty="0" smtClean="0"/>
              <a:t>A munkát dominánsan a </a:t>
            </a:r>
            <a:r>
              <a:rPr lang="hu-HU" sz="2400" dirty="0" err="1" smtClean="0"/>
              <a:t>kontraktilis</a:t>
            </a:r>
            <a:r>
              <a:rPr lang="hu-HU" sz="2400" dirty="0" smtClean="0"/>
              <a:t> elemek végzik, az elasztikus </a:t>
            </a:r>
            <a:r>
              <a:rPr lang="hu-HU" sz="2400" dirty="0" err="1" smtClean="0"/>
              <a:t>energiavisszanyerés</a:t>
            </a:r>
            <a:r>
              <a:rPr lang="hu-HU" sz="2400" dirty="0" smtClean="0"/>
              <a:t> minimális.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8137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Dátum helye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smtClean="0"/>
              <a:t>12/20/1997</a:t>
            </a:r>
          </a:p>
        </p:txBody>
      </p:sp>
      <p:sp>
        <p:nvSpPr>
          <p:cNvPr id="6148" name="Élőláb helye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hu-HU" smtClean="0"/>
              <a:t>Tihanyi J. Principles of power training and control of dynamic muscle work</a:t>
            </a:r>
          </a:p>
        </p:txBody>
      </p:sp>
      <p:sp>
        <p:nvSpPr>
          <p:cNvPr id="6149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68096EC-80EA-4A13-91E8-02666460EC81}" type="slidenum">
              <a:rPr lang="hu-HU" smtClean="0"/>
              <a:pPr eaLnBrk="1" hangingPunct="1"/>
              <a:t>22</a:t>
            </a:fld>
            <a:endParaRPr lang="hu-HU" smtClean="0"/>
          </a:p>
        </p:txBody>
      </p:sp>
      <p:sp>
        <p:nvSpPr>
          <p:cNvPr id="6150" name="Rectangle 2"/>
          <p:cNvSpPr>
            <a:spLocks noChangeArrowheads="1"/>
          </p:cNvSpPr>
          <p:nvPr/>
        </p:nvSpPr>
        <p:spPr bwMode="auto">
          <a:xfrm>
            <a:off x="0" y="-27384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6387" name="Object 3"/>
          <p:cNvGraphicFramePr>
            <a:graphicFrameLocks/>
          </p:cNvGraphicFramePr>
          <p:nvPr/>
        </p:nvGraphicFramePr>
        <p:xfrm>
          <a:off x="1530350" y="1401763"/>
          <a:ext cx="6096000" cy="4067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7" name="Chart" r:id="rId6" imgW="6095913" imgH="4069087" progId="MSGraph.Chart.8">
                  <p:embed followColorScheme="full"/>
                </p:oleObj>
              </mc:Choice>
              <mc:Fallback>
                <p:oleObj name="Chart" r:id="rId6" imgW="6095913" imgH="4069087" progId="MSGraph.Chart.8">
                  <p:embed followColorScheme="full"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0350" y="1401763"/>
                        <a:ext cx="6096000" cy="4067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1" name="Rectangle 4"/>
          <p:cNvSpPr>
            <a:spLocks noChangeArrowheads="1"/>
          </p:cNvSpPr>
          <p:nvPr/>
        </p:nvSpPr>
        <p:spPr bwMode="auto">
          <a:xfrm>
            <a:off x="838200" y="188640"/>
            <a:ext cx="7620000" cy="1170193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2800" b="1" dirty="0" smtClean="0">
                <a:latin typeface="Times New Roman" pitchFamily="18" charset="0"/>
              </a:rPr>
              <a:t>Energia eloszlása a passzív elemekben</a:t>
            </a:r>
          </a:p>
          <a:p>
            <a:pPr algn="ctr" eaLnBrk="0" hangingPunct="0">
              <a:spcBef>
                <a:spcPct val="50000"/>
              </a:spcBef>
            </a:pPr>
            <a:r>
              <a:rPr lang="hu-HU" sz="2800" b="1" dirty="0" smtClean="0">
                <a:latin typeface="Times New Roman" pitchFamily="18" charset="0"/>
              </a:rPr>
              <a:t>Térdízület - </a:t>
            </a:r>
            <a:r>
              <a:rPr lang="hu-HU" sz="2800" b="1" dirty="0" err="1" smtClean="0">
                <a:latin typeface="Times New Roman" pitchFamily="18" charset="0"/>
              </a:rPr>
              <a:t>Patella</a:t>
            </a:r>
            <a:r>
              <a:rPr lang="hu-HU" sz="2800" b="1" dirty="0" smtClean="0">
                <a:latin typeface="Times New Roman" pitchFamily="18" charset="0"/>
              </a:rPr>
              <a:t> ín vizsgálata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5974363" y="1754464"/>
            <a:ext cx="1600200" cy="1242488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6100763" y="1754464"/>
            <a:ext cx="1416050" cy="1170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2800" b="1" dirty="0" err="1" smtClean="0">
                <a:solidFill>
                  <a:schemeClr val="bg1"/>
                </a:solidFill>
                <a:latin typeface="Times New Roman" pitchFamily="18" charset="0"/>
              </a:rPr>
              <a:t>Patella</a:t>
            </a:r>
            <a:endParaRPr lang="hu-HU" sz="2800" b="1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0" hangingPunct="0">
              <a:spcBef>
                <a:spcPct val="50000"/>
              </a:spcBef>
            </a:pPr>
            <a:r>
              <a:rPr lang="hu-HU" sz="2800" b="1" dirty="0" smtClean="0">
                <a:solidFill>
                  <a:schemeClr val="bg1"/>
                </a:solidFill>
                <a:latin typeface="Times New Roman" pitchFamily="18" charset="0"/>
              </a:rPr>
              <a:t>61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</a:rPr>
              <a:t>.9 J</a:t>
            </a:r>
          </a:p>
        </p:txBody>
      </p:sp>
      <p:pic>
        <p:nvPicPr>
          <p:cNvPr id="16391" name="Picture 7" descr="uh_0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24400"/>
            <a:ext cx="25527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9" descr="auto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563" y="5503863"/>
            <a:ext cx="2584450" cy="87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Line 10"/>
          <p:cNvSpPr>
            <a:spLocks noChangeShapeType="1"/>
          </p:cNvSpPr>
          <p:nvPr/>
        </p:nvSpPr>
        <p:spPr bwMode="auto">
          <a:xfrm flipV="1">
            <a:off x="6011863" y="5772150"/>
            <a:ext cx="0" cy="3810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 flipV="1">
            <a:off x="7545388" y="5805488"/>
            <a:ext cx="0" cy="38100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>
            <a:off x="5999163" y="6076950"/>
            <a:ext cx="1524000" cy="0"/>
          </a:xfrm>
          <a:prstGeom prst="line">
            <a:avLst/>
          </a:prstGeom>
          <a:noFill/>
          <a:ln w="9525">
            <a:solidFill>
              <a:srgbClr val="FF33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" name="Szövegdoboz 1"/>
          <p:cNvSpPr txBox="1"/>
          <p:nvPr/>
        </p:nvSpPr>
        <p:spPr>
          <a:xfrm>
            <a:off x="7380312" y="4149080"/>
            <a:ext cx="1176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>
                <a:solidFill>
                  <a:srgbClr val="00B050"/>
                </a:solidFill>
              </a:rPr>
              <a:t>izometriás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7465775" y="3460358"/>
            <a:ext cx="1270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excentrikus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73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163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  <p:bldP spid="16390" grpId="0" autoUpdateAnimBg="0"/>
      <p:bldP spid="16394" grpId="0" animBg="1"/>
      <p:bldP spid="16395" grpId="0" animBg="1"/>
      <p:bldP spid="1639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Line 3"/>
          <p:cNvSpPr>
            <a:spLocks noChangeShapeType="1"/>
          </p:cNvSpPr>
          <p:nvPr/>
        </p:nvSpPr>
        <p:spPr bwMode="auto">
          <a:xfrm>
            <a:off x="4533900" y="525780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8436" name="Group 4"/>
          <p:cNvGrpSpPr>
            <a:grpSpLocks/>
          </p:cNvGrpSpPr>
          <p:nvPr/>
        </p:nvGrpSpPr>
        <p:grpSpPr bwMode="auto">
          <a:xfrm>
            <a:off x="1066800" y="838200"/>
            <a:ext cx="2362200" cy="3962400"/>
            <a:chOff x="384" y="432"/>
            <a:chExt cx="1488" cy="2496"/>
          </a:xfrm>
        </p:grpSpPr>
        <p:grpSp>
          <p:nvGrpSpPr>
            <p:cNvPr id="18656" name="Group 5"/>
            <p:cNvGrpSpPr>
              <a:grpSpLocks/>
            </p:cNvGrpSpPr>
            <p:nvPr/>
          </p:nvGrpSpPr>
          <p:grpSpPr bwMode="auto">
            <a:xfrm>
              <a:off x="528" y="432"/>
              <a:ext cx="1008" cy="1440"/>
              <a:chOff x="336" y="528"/>
              <a:chExt cx="1008" cy="1440"/>
            </a:xfrm>
          </p:grpSpPr>
          <p:sp>
            <p:nvSpPr>
              <p:cNvPr id="18729" name="Line 6"/>
              <p:cNvSpPr>
                <a:spLocks noChangeShapeType="1"/>
              </p:cNvSpPr>
              <p:nvPr/>
            </p:nvSpPr>
            <p:spPr bwMode="auto">
              <a:xfrm>
                <a:off x="336" y="528"/>
                <a:ext cx="100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8730" name="Group 7"/>
              <p:cNvGrpSpPr>
                <a:grpSpLocks/>
              </p:cNvGrpSpPr>
              <p:nvPr/>
            </p:nvGrpSpPr>
            <p:grpSpPr bwMode="auto">
              <a:xfrm>
                <a:off x="480" y="1056"/>
                <a:ext cx="384" cy="912"/>
                <a:chOff x="1104" y="1200"/>
                <a:chExt cx="384" cy="1392"/>
              </a:xfrm>
            </p:grpSpPr>
            <p:grpSp>
              <p:nvGrpSpPr>
                <p:cNvPr id="18735" name="Group 8"/>
                <p:cNvGrpSpPr>
                  <a:grpSpLocks/>
                </p:cNvGrpSpPr>
                <p:nvPr/>
              </p:nvGrpSpPr>
              <p:grpSpPr bwMode="auto">
                <a:xfrm>
                  <a:off x="1104" y="1200"/>
                  <a:ext cx="144" cy="528"/>
                  <a:chOff x="816" y="1200"/>
                  <a:chExt cx="240" cy="528"/>
                </a:xfrm>
              </p:grpSpPr>
              <p:grpSp>
                <p:nvGrpSpPr>
                  <p:cNvPr id="18738" name="Group 9"/>
                  <p:cNvGrpSpPr>
                    <a:grpSpLocks/>
                  </p:cNvGrpSpPr>
                  <p:nvPr/>
                </p:nvGrpSpPr>
                <p:grpSpPr bwMode="auto">
                  <a:xfrm>
                    <a:off x="816" y="1200"/>
                    <a:ext cx="240" cy="288"/>
                    <a:chOff x="1152" y="2400"/>
                    <a:chExt cx="240" cy="288"/>
                  </a:xfrm>
                </p:grpSpPr>
                <p:sp>
                  <p:nvSpPr>
                    <p:cNvPr id="18745" name="Oval 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00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46" name="Oval 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48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47" name="Oval 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96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48" name="Oval 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44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49" name="Oval 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92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8739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816" y="1440"/>
                    <a:ext cx="240" cy="288"/>
                    <a:chOff x="1152" y="2400"/>
                    <a:chExt cx="240" cy="288"/>
                  </a:xfrm>
                </p:grpSpPr>
                <p:sp>
                  <p:nvSpPr>
                    <p:cNvPr id="18740" name="Oval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00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41" name="Oval 1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48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42" name="Oval 1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96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43" name="Oval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44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744" name="Oval 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92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8736" name="Line 21"/>
                <p:cNvSpPr>
                  <a:spLocks noChangeShapeType="1"/>
                </p:cNvSpPr>
                <p:nvPr/>
              </p:nvSpPr>
              <p:spPr bwMode="auto">
                <a:xfrm>
                  <a:off x="1152" y="2592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37" name="Line 22"/>
                <p:cNvSpPr>
                  <a:spLocks noChangeShapeType="1"/>
                </p:cNvSpPr>
                <p:nvPr/>
              </p:nvSpPr>
              <p:spPr bwMode="auto">
                <a:xfrm>
                  <a:off x="1152" y="1728"/>
                  <a:ext cx="0" cy="86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731" name="Group 23"/>
              <p:cNvGrpSpPr>
                <a:grpSpLocks/>
              </p:cNvGrpSpPr>
              <p:nvPr/>
            </p:nvGrpSpPr>
            <p:grpSpPr bwMode="auto">
              <a:xfrm>
                <a:off x="528" y="528"/>
                <a:ext cx="336" cy="528"/>
                <a:chOff x="1152" y="624"/>
                <a:chExt cx="336" cy="576"/>
              </a:xfrm>
            </p:grpSpPr>
            <p:sp>
              <p:nvSpPr>
                <p:cNvPr id="18732" name="Line 24"/>
                <p:cNvSpPr>
                  <a:spLocks noChangeShapeType="1"/>
                </p:cNvSpPr>
                <p:nvPr/>
              </p:nvSpPr>
              <p:spPr bwMode="auto">
                <a:xfrm flipH="1" flipV="1">
                  <a:off x="1152" y="62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33" name="Line 25"/>
                <p:cNvSpPr>
                  <a:spLocks noChangeShapeType="1"/>
                </p:cNvSpPr>
                <p:nvPr/>
              </p:nvSpPr>
              <p:spPr bwMode="auto">
                <a:xfrm>
                  <a:off x="1152" y="624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34" name="Line 26"/>
                <p:cNvSpPr>
                  <a:spLocks noChangeShapeType="1"/>
                </p:cNvSpPr>
                <p:nvPr/>
              </p:nvSpPr>
              <p:spPr bwMode="auto">
                <a:xfrm>
                  <a:off x="1488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8657" name="Line 27"/>
            <p:cNvSpPr>
              <a:spLocks noChangeShapeType="1"/>
            </p:cNvSpPr>
            <p:nvPr/>
          </p:nvSpPr>
          <p:spPr bwMode="auto">
            <a:xfrm>
              <a:off x="384" y="2928"/>
              <a:ext cx="1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8658" name="Group 28"/>
            <p:cNvGrpSpPr>
              <a:grpSpLocks/>
            </p:cNvGrpSpPr>
            <p:nvPr/>
          </p:nvGrpSpPr>
          <p:grpSpPr bwMode="auto">
            <a:xfrm>
              <a:off x="864" y="624"/>
              <a:ext cx="384" cy="1248"/>
              <a:chOff x="672" y="720"/>
              <a:chExt cx="384" cy="1248"/>
            </a:xfrm>
          </p:grpSpPr>
          <p:grpSp>
            <p:nvGrpSpPr>
              <p:cNvPr id="18688" name="Group 29"/>
              <p:cNvGrpSpPr>
                <a:grpSpLocks/>
              </p:cNvGrpSpPr>
              <p:nvPr/>
            </p:nvGrpSpPr>
            <p:grpSpPr bwMode="auto">
              <a:xfrm>
                <a:off x="672" y="720"/>
                <a:ext cx="384" cy="576"/>
                <a:chOff x="1296" y="816"/>
                <a:chExt cx="432" cy="576"/>
              </a:xfrm>
            </p:grpSpPr>
            <p:sp>
              <p:nvSpPr>
                <p:cNvPr id="18726" name="Line 30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27" name="Line 31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28" name="Line 32"/>
                <p:cNvSpPr>
                  <a:spLocks noChangeShapeType="1"/>
                </p:cNvSpPr>
                <p:nvPr/>
              </p:nvSpPr>
              <p:spPr bwMode="auto">
                <a:xfrm>
                  <a:off x="1728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689" name="Group 33"/>
              <p:cNvGrpSpPr>
                <a:grpSpLocks/>
              </p:cNvGrpSpPr>
              <p:nvPr/>
            </p:nvGrpSpPr>
            <p:grpSpPr bwMode="auto">
              <a:xfrm flipV="1">
                <a:off x="672" y="1392"/>
                <a:ext cx="384" cy="576"/>
                <a:chOff x="1296" y="576"/>
                <a:chExt cx="432" cy="576"/>
              </a:xfrm>
            </p:grpSpPr>
            <p:sp>
              <p:nvSpPr>
                <p:cNvPr id="18723" name="Line 34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24" name="Line 35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725" name="Line 36"/>
                <p:cNvSpPr>
                  <a:spLocks noChangeShapeType="1"/>
                </p:cNvSpPr>
                <p:nvPr/>
              </p:nvSpPr>
              <p:spPr bwMode="auto">
                <a:xfrm>
                  <a:off x="1728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690" name="Group 37"/>
              <p:cNvGrpSpPr>
                <a:grpSpLocks/>
              </p:cNvGrpSpPr>
              <p:nvPr/>
            </p:nvGrpSpPr>
            <p:grpSpPr bwMode="auto">
              <a:xfrm>
                <a:off x="720" y="912"/>
                <a:ext cx="288" cy="784"/>
                <a:chOff x="720" y="896"/>
                <a:chExt cx="288" cy="784"/>
              </a:xfrm>
            </p:grpSpPr>
            <p:grpSp>
              <p:nvGrpSpPr>
                <p:cNvPr id="18691" name="Group 38"/>
                <p:cNvGrpSpPr>
                  <a:grpSpLocks/>
                </p:cNvGrpSpPr>
                <p:nvPr/>
              </p:nvGrpSpPr>
              <p:grpSpPr bwMode="auto">
                <a:xfrm>
                  <a:off x="720" y="912"/>
                  <a:ext cx="288" cy="768"/>
                  <a:chOff x="720" y="912"/>
                  <a:chExt cx="288" cy="768"/>
                </a:xfrm>
              </p:grpSpPr>
              <p:sp>
                <p:nvSpPr>
                  <p:cNvPr id="18696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816" y="912"/>
                    <a:ext cx="96" cy="768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8697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816" y="1008"/>
                    <a:ext cx="192" cy="576"/>
                    <a:chOff x="1488" y="1152"/>
                    <a:chExt cx="192" cy="576"/>
                  </a:xfrm>
                </p:grpSpPr>
                <p:grpSp>
                  <p:nvGrpSpPr>
                    <p:cNvPr id="18711" name="Group 4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1296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8721" name="Line 42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722" name="Oval 4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8712" name="Group 4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88" y="1152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8719" name="Line 45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720" name="Oval 4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8713" name="Group 47"/>
                    <p:cNvGrpSpPr>
                      <a:grpSpLocks/>
                    </p:cNvGrpSpPr>
                    <p:nvPr/>
                  </p:nvGrpSpPr>
                  <p:grpSpPr bwMode="auto">
                    <a:xfrm flipV="1">
                      <a:off x="1488" y="1584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8717" name="Line 48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718" name="Oval 4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8714" name="Group 50"/>
                    <p:cNvGrpSpPr>
                      <a:grpSpLocks/>
                    </p:cNvGrpSpPr>
                    <p:nvPr/>
                  </p:nvGrpSpPr>
                  <p:grpSpPr bwMode="auto">
                    <a:xfrm flipV="1">
                      <a:off x="1488" y="1488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8715" name="Line 5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716" name="Oval 5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8698" name="Group 53"/>
                  <p:cNvGrpSpPr>
                    <a:grpSpLocks/>
                  </p:cNvGrpSpPr>
                  <p:nvPr/>
                </p:nvGrpSpPr>
                <p:grpSpPr bwMode="auto">
                  <a:xfrm>
                    <a:off x="720" y="1008"/>
                    <a:ext cx="192" cy="576"/>
                    <a:chOff x="1296" y="1152"/>
                    <a:chExt cx="192" cy="576"/>
                  </a:xfrm>
                </p:grpSpPr>
                <p:grpSp>
                  <p:nvGrpSpPr>
                    <p:cNvPr id="18699" name="Group 54"/>
                    <p:cNvGrpSpPr>
                      <a:grpSpLocks/>
                    </p:cNvGrpSpPr>
                    <p:nvPr/>
                  </p:nvGrpSpPr>
                  <p:grpSpPr bwMode="auto">
                    <a:xfrm flipH="1">
                      <a:off x="1296" y="1296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8709" name="Line 55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710" name="Oval 56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8700" name="Group 57"/>
                    <p:cNvGrpSpPr>
                      <a:grpSpLocks/>
                    </p:cNvGrpSpPr>
                    <p:nvPr/>
                  </p:nvGrpSpPr>
                  <p:grpSpPr bwMode="auto">
                    <a:xfrm flipH="1">
                      <a:off x="1296" y="1152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8707" name="Line 58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708" name="Oval 5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8701" name="Group 60"/>
                    <p:cNvGrpSpPr>
                      <a:grpSpLocks/>
                    </p:cNvGrpSpPr>
                    <p:nvPr/>
                  </p:nvGrpSpPr>
                  <p:grpSpPr bwMode="auto">
                    <a:xfrm flipH="1" flipV="1">
                      <a:off x="1296" y="1584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8705" name="Line 6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706" name="Oval 6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8702" name="Group 63"/>
                    <p:cNvGrpSpPr>
                      <a:grpSpLocks/>
                    </p:cNvGrpSpPr>
                    <p:nvPr/>
                  </p:nvGrpSpPr>
                  <p:grpSpPr bwMode="auto">
                    <a:xfrm flipH="1" flipV="1">
                      <a:off x="1296" y="1488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8703" name="Line 64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704" name="Oval 6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sp>
              <p:nvSpPr>
                <p:cNvPr id="18692" name="Oval 66"/>
                <p:cNvSpPr>
                  <a:spLocks noChangeArrowheads="1"/>
                </p:cNvSpPr>
                <p:nvPr/>
              </p:nvSpPr>
              <p:spPr bwMode="auto">
                <a:xfrm>
                  <a:off x="720" y="896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93" name="Oval 67"/>
                <p:cNvSpPr>
                  <a:spLocks noChangeArrowheads="1"/>
                </p:cNvSpPr>
                <p:nvPr/>
              </p:nvSpPr>
              <p:spPr bwMode="auto">
                <a:xfrm>
                  <a:off x="912" y="896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94" name="Oval 68"/>
                <p:cNvSpPr>
                  <a:spLocks noChangeArrowheads="1"/>
                </p:cNvSpPr>
                <p:nvPr/>
              </p:nvSpPr>
              <p:spPr bwMode="auto">
                <a:xfrm>
                  <a:off x="720" y="163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95" name="Oval 69"/>
                <p:cNvSpPr>
                  <a:spLocks noChangeArrowheads="1"/>
                </p:cNvSpPr>
                <p:nvPr/>
              </p:nvSpPr>
              <p:spPr bwMode="auto">
                <a:xfrm>
                  <a:off x="912" y="163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33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8659" name="Group 70"/>
            <p:cNvGrpSpPr>
              <a:grpSpLocks/>
            </p:cNvGrpSpPr>
            <p:nvPr/>
          </p:nvGrpSpPr>
          <p:grpSpPr bwMode="auto">
            <a:xfrm>
              <a:off x="912" y="1872"/>
              <a:ext cx="240" cy="1040"/>
              <a:chOff x="720" y="1968"/>
              <a:chExt cx="240" cy="1040"/>
            </a:xfrm>
          </p:grpSpPr>
          <p:grpSp>
            <p:nvGrpSpPr>
              <p:cNvPr id="18660" name="Group 71"/>
              <p:cNvGrpSpPr>
                <a:grpSpLocks/>
              </p:cNvGrpSpPr>
              <p:nvPr/>
            </p:nvGrpSpPr>
            <p:grpSpPr bwMode="auto">
              <a:xfrm>
                <a:off x="768" y="1968"/>
                <a:ext cx="144" cy="336"/>
                <a:chOff x="1392" y="2016"/>
                <a:chExt cx="144" cy="384"/>
              </a:xfrm>
            </p:grpSpPr>
            <p:grpSp>
              <p:nvGrpSpPr>
                <p:cNvPr id="18676" name="Group 72"/>
                <p:cNvGrpSpPr>
                  <a:grpSpLocks/>
                </p:cNvGrpSpPr>
                <p:nvPr/>
              </p:nvGrpSpPr>
              <p:grpSpPr bwMode="auto">
                <a:xfrm>
                  <a:off x="1392" y="2016"/>
                  <a:ext cx="144" cy="192"/>
                  <a:chOff x="1152" y="2400"/>
                  <a:chExt cx="240" cy="288"/>
                </a:xfrm>
              </p:grpSpPr>
              <p:sp>
                <p:nvSpPr>
                  <p:cNvPr id="18683" name="Oval 7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84" name="Oval 7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85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86" name="Oval 7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87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677" name="Group 78"/>
                <p:cNvGrpSpPr>
                  <a:grpSpLocks/>
                </p:cNvGrpSpPr>
                <p:nvPr/>
              </p:nvGrpSpPr>
              <p:grpSpPr bwMode="auto">
                <a:xfrm>
                  <a:off x="1392" y="2208"/>
                  <a:ext cx="144" cy="192"/>
                  <a:chOff x="1152" y="2400"/>
                  <a:chExt cx="240" cy="288"/>
                </a:xfrm>
              </p:grpSpPr>
              <p:sp>
                <p:nvSpPr>
                  <p:cNvPr id="18678" name="Oval 7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79" name="Oval 8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80" name="Oval 8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81" name="Oval 8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82" name="Oval 8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8661" name="Group 84"/>
              <p:cNvGrpSpPr>
                <a:grpSpLocks/>
              </p:cNvGrpSpPr>
              <p:nvPr/>
            </p:nvGrpSpPr>
            <p:grpSpPr bwMode="auto">
              <a:xfrm>
                <a:off x="768" y="2468"/>
                <a:ext cx="144" cy="336"/>
                <a:chOff x="1392" y="2016"/>
                <a:chExt cx="144" cy="384"/>
              </a:xfrm>
            </p:grpSpPr>
            <p:grpSp>
              <p:nvGrpSpPr>
                <p:cNvPr id="18664" name="Group 85"/>
                <p:cNvGrpSpPr>
                  <a:grpSpLocks/>
                </p:cNvGrpSpPr>
                <p:nvPr/>
              </p:nvGrpSpPr>
              <p:grpSpPr bwMode="auto">
                <a:xfrm>
                  <a:off x="1392" y="2016"/>
                  <a:ext cx="144" cy="192"/>
                  <a:chOff x="1152" y="2400"/>
                  <a:chExt cx="240" cy="288"/>
                </a:xfrm>
              </p:grpSpPr>
              <p:sp>
                <p:nvSpPr>
                  <p:cNvPr id="18671" name="Oval 8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72" name="Oval 8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73" name="Oval 8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74" name="Oval 8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75" name="Oval 9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665" name="Group 91"/>
                <p:cNvGrpSpPr>
                  <a:grpSpLocks/>
                </p:cNvGrpSpPr>
                <p:nvPr/>
              </p:nvGrpSpPr>
              <p:grpSpPr bwMode="auto">
                <a:xfrm>
                  <a:off x="1392" y="2208"/>
                  <a:ext cx="144" cy="192"/>
                  <a:chOff x="1152" y="2400"/>
                  <a:chExt cx="240" cy="288"/>
                </a:xfrm>
              </p:grpSpPr>
              <p:sp>
                <p:nvSpPr>
                  <p:cNvPr id="18666" name="Oval 9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67" name="Oval 9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68" name="Oval 9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69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70" name="Oval 9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8662" name="AutoShape 97"/>
              <p:cNvSpPr>
                <a:spLocks noChangeArrowheads="1"/>
              </p:cNvSpPr>
              <p:nvPr/>
            </p:nvSpPr>
            <p:spPr bwMode="auto">
              <a:xfrm>
                <a:off x="768" y="2318"/>
                <a:ext cx="144" cy="144"/>
              </a:xfrm>
              <a:prstGeom prst="flowChartOffpageConnector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663" name="AutoShape 98"/>
              <p:cNvSpPr>
                <a:spLocks noChangeArrowheads="1"/>
              </p:cNvSpPr>
              <p:nvPr/>
            </p:nvSpPr>
            <p:spPr bwMode="auto">
              <a:xfrm>
                <a:off x="720" y="2816"/>
                <a:ext cx="240" cy="19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8437" name="Group 99"/>
          <p:cNvGrpSpPr>
            <a:grpSpLocks/>
          </p:cNvGrpSpPr>
          <p:nvPr/>
        </p:nvGrpSpPr>
        <p:grpSpPr bwMode="auto">
          <a:xfrm>
            <a:off x="4876800" y="1676400"/>
            <a:ext cx="609600" cy="3048000"/>
            <a:chOff x="3072" y="1056"/>
            <a:chExt cx="384" cy="1920"/>
          </a:xfrm>
        </p:grpSpPr>
        <p:grpSp>
          <p:nvGrpSpPr>
            <p:cNvPr id="18647" name="Group 100"/>
            <p:cNvGrpSpPr>
              <a:grpSpLocks/>
            </p:cNvGrpSpPr>
            <p:nvPr/>
          </p:nvGrpSpPr>
          <p:grpSpPr bwMode="auto">
            <a:xfrm>
              <a:off x="3072" y="1824"/>
              <a:ext cx="0" cy="480"/>
              <a:chOff x="3696" y="1824"/>
              <a:chExt cx="0" cy="480"/>
            </a:xfrm>
          </p:grpSpPr>
          <p:sp>
            <p:nvSpPr>
              <p:cNvPr id="18654" name="Line 101"/>
              <p:cNvSpPr>
                <a:spLocks noChangeShapeType="1"/>
              </p:cNvSpPr>
              <p:nvPr/>
            </p:nvSpPr>
            <p:spPr bwMode="auto">
              <a:xfrm flipV="1">
                <a:off x="3696" y="1824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655" name="Line 102"/>
              <p:cNvSpPr>
                <a:spLocks noChangeShapeType="1"/>
              </p:cNvSpPr>
              <p:nvPr/>
            </p:nvSpPr>
            <p:spPr bwMode="auto">
              <a:xfrm>
                <a:off x="3696" y="2064"/>
                <a:ext cx="0" cy="2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8648" name="Group 103"/>
            <p:cNvGrpSpPr>
              <a:grpSpLocks/>
            </p:cNvGrpSpPr>
            <p:nvPr/>
          </p:nvGrpSpPr>
          <p:grpSpPr bwMode="auto">
            <a:xfrm>
              <a:off x="3072" y="2496"/>
              <a:ext cx="0" cy="480"/>
              <a:chOff x="3696" y="2544"/>
              <a:chExt cx="0" cy="480"/>
            </a:xfrm>
          </p:grpSpPr>
          <p:sp>
            <p:nvSpPr>
              <p:cNvPr id="18652" name="Line 104"/>
              <p:cNvSpPr>
                <a:spLocks noChangeShapeType="1"/>
              </p:cNvSpPr>
              <p:nvPr/>
            </p:nvSpPr>
            <p:spPr bwMode="auto">
              <a:xfrm flipV="1">
                <a:off x="3696" y="2544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653" name="Line 105"/>
              <p:cNvSpPr>
                <a:spLocks noChangeShapeType="1"/>
              </p:cNvSpPr>
              <p:nvPr/>
            </p:nvSpPr>
            <p:spPr bwMode="auto">
              <a:xfrm>
                <a:off x="3696" y="2784"/>
                <a:ext cx="0" cy="2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8649" name="Group 106"/>
            <p:cNvGrpSpPr>
              <a:grpSpLocks/>
            </p:cNvGrpSpPr>
            <p:nvPr/>
          </p:nvGrpSpPr>
          <p:grpSpPr bwMode="auto">
            <a:xfrm>
              <a:off x="3456" y="1056"/>
              <a:ext cx="0" cy="480"/>
              <a:chOff x="3840" y="1152"/>
              <a:chExt cx="0" cy="480"/>
            </a:xfrm>
          </p:grpSpPr>
          <p:sp>
            <p:nvSpPr>
              <p:cNvPr id="18650" name="Line 107"/>
              <p:cNvSpPr>
                <a:spLocks noChangeShapeType="1"/>
              </p:cNvSpPr>
              <p:nvPr/>
            </p:nvSpPr>
            <p:spPr bwMode="auto">
              <a:xfrm>
                <a:off x="3840" y="1152"/>
                <a:ext cx="0" cy="2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651" name="Line 108"/>
              <p:cNvSpPr>
                <a:spLocks noChangeShapeType="1"/>
              </p:cNvSpPr>
              <p:nvPr/>
            </p:nvSpPr>
            <p:spPr bwMode="auto">
              <a:xfrm flipV="1">
                <a:off x="3840" y="1392"/>
                <a:ext cx="0" cy="2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8441" name="Group 109"/>
          <p:cNvGrpSpPr>
            <a:grpSpLocks/>
          </p:cNvGrpSpPr>
          <p:nvPr/>
        </p:nvGrpSpPr>
        <p:grpSpPr bwMode="auto">
          <a:xfrm>
            <a:off x="3733800" y="228600"/>
            <a:ext cx="1600200" cy="4876800"/>
            <a:chOff x="3408" y="144"/>
            <a:chExt cx="1008" cy="3072"/>
          </a:xfrm>
        </p:grpSpPr>
        <p:grpSp>
          <p:nvGrpSpPr>
            <p:cNvPr id="18552" name="Group 110"/>
            <p:cNvGrpSpPr>
              <a:grpSpLocks/>
            </p:cNvGrpSpPr>
            <p:nvPr/>
          </p:nvGrpSpPr>
          <p:grpSpPr bwMode="auto">
            <a:xfrm>
              <a:off x="3408" y="528"/>
              <a:ext cx="1008" cy="1248"/>
              <a:chOff x="1728" y="528"/>
              <a:chExt cx="1008" cy="1248"/>
            </a:xfrm>
          </p:grpSpPr>
          <p:grpSp>
            <p:nvGrpSpPr>
              <p:cNvPr id="18626" name="Group 111"/>
              <p:cNvGrpSpPr>
                <a:grpSpLocks/>
              </p:cNvGrpSpPr>
              <p:nvPr/>
            </p:nvGrpSpPr>
            <p:grpSpPr bwMode="auto">
              <a:xfrm>
                <a:off x="1872" y="933"/>
                <a:ext cx="144" cy="315"/>
                <a:chOff x="816" y="1200"/>
                <a:chExt cx="240" cy="528"/>
              </a:xfrm>
            </p:grpSpPr>
            <p:grpSp>
              <p:nvGrpSpPr>
                <p:cNvPr id="18635" name="Group 112"/>
                <p:cNvGrpSpPr>
                  <a:grpSpLocks/>
                </p:cNvGrpSpPr>
                <p:nvPr/>
              </p:nvGrpSpPr>
              <p:grpSpPr bwMode="auto">
                <a:xfrm>
                  <a:off x="816" y="1200"/>
                  <a:ext cx="240" cy="288"/>
                  <a:chOff x="1152" y="2400"/>
                  <a:chExt cx="240" cy="288"/>
                </a:xfrm>
              </p:grpSpPr>
              <p:sp>
                <p:nvSpPr>
                  <p:cNvPr id="18642" name="Oval 11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43" name="Oval 11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44" name="Oval 11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45" name="Oval 11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46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636" name="Group 118"/>
                <p:cNvGrpSpPr>
                  <a:grpSpLocks/>
                </p:cNvGrpSpPr>
                <p:nvPr/>
              </p:nvGrpSpPr>
              <p:grpSpPr bwMode="auto">
                <a:xfrm>
                  <a:off x="816" y="1440"/>
                  <a:ext cx="240" cy="288"/>
                  <a:chOff x="1152" y="2400"/>
                  <a:chExt cx="240" cy="288"/>
                </a:xfrm>
              </p:grpSpPr>
              <p:sp>
                <p:nvSpPr>
                  <p:cNvPr id="2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5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41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8627" name="Group 124"/>
              <p:cNvGrpSpPr>
                <a:grpSpLocks/>
              </p:cNvGrpSpPr>
              <p:nvPr/>
            </p:nvGrpSpPr>
            <p:grpSpPr bwMode="auto">
              <a:xfrm>
                <a:off x="1944" y="1278"/>
                <a:ext cx="336" cy="498"/>
                <a:chOff x="2352" y="1596"/>
                <a:chExt cx="336" cy="804"/>
              </a:xfrm>
            </p:grpSpPr>
            <p:sp>
              <p:nvSpPr>
                <p:cNvPr id="18633" name="Line 125"/>
                <p:cNvSpPr>
                  <a:spLocks noChangeShapeType="1"/>
                </p:cNvSpPr>
                <p:nvPr/>
              </p:nvSpPr>
              <p:spPr bwMode="auto">
                <a:xfrm>
                  <a:off x="2352" y="2400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34" name="Line 126"/>
                <p:cNvSpPr>
                  <a:spLocks noChangeShapeType="1"/>
                </p:cNvSpPr>
                <p:nvPr/>
              </p:nvSpPr>
              <p:spPr bwMode="auto">
                <a:xfrm>
                  <a:off x="2352" y="1596"/>
                  <a:ext cx="0" cy="80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628" name="Group 127"/>
              <p:cNvGrpSpPr>
                <a:grpSpLocks/>
              </p:cNvGrpSpPr>
              <p:nvPr/>
            </p:nvGrpSpPr>
            <p:grpSpPr bwMode="auto">
              <a:xfrm>
                <a:off x="1952" y="528"/>
                <a:ext cx="288" cy="432"/>
                <a:chOff x="1152" y="624"/>
                <a:chExt cx="336" cy="576"/>
              </a:xfrm>
            </p:grpSpPr>
            <p:sp>
              <p:nvSpPr>
                <p:cNvPr id="18630" name="Line 128"/>
                <p:cNvSpPr>
                  <a:spLocks noChangeShapeType="1"/>
                </p:cNvSpPr>
                <p:nvPr/>
              </p:nvSpPr>
              <p:spPr bwMode="auto">
                <a:xfrm flipH="1" flipV="1">
                  <a:off x="1152" y="62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31" name="Line 129"/>
                <p:cNvSpPr>
                  <a:spLocks noChangeShapeType="1"/>
                </p:cNvSpPr>
                <p:nvPr/>
              </p:nvSpPr>
              <p:spPr bwMode="auto">
                <a:xfrm>
                  <a:off x="1152" y="624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632" name="Line 130"/>
                <p:cNvSpPr>
                  <a:spLocks noChangeShapeType="1"/>
                </p:cNvSpPr>
                <p:nvPr/>
              </p:nvSpPr>
              <p:spPr bwMode="auto">
                <a:xfrm>
                  <a:off x="1488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8629" name="Line 131"/>
              <p:cNvSpPr>
                <a:spLocks noChangeShapeType="1"/>
              </p:cNvSpPr>
              <p:nvPr/>
            </p:nvSpPr>
            <p:spPr bwMode="auto">
              <a:xfrm>
                <a:off x="1728" y="528"/>
                <a:ext cx="100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8553" name="Group 132"/>
            <p:cNvGrpSpPr>
              <a:grpSpLocks/>
            </p:cNvGrpSpPr>
            <p:nvPr/>
          </p:nvGrpSpPr>
          <p:grpSpPr bwMode="auto">
            <a:xfrm>
              <a:off x="3792" y="1776"/>
              <a:ext cx="240" cy="1440"/>
              <a:chOff x="3792" y="1776"/>
              <a:chExt cx="240" cy="1440"/>
            </a:xfrm>
          </p:grpSpPr>
          <p:grpSp>
            <p:nvGrpSpPr>
              <p:cNvPr id="18598" name="Group 133"/>
              <p:cNvGrpSpPr>
                <a:grpSpLocks/>
              </p:cNvGrpSpPr>
              <p:nvPr/>
            </p:nvGrpSpPr>
            <p:grpSpPr bwMode="auto">
              <a:xfrm>
                <a:off x="3840" y="1776"/>
                <a:ext cx="144" cy="528"/>
                <a:chOff x="1392" y="2016"/>
                <a:chExt cx="144" cy="384"/>
              </a:xfrm>
            </p:grpSpPr>
            <p:grpSp>
              <p:nvGrpSpPr>
                <p:cNvPr id="18614" name="Group 134"/>
                <p:cNvGrpSpPr>
                  <a:grpSpLocks/>
                </p:cNvGrpSpPr>
                <p:nvPr/>
              </p:nvGrpSpPr>
              <p:grpSpPr bwMode="auto">
                <a:xfrm>
                  <a:off x="1392" y="2016"/>
                  <a:ext cx="144" cy="192"/>
                  <a:chOff x="1152" y="2400"/>
                  <a:chExt cx="240" cy="288"/>
                </a:xfrm>
              </p:grpSpPr>
              <p:sp>
                <p:nvSpPr>
                  <p:cNvPr id="18621" name="Oval 13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22" name="Oval 13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23" name="Oval 13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24" name="Oval 13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25" name="Oval 13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615" name="Group 140"/>
                <p:cNvGrpSpPr>
                  <a:grpSpLocks/>
                </p:cNvGrpSpPr>
                <p:nvPr/>
              </p:nvGrpSpPr>
              <p:grpSpPr bwMode="auto">
                <a:xfrm>
                  <a:off x="1392" y="2208"/>
                  <a:ext cx="144" cy="192"/>
                  <a:chOff x="1152" y="2400"/>
                  <a:chExt cx="240" cy="288"/>
                </a:xfrm>
              </p:grpSpPr>
              <p:sp>
                <p:nvSpPr>
                  <p:cNvPr id="18616" name="Oval 14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17" name="Oval 14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18" name="Oval 14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19" name="Oval 14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20" name="Oval 14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8599" name="AutoShape 146"/>
              <p:cNvSpPr>
                <a:spLocks noChangeArrowheads="1"/>
              </p:cNvSpPr>
              <p:nvPr/>
            </p:nvSpPr>
            <p:spPr bwMode="auto">
              <a:xfrm>
                <a:off x="3840" y="2304"/>
                <a:ext cx="144" cy="144"/>
              </a:xfrm>
              <a:prstGeom prst="flowChartOffpageConnector">
                <a:avLst/>
              </a:prstGeom>
              <a:solidFill>
                <a:schemeClr val="accent1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8600" name="Group 147"/>
              <p:cNvGrpSpPr>
                <a:grpSpLocks/>
              </p:cNvGrpSpPr>
              <p:nvPr/>
            </p:nvGrpSpPr>
            <p:grpSpPr bwMode="auto">
              <a:xfrm>
                <a:off x="3840" y="2462"/>
                <a:ext cx="144" cy="562"/>
                <a:chOff x="1392" y="2016"/>
                <a:chExt cx="144" cy="384"/>
              </a:xfrm>
            </p:grpSpPr>
            <p:grpSp>
              <p:nvGrpSpPr>
                <p:cNvPr id="18602" name="Group 148"/>
                <p:cNvGrpSpPr>
                  <a:grpSpLocks/>
                </p:cNvGrpSpPr>
                <p:nvPr/>
              </p:nvGrpSpPr>
              <p:grpSpPr bwMode="auto">
                <a:xfrm>
                  <a:off x="1392" y="2016"/>
                  <a:ext cx="144" cy="192"/>
                  <a:chOff x="1152" y="2400"/>
                  <a:chExt cx="240" cy="288"/>
                </a:xfrm>
              </p:grpSpPr>
              <p:sp>
                <p:nvSpPr>
                  <p:cNvPr id="18609" name="Oval 14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10" name="Oval 15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11" name="Oval 15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12" name="Oval 15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13" name="Oval 15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603" name="Group 154"/>
                <p:cNvGrpSpPr>
                  <a:grpSpLocks/>
                </p:cNvGrpSpPr>
                <p:nvPr/>
              </p:nvGrpSpPr>
              <p:grpSpPr bwMode="auto">
                <a:xfrm>
                  <a:off x="1392" y="2208"/>
                  <a:ext cx="144" cy="192"/>
                  <a:chOff x="1152" y="2400"/>
                  <a:chExt cx="240" cy="288"/>
                </a:xfrm>
              </p:grpSpPr>
              <p:sp>
                <p:nvSpPr>
                  <p:cNvPr id="18604" name="Oval 15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05" name="Oval 15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06" name="Oval 15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07" name="Oval 15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608" name="Oval 15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8601" name="AutoShape 160"/>
              <p:cNvSpPr>
                <a:spLocks noChangeArrowheads="1"/>
              </p:cNvSpPr>
              <p:nvPr/>
            </p:nvSpPr>
            <p:spPr bwMode="auto">
              <a:xfrm>
                <a:off x="3792" y="3024"/>
                <a:ext cx="240" cy="19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00 w 21600"/>
                  <a:gd name="T13" fmla="*/ 4500 h 21600"/>
                  <a:gd name="T14" fmla="*/ 17100 w 21600"/>
                  <a:gd name="T15" fmla="*/ 171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8554" name="Text Box 161"/>
            <p:cNvSpPr txBox="1">
              <a:spLocks noChangeArrowheads="1"/>
            </p:cNvSpPr>
            <p:nvPr/>
          </p:nvSpPr>
          <p:spPr bwMode="auto">
            <a:xfrm>
              <a:off x="3696" y="144"/>
              <a:ext cx="4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2400" b="1">
                  <a:latin typeface="Times New Roman" pitchFamily="18" charset="0"/>
                </a:rPr>
                <a:t>EC</a:t>
              </a:r>
            </a:p>
          </p:txBody>
        </p:sp>
        <p:grpSp>
          <p:nvGrpSpPr>
            <p:cNvPr id="18555" name="Group 162"/>
            <p:cNvGrpSpPr>
              <a:grpSpLocks/>
            </p:cNvGrpSpPr>
            <p:nvPr/>
          </p:nvGrpSpPr>
          <p:grpSpPr bwMode="auto">
            <a:xfrm>
              <a:off x="3744" y="704"/>
              <a:ext cx="384" cy="1072"/>
              <a:chOff x="3744" y="704"/>
              <a:chExt cx="384" cy="1072"/>
            </a:xfrm>
          </p:grpSpPr>
          <p:grpSp>
            <p:nvGrpSpPr>
              <p:cNvPr id="18556" name="Group 163"/>
              <p:cNvGrpSpPr>
                <a:grpSpLocks/>
              </p:cNvGrpSpPr>
              <p:nvPr/>
            </p:nvGrpSpPr>
            <p:grpSpPr bwMode="auto">
              <a:xfrm flipV="1">
                <a:off x="3744" y="1200"/>
                <a:ext cx="384" cy="576"/>
                <a:chOff x="1296" y="576"/>
                <a:chExt cx="432" cy="576"/>
              </a:xfrm>
            </p:grpSpPr>
            <p:sp>
              <p:nvSpPr>
                <p:cNvPr id="18595" name="Line 164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96" name="Line 165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97" name="Line 166"/>
                <p:cNvSpPr>
                  <a:spLocks noChangeShapeType="1"/>
                </p:cNvSpPr>
                <p:nvPr/>
              </p:nvSpPr>
              <p:spPr bwMode="auto">
                <a:xfrm>
                  <a:off x="1728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557" name="Group 167"/>
              <p:cNvGrpSpPr>
                <a:grpSpLocks/>
              </p:cNvGrpSpPr>
              <p:nvPr/>
            </p:nvGrpSpPr>
            <p:grpSpPr bwMode="auto">
              <a:xfrm>
                <a:off x="3744" y="704"/>
                <a:ext cx="384" cy="576"/>
                <a:chOff x="1296" y="816"/>
                <a:chExt cx="432" cy="576"/>
              </a:xfrm>
            </p:grpSpPr>
            <p:sp>
              <p:nvSpPr>
                <p:cNvPr id="18592" name="Line 168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93" name="Line 169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94" name="Line 170"/>
                <p:cNvSpPr>
                  <a:spLocks noChangeShapeType="1"/>
                </p:cNvSpPr>
                <p:nvPr/>
              </p:nvSpPr>
              <p:spPr bwMode="auto">
                <a:xfrm>
                  <a:off x="1728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558" name="Group 171"/>
              <p:cNvGrpSpPr>
                <a:grpSpLocks/>
              </p:cNvGrpSpPr>
              <p:nvPr/>
            </p:nvGrpSpPr>
            <p:grpSpPr bwMode="auto">
              <a:xfrm>
                <a:off x="3744" y="808"/>
                <a:ext cx="384" cy="790"/>
                <a:chOff x="3744" y="808"/>
                <a:chExt cx="384" cy="790"/>
              </a:xfrm>
            </p:grpSpPr>
            <p:sp>
              <p:nvSpPr>
                <p:cNvPr id="18559" name="Line 172"/>
                <p:cNvSpPr>
                  <a:spLocks noChangeShapeType="1"/>
                </p:cNvSpPr>
                <p:nvPr/>
              </p:nvSpPr>
              <p:spPr bwMode="auto">
                <a:xfrm flipV="1">
                  <a:off x="3936" y="1070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60" name="Line 173"/>
                <p:cNvSpPr>
                  <a:spLocks noChangeShapeType="1"/>
                </p:cNvSpPr>
                <p:nvPr/>
              </p:nvSpPr>
              <p:spPr bwMode="auto">
                <a:xfrm flipV="1">
                  <a:off x="3936" y="926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61" name="Line 174"/>
                <p:cNvSpPr>
                  <a:spLocks noChangeShapeType="1"/>
                </p:cNvSpPr>
                <p:nvPr/>
              </p:nvSpPr>
              <p:spPr bwMode="auto">
                <a:xfrm>
                  <a:off x="3936" y="1358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62" name="Line 175"/>
                <p:cNvSpPr>
                  <a:spLocks noChangeShapeType="1"/>
                </p:cNvSpPr>
                <p:nvPr/>
              </p:nvSpPr>
              <p:spPr bwMode="auto">
                <a:xfrm>
                  <a:off x="3936" y="126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63" name="Line 176"/>
                <p:cNvSpPr>
                  <a:spLocks noChangeShapeType="1"/>
                </p:cNvSpPr>
                <p:nvPr/>
              </p:nvSpPr>
              <p:spPr bwMode="auto">
                <a:xfrm>
                  <a:off x="3936" y="1454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564" name="Line 177"/>
                <p:cNvSpPr>
                  <a:spLocks noChangeShapeType="1"/>
                </p:cNvSpPr>
                <p:nvPr/>
              </p:nvSpPr>
              <p:spPr bwMode="auto">
                <a:xfrm flipV="1">
                  <a:off x="3936" y="816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18565" name="Group 178"/>
                <p:cNvGrpSpPr>
                  <a:grpSpLocks/>
                </p:cNvGrpSpPr>
                <p:nvPr/>
              </p:nvGrpSpPr>
              <p:grpSpPr bwMode="auto">
                <a:xfrm>
                  <a:off x="3744" y="808"/>
                  <a:ext cx="384" cy="790"/>
                  <a:chOff x="3744" y="808"/>
                  <a:chExt cx="384" cy="790"/>
                </a:xfrm>
              </p:grpSpPr>
              <p:sp>
                <p:nvSpPr>
                  <p:cNvPr id="18566" name="Oval 179"/>
                  <p:cNvSpPr>
                    <a:spLocks noChangeArrowheads="1"/>
                  </p:cNvSpPr>
                  <p:nvPr/>
                </p:nvSpPr>
                <p:spPr bwMode="auto">
                  <a:xfrm>
                    <a:off x="4032" y="1070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67" name="Oval 180"/>
                  <p:cNvSpPr>
                    <a:spLocks noChangeArrowheads="1"/>
                  </p:cNvSpPr>
                  <p:nvPr/>
                </p:nvSpPr>
                <p:spPr bwMode="auto">
                  <a:xfrm>
                    <a:off x="4032" y="926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68" name="Oval 181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4032" y="1454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69" name="Oval 182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4032" y="1358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70" name="Rectangle 183"/>
                  <p:cNvSpPr>
                    <a:spLocks noChangeArrowheads="1"/>
                  </p:cNvSpPr>
                  <p:nvPr/>
                </p:nvSpPr>
                <p:spPr bwMode="auto">
                  <a:xfrm>
                    <a:off x="3888" y="830"/>
                    <a:ext cx="96" cy="768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71" name="Oval 184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4032" y="1550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8572" name="Oval 185"/>
                  <p:cNvSpPr>
                    <a:spLocks noChangeArrowheads="1"/>
                  </p:cNvSpPr>
                  <p:nvPr/>
                </p:nvSpPr>
                <p:spPr bwMode="auto">
                  <a:xfrm>
                    <a:off x="4032" y="816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18573" name="Group 186"/>
                  <p:cNvGrpSpPr>
                    <a:grpSpLocks/>
                  </p:cNvGrpSpPr>
                  <p:nvPr/>
                </p:nvGrpSpPr>
                <p:grpSpPr bwMode="auto">
                  <a:xfrm>
                    <a:off x="3744" y="808"/>
                    <a:ext cx="192" cy="790"/>
                    <a:chOff x="3744" y="808"/>
                    <a:chExt cx="192" cy="790"/>
                  </a:xfrm>
                </p:grpSpPr>
                <p:grpSp>
                  <p:nvGrpSpPr>
                    <p:cNvPr id="18574" name="Group 187"/>
                    <p:cNvGrpSpPr>
                      <a:grpSpLocks/>
                    </p:cNvGrpSpPr>
                    <p:nvPr/>
                  </p:nvGrpSpPr>
                  <p:grpSpPr bwMode="auto">
                    <a:xfrm flipH="1">
                      <a:off x="3744" y="1070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8590" name="Line 188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591" name="Oval 189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8575" name="Group 190"/>
                    <p:cNvGrpSpPr>
                      <a:grpSpLocks/>
                    </p:cNvGrpSpPr>
                    <p:nvPr/>
                  </p:nvGrpSpPr>
                  <p:grpSpPr bwMode="auto">
                    <a:xfrm flipH="1">
                      <a:off x="3744" y="926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8588" name="Line 19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589" name="Oval 19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8576" name="Group 193"/>
                    <p:cNvGrpSpPr>
                      <a:grpSpLocks/>
                    </p:cNvGrpSpPr>
                    <p:nvPr/>
                  </p:nvGrpSpPr>
                  <p:grpSpPr bwMode="auto">
                    <a:xfrm flipH="1" flipV="1">
                      <a:off x="3744" y="1358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8586" name="Line 194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587" name="Oval 195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8577" name="Group 196"/>
                    <p:cNvGrpSpPr>
                      <a:grpSpLocks/>
                    </p:cNvGrpSpPr>
                    <p:nvPr/>
                  </p:nvGrpSpPr>
                  <p:grpSpPr bwMode="auto">
                    <a:xfrm flipH="1" flipV="1">
                      <a:off x="3744" y="1262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8584" name="Line 197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585" name="Oval 19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8578" name="Group 199"/>
                    <p:cNvGrpSpPr>
                      <a:grpSpLocks/>
                    </p:cNvGrpSpPr>
                    <p:nvPr/>
                  </p:nvGrpSpPr>
                  <p:grpSpPr bwMode="auto">
                    <a:xfrm flipH="1">
                      <a:off x="3744" y="808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8582" name="Line 200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583" name="Oval 20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8579" name="Group 202"/>
                    <p:cNvGrpSpPr>
                      <a:grpSpLocks/>
                    </p:cNvGrpSpPr>
                    <p:nvPr/>
                  </p:nvGrpSpPr>
                  <p:grpSpPr bwMode="auto">
                    <a:xfrm flipH="1" flipV="1">
                      <a:off x="3744" y="1454"/>
                      <a:ext cx="192" cy="144"/>
                      <a:chOff x="1392" y="3072"/>
                      <a:chExt cx="192" cy="144"/>
                    </a:xfrm>
                  </p:grpSpPr>
                  <p:sp>
                    <p:nvSpPr>
                      <p:cNvPr id="18580" name="Line 203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1392" y="3072"/>
                        <a:ext cx="96" cy="144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581" name="Oval 20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488" y="3072"/>
                        <a:ext cx="96" cy="48"/>
                      </a:xfrm>
                      <a:prstGeom prst="ellipse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</p:grpSp>
      </p:grpSp>
      <p:sp>
        <p:nvSpPr>
          <p:cNvPr id="18637" name="Rectangle 205"/>
          <p:cNvSpPr>
            <a:spLocks noChangeArrowheads="1"/>
          </p:cNvSpPr>
          <p:nvPr/>
        </p:nvSpPr>
        <p:spPr bwMode="auto">
          <a:xfrm>
            <a:off x="6111875" y="4129088"/>
            <a:ext cx="1416050" cy="4572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61</a:t>
            </a:r>
            <a:r>
              <a:rPr lang="en-US" sz="2400" b="1">
                <a:latin typeface="Times New Roman" pitchFamily="18" charset="0"/>
              </a:rPr>
              <a:t>.9 J</a:t>
            </a:r>
          </a:p>
        </p:txBody>
      </p:sp>
      <p:sp>
        <p:nvSpPr>
          <p:cNvPr id="18638" name="Rectangle 206"/>
          <p:cNvSpPr>
            <a:spLocks noChangeArrowheads="1"/>
          </p:cNvSpPr>
          <p:nvPr/>
        </p:nvSpPr>
        <p:spPr bwMode="auto">
          <a:xfrm>
            <a:off x="6324600" y="2438400"/>
            <a:ext cx="1416050" cy="457200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60</a:t>
            </a:r>
            <a:r>
              <a:rPr lang="en-US" sz="2400" b="1">
                <a:latin typeface="Times New Roman" pitchFamily="18" charset="0"/>
              </a:rPr>
              <a:t>.</a:t>
            </a:r>
            <a:r>
              <a:rPr lang="hu-HU" sz="2400" b="1">
                <a:latin typeface="Times New Roman" pitchFamily="18" charset="0"/>
              </a:rPr>
              <a:t>8</a:t>
            </a:r>
            <a:r>
              <a:rPr lang="en-US" sz="2400" b="1">
                <a:latin typeface="Times New Roman" pitchFamily="18" charset="0"/>
              </a:rPr>
              <a:t> J</a:t>
            </a:r>
          </a:p>
        </p:txBody>
      </p:sp>
      <p:sp>
        <p:nvSpPr>
          <p:cNvPr id="18639" name="Rectangle 207"/>
          <p:cNvSpPr>
            <a:spLocks noChangeArrowheads="1"/>
          </p:cNvSpPr>
          <p:nvPr/>
        </p:nvSpPr>
        <p:spPr bwMode="auto">
          <a:xfrm>
            <a:off x="5791200" y="1828800"/>
            <a:ext cx="7302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2800" b="1">
                <a:solidFill>
                  <a:srgbClr val="FF0000"/>
                </a:solidFill>
                <a:latin typeface="Times New Roman" pitchFamily="18" charset="0"/>
              </a:rPr>
              <a:t>?</a:t>
            </a:r>
            <a:endParaRPr lang="en-US" sz="2800" b="1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8640" name="Rectangle 208"/>
          <p:cNvSpPr>
            <a:spLocks noChangeArrowheads="1"/>
          </p:cNvSpPr>
          <p:nvPr/>
        </p:nvSpPr>
        <p:spPr bwMode="auto">
          <a:xfrm>
            <a:off x="5791200" y="2986088"/>
            <a:ext cx="7302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hu-HU" sz="2800" b="1">
                <a:solidFill>
                  <a:srgbClr val="FF0000"/>
                </a:solidFill>
                <a:latin typeface="Times New Roman" pitchFamily="18" charset="0"/>
              </a:rPr>
              <a:t>?</a:t>
            </a:r>
            <a:endParaRPr lang="en-US" sz="2800" b="1">
              <a:solidFill>
                <a:srgbClr val="FF0000"/>
              </a:solidFill>
              <a:latin typeface="Times New Roman" pitchFamily="18" charset="0"/>
            </a:endParaRPr>
          </a:p>
        </p:txBody>
      </p:sp>
      <p:grpSp>
        <p:nvGrpSpPr>
          <p:cNvPr id="18504" name="Group 209"/>
          <p:cNvGrpSpPr>
            <a:grpSpLocks/>
          </p:cNvGrpSpPr>
          <p:nvPr/>
        </p:nvGrpSpPr>
        <p:grpSpPr bwMode="auto">
          <a:xfrm>
            <a:off x="3733800" y="228600"/>
            <a:ext cx="1600200" cy="4572000"/>
            <a:chOff x="2352" y="144"/>
            <a:chExt cx="1008" cy="2880"/>
          </a:xfrm>
        </p:grpSpPr>
        <p:grpSp>
          <p:nvGrpSpPr>
            <p:cNvPr id="18446" name="Group 210"/>
            <p:cNvGrpSpPr>
              <a:grpSpLocks/>
            </p:cNvGrpSpPr>
            <p:nvPr/>
          </p:nvGrpSpPr>
          <p:grpSpPr bwMode="auto">
            <a:xfrm>
              <a:off x="2352" y="144"/>
              <a:ext cx="1008" cy="2880"/>
              <a:chOff x="2352" y="144"/>
              <a:chExt cx="1008" cy="2880"/>
            </a:xfrm>
          </p:grpSpPr>
          <p:grpSp>
            <p:nvGrpSpPr>
              <p:cNvPr id="18456" name="Group 211"/>
              <p:cNvGrpSpPr>
                <a:grpSpLocks/>
              </p:cNvGrpSpPr>
              <p:nvPr/>
            </p:nvGrpSpPr>
            <p:grpSpPr bwMode="auto">
              <a:xfrm>
                <a:off x="2352" y="528"/>
                <a:ext cx="1008" cy="2496"/>
                <a:chOff x="2352" y="528"/>
                <a:chExt cx="1008" cy="2496"/>
              </a:xfrm>
            </p:grpSpPr>
            <p:grpSp>
              <p:nvGrpSpPr>
                <p:cNvPr id="18458" name="Group 212"/>
                <p:cNvGrpSpPr>
                  <a:grpSpLocks/>
                </p:cNvGrpSpPr>
                <p:nvPr/>
              </p:nvGrpSpPr>
              <p:grpSpPr bwMode="auto">
                <a:xfrm>
                  <a:off x="2352" y="528"/>
                  <a:ext cx="1008" cy="2496"/>
                  <a:chOff x="1728" y="528"/>
                  <a:chExt cx="1008" cy="2496"/>
                </a:xfrm>
              </p:grpSpPr>
              <p:grpSp>
                <p:nvGrpSpPr>
                  <p:cNvPr id="18460" name="Group 213"/>
                  <p:cNvGrpSpPr>
                    <a:grpSpLocks/>
                  </p:cNvGrpSpPr>
                  <p:nvPr/>
                </p:nvGrpSpPr>
                <p:grpSpPr bwMode="auto">
                  <a:xfrm>
                    <a:off x="1728" y="528"/>
                    <a:ext cx="1008" cy="1248"/>
                    <a:chOff x="1728" y="528"/>
                    <a:chExt cx="1008" cy="1248"/>
                  </a:xfrm>
                </p:grpSpPr>
                <p:grpSp>
                  <p:nvGrpSpPr>
                    <p:cNvPr id="18531" name="Group 21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872" y="933"/>
                      <a:ext cx="144" cy="315"/>
                      <a:chOff x="816" y="1200"/>
                      <a:chExt cx="240" cy="528"/>
                    </a:xfrm>
                  </p:grpSpPr>
                  <p:grpSp>
                    <p:nvGrpSpPr>
                      <p:cNvPr id="18540" name="Group 21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16" y="1200"/>
                        <a:ext cx="240" cy="288"/>
                        <a:chOff x="1152" y="2400"/>
                        <a:chExt cx="240" cy="288"/>
                      </a:xfrm>
                    </p:grpSpPr>
                    <p:sp>
                      <p:nvSpPr>
                        <p:cNvPr id="18547" name="Oval 21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400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548" name="Oval 21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448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549" name="Oval 21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496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550" name="Oval 21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544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551" name="Oval 22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592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8541" name="Group 22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16" y="1440"/>
                        <a:ext cx="240" cy="288"/>
                        <a:chOff x="1152" y="2400"/>
                        <a:chExt cx="240" cy="288"/>
                      </a:xfrm>
                    </p:grpSpPr>
                    <p:sp>
                      <p:nvSpPr>
                        <p:cNvPr id="18542" name="Oval 22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400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543" name="Oval 22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448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544" name="Oval 22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496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545" name="Oval 22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544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546" name="Oval 22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592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8532" name="Group 22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944" y="1278"/>
                      <a:ext cx="336" cy="498"/>
                      <a:chOff x="2352" y="1596"/>
                      <a:chExt cx="336" cy="804"/>
                    </a:xfrm>
                  </p:grpSpPr>
                  <p:sp>
                    <p:nvSpPr>
                      <p:cNvPr id="18538" name="Line 22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352" y="2400"/>
                        <a:ext cx="33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539" name="Line 22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2352" y="1596"/>
                        <a:ext cx="0" cy="804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8533" name="Group 23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952" y="528"/>
                      <a:ext cx="288" cy="432"/>
                      <a:chOff x="1152" y="624"/>
                      <a:chExt cx="336" cy="576"/>
                    </a:xfrm>
                  </p:grpSpPr>
                  <p:sp>
                    <p:nvSpPr>
                      <p:cNvPr id="18535" name="Line 231"/>
                      <p:cNvSpPr>
                        <a:spLocks noChangeShapeType="1"/>
                      </p:cNvSpPr>
                      <p:nvPr/>
                    </p:nvSpPr>
                    <p:spPr bwMode="auto">
                      <a:xfrm flipH="1" flipV="1">
                        <a:off x="1152" y="624"/>
                        <a:ext cx="0" cy="576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536" name="Line 23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152" y="624"/>
                        <a:ext cx="336" cy="0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537" name="Line 23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488" y="624"/>
                        <a:ext cx="0" cy="192"/>
                      </a:xfrm>
                      <a:prstGeom prst="line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18534" name="Line 2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28" y="528"/>
                      <a:ext cx="1008" cy="0"/>
                    </a:xfrm>
                    <a:prstGeom prst="line">
                      <a:avLst/>
                    </a:prstGeom>
                    <a:noFill/>
                    <a:ln w="5715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8461" name="Group 235"/>
                  <p:cNvGrpSpPr>
                    <a:grpSpLocks/>
                  </p:cNvGrpSpPr>
                  <p:nvPr/>
                </p:nvGrpSpPr>
                <p:grpSpPr bwMode="auto">
                  <a:xfrm>
                    <a:off x="2064" y="704"/>
                    <a:ext cx="384" cy="1072"/>
                    <a:chOff x="2064" y="704"/>
                    <a:chExt cx="384" cy="1072"/>
                  </a:xfrm>
                </p:grpSpPr>
                <p:grpSp>
                  <p:nvGrpSpPr>
                    <p:cNvPr id="18491" name="Group 236"/>
                    <p:cNvGrpSpPr>
                      <a:grpSpLocks/>
                    </p:cNvGrpSpPr>
                    <p:nvPr/>
                  </p:nvGrpSpPr>
                  <p:grpSpPr bwMode="auto">
                    <a:xfrm flipV="1">
                      <a:off x="2064" y="1200"/>
                      <a:ext cx="384" cy="576"/>
                      <a:chOff x="1296" y="576"/>
                      <a:chExt cx="432" cy="576"/>
                    </a:xfrm>
                  </p:grpSpPr>
                  <p:sp>
                    <p:nvSpPr>
                      <p:cNvPr id="18528" name="Line 23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296" y="576"/>
                        <a:ext cx="432" cy="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529" name="Line 23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296" y="576"/>
                        <a:ext cx="0" cy="576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530" name="Line 23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728" y="576"/>
                        <a:ext cx="0" cy="576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8492" name="Group 24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64" y="704"/>
                      <a:ext cx="384" cy="576"/>
                      <a:chOff x="1296" y="816"/>
                      <a:chExt cx="432" cy="576"/>
                    </a:xfrm>
                  </p:grpSpPr>
                  <p:sp>
                    <p:nvSpPr>
                      <p:cNvPr id="18525" name="Line 241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296" y="816"/>
                        <a:ext cx="432" cy="0"/>
                      </a:xfrm>
                      <a:prstGeom prst="line">
                        <a:avLst/>
                      </a:prstGeom>
                      <a:noFill/>
                      <a:ln w="571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526" name="Line 242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296" y="816"/>
                        <a:ext cx="0" cy="576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8527" name="Line 243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1728" y="816"/>
                        <a:ext cx="0" cy="576"/>
                      </a:xfrm>
                      <a:prstGeom prst="line">
                        <a:avLst/>
                      </a:prstGeom>
                      <a:noFill/>
                      <a:ln w="381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8493" name="Group 24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64" y="830"/>
                      <a:ext cx="384" cy="768"/>
                      <a:chOff x="2496" y="912"/>
                      <a:chExt cx="384" cy="768"/>
                    </a:xfrm>
                  </p:grpSpPr>
                  <p:grpSp>
                    <p:nvGrpSpPr>
                      <p:cNvPr id="18498" name="Group 24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688" y="1008"/>
                        <a:ext cx="192" cy="576"/>
                        <a:chOff x="1488" y="1152"/>
                        <a:chExt cx="192" cy="576"/>
                      </a:xfrm>
                    </p:grpSpPr>
                    <p:grpSp>
                      <p:nvGrpSpPr>
                        <p:cNvPr id="18513" name="Group 24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488" y="1296"/>
                          <a:ext cx="192" cy="144"/>
                          <a:chOff x="1392" y="3072"/>
                          <a:chExt cx="192" cy="144"/>
                        </a:xfrm>
                      </p:grpSpPr>
                      <p:sp>
                        <p:nvSpPr>
                          <p:cNvPr id="18523" name="Line 24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1392" y="3072"/>
                            <a:ext cx="96" cy="144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8524" name="Oval 24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488" y="3072"/>
                            <a:ext cx="96" cy="4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8514" name="Group 249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1488" y="1152"/>
                          <a:ext cx="192" cy="144"/>
                          <a:chOff x="1392" y="3072"/>
                          <a:chExt cx="192" cy="144"/>
                        </a:xfrm>
                      </p:grpSpPr>
                      <p:sp>
                        <p:nvSpPr>
                          <p:cNvPr id="18521" name="Line 25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1392" y="3072"/>
                            <a:ext cx="96" cy="144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8522" name="Oval 25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488" y="3072"/>
                            <a:ext cx="96" cy="4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8515" name="Group 252"/>
                        <p:cNvGrpSpPr>
                          <a:grpSpLocks/>
                        </p:cNvGrpSpPr>
                        <p:nvPr/>
                      </p:nvGrpSpPr>
                      <p:grpSpPr bwMode="auto">
                        <a:xfrm flipV="1">
                          <a:off x="1488" y="1584"/>
                          <a:ext cx="192" cy="144"/>
                          <a:chOff x="1392" y="3072"/>
                          <a:chExt cx="192" cy="144"/>
                        </a:xfrm>
                      </p:grpSpPr>
                      <p:sp>
                        <p:nvSpPr>
                          <p:cNvPr id="18519" name="Line 253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1392" y="3072"/>
                            <a:ext cx="96" cy="144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8520" name="Oval 254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488" y="3072"/>
                            <a:ext cx="96" cy="4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8516" name="Group 255"/>
                        <p:cNvGrpSpPr>
                          <a:grpSpLocks/>
                        </p:cNvGrpSpPr>
                        <p:nvPr/>
                      </p:nvGrpSpPr>
                      <p:grpSpPr bwMode="auto">
                        <a:xfrm flipV="1">
                          <a:off x="1488" y="1488"/>
                          <a:ext cx="192" cy="144"/>
                          <a:chOff x="1392" y="3072"/>
                          <a:chExt cx="192" cy="144"/>
                        </a:xfrm>
                      </p:grpSpPr>
                      <p:sp>
                        <p:nvSpPr>
                          <p:cNvPr id="18517" name="Line 256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1392" y="3072"/>
                            <a:ext cx="96" cy="144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8518" name="Oval 25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488" y="3072"/>
                            <a:ext cx="96" cy="4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  <p:sp>
                    <p:nvSpPr>
                      <p:cNvPr id="18499" name="Rectangle 258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640" y="912"/>
                        <a:ext cx="96" cy="768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grpSp>
                    <p:nvGrpSpPr>
                      <p:cNvPr id="18500" name="Group 25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496" y="1008"/>
                        <a:ext cx="192" cy="576"/>
                        <a:chOff x="1296" y="1152"/>
                        <a:chExt cx="192" cy="576"/>
                      </a:xfrm>
                    </p:grpSpPr>
                    <p:grpSp>
                      <p:nvGrpSpPr>
                        <p:cNvPr id="18501" name="Group 260"/>
                        <p:cNvGrpSpPr>
                          <a:grpSpLocks/>
                        </p:cNvGrpSpPr>
                        <p:nvPr/>
                      </p:nvGrpSpPr>
                      <p:grpSpPr bwMode="auto">
                        <a:xfrm flipH="1">
                          <a:off x="1296" y="1296"/>
                          <a:ext cx="192" cy="144"/>
                          <a:chOff x="1392" y="3072"/>
                          <a:chExt cx="192" cy="144"/>
                        </a:xfrm>
                      </p:grpSpPr>
                      <p:sp>
                        <p:nvSpPr>
                          <p:cNvPr id="18511" name="Line 261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1392" y="3072"/>
                            <a:ext cx="96" cy="144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8512" name="Oval 262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488" y="3072"/>
                            <a:ext cx="96" cy="4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8502" name="Group 263"/>
                        <p:cNvGrpSpPr>
                          <a:grpSpLocks/>
                        </p:cNvGrpSpPr>
                        <p:nvPr/>
                      </p:nvGrpSpPr>
                      <p:grpSpPr bwMode="auto">
                        <a:xfrm flipH="1">
                          <a:off x="1296" y="1152"/>
                          <a:ext cx="192" cy="144"/>
                          <a:chOff x="1392" y="3072"/>
                          <a:chExt cx="192" cy="144"/>
                        </a:xfrm>
                      </p:grpSpPr>
                      <p:sp>
                        <p:nvSpPr>
                          <p:cNvPr id="18509" name="Line 264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1392" y="3072"/>
                            <a:ext cx="96" cy="144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8510" name="Oval 265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488" y="3072"/>
                            <a:ext cx="96" cy="4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18503" name="Group 266"/>
                        <p:cNvGrpSpPr>
                          <a:grpSpLocks/>
                        </p:cNvGrpSpPr>
                        <p:nvPr/>
                      </p:nvGrpSpPr>
                      <p:grpSpPr bwMode="auto">
                        <a:xfrm flipH="1" flipV="1">
                          <a:off x="1296" y="1584"/>
                          <a:ext cx="192" cy="144"/>
                          <a:chOff x="1392" y="3072"/>
                          <a:chExt cx="192" cy="144"/>
                        </a:xfrm>
                      </p:grpSpPr>
                      <p:sp>
                        <p:nvSpPr>
                          <p:cNvPr id="18507" name="Line 267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1392" y="3072"/>
                            <a:ext cx="96" cy="144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8508" name="Oval 268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488" y="3072"/>
                            <a:ext cx="96" cy="4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grpSp>
                      <p:nvGrpSpPr>
                        <p:cNvPr id="6" name="Group 269"/>
                        <p:cNvGrpSpPr>
                          <a:grpSpLocks/>
                        </p:cNvGrpSpPr>
                        <p:nvPr/>
                      </p:nvGrpSpPr>
                      <p:grpSpPr bwMode="auto">
                        <a:xfrm flipH="1" flipV="1">
                          <a:off x="1296" y="1488"/>
                          <a:ext cx="192" cy="144"/>
                          <a:chOff x="1392" y="3072"/>
                          <a:chExt cx="192" cy="144"/>
                        </a:xfrm>
                      </p:grpSpPr>
                      <p:sp>
                        <p:nvSpPr>
                          <p:cNvPr id="18505" name="Line 27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1392" y="3072"/>
                            <a:ext cx="96" cy="144"/>
                          </a:xfrm>
                          <a:prstGeom prst="line">
                            <a:avLst/>
                          </a:prstGeom>
                          <a:noFill/>
                          <a:ln w="19050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noFill/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18506" name="Oval 271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1488" y="3072"/>
                            <a:ext cx="96" cy="48"/>
                          </a:xfrm>
                          <a:prstGeom prst="ellipse">
                            <a:avLst/>
                          </a:prstGeom>
                          <a:solidFill>
                            <a:srgbClr val="FF0000"/>
                          </a:solidFill>
                          <a:ln w="9525">
                            <a:solidFill>
                              <a:srgbClr val="FF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</p:grpSp>
                </p:grpSp>
                <p:sp>
                  <p:nvSpPr>
                    <p:cNvPr id="18494" name="Oval 2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2" y="840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495" name="Oval 2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12" y="840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496" name="Oval 2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2" y="1536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8497" name="Oval 2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04" y="1536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8462" name="Group 276"/>
                  <p:cNvGrpSpPr>
                    <a:grpSpLocks/>
                  </p:cNvGrpSpPr>
                  <p:nvPr/>
                </p:nvGrpSpPr>
                <p:grpSpPr bwMode="auto">
                  <a:xfrm>
                    <a:off x="2112" y="1776"/>
                    <a:ext cx="240" cy="1248"/>
                    <a:chOff x="2112" y="1776"/>
                    <a:chExt cx="240" cy="1248"/>
                  </a:xfrm>
                </p:grpSpPr>
                <p:grpSp>
                  <p:nvGrpSpPr>
                    <p:cNvPr id="18463" name="Group 27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160" y="1776"/>
                      <a:ext cx="144" cy="432"/>
                      <a:chOff x="1392" y="2016"/>
                      <a:chExt cx="144" cy="384"/>
                    </a:xfrm>
                  </p:grpSpPr>
                  <p:grpSp>
                    <p:nvGrpSpPr>
                      <p:cNvPr id="18479" name="Group 27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392" y="2016"/>
                        <a:ext cx="144" cy="192"/>
                        <a:chOff x="1152" y="2400"/>
                        <a:chExt cx="240" cy="288"/>
                      </a:xfrm>
                    </p:grpSpPr>
                    <p:sp>
                      <p:nvSpPr>
                        <p:cNvPr id="18486" name="Oval 27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400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487" name="Oval 28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448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488" name="Oval 28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496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489" name="Oval 28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544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490" name="Oval 28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592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8480" name="Group 28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392" y="2208"/>
                        <a:ext cx="144" cy="192"/>
                        <a:chOff x="1152" y="2400"/>
                        <a:chExt cx="240" cy="288"/>
                      </a:xfrm>
                    </p:grpSpPr>
                    <p:sp>
                      <p:nvSpPr>
                        <p:cNvPr id="18481" name="Oval 28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400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482" name="Oval 28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448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483" name="Oval 28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496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484" name="Oval 28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544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485" name="Oval 28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592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sp>
                  <p:nvSpPr>
                    <p:cNvPr id="18464" name="AutoShape 2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60" y="2224"/>
                      <a:ext cx="144" cy="144"/>
                    </a:xfrm>
                    <a:prstGeom prst="flowChartOffpageConnector">
                      <a:avLst/>
                    </a:prstGeom>
                    <a:solidFill>
                      <a:schemeClr val="accent1"/>
                    </a:solidFill>
                    <a:ln w="9525">
                      <a:solidFill>
                        <a:schemeClr val="tx2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8465" name="Group 29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160" y="2366"/>
                      <a:ext cx="144" cy="466"/>
                      <a:chOff x="1392" y="2016"/>
                      <a:chExt cx="144" cy="384"/>
                    </a:xfrm>
                  </p:grpSpPr>
                  <p:grpSp>
                    <p:nvGrpSpPr>
                      <p:cNvPr id="18467" name="Group 29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392" y="2016"/>
                        <a:ext cx="144" cy="192"/>
                        <a:chOff x="1152" y="2400"/>
                        <a:chExt cx="240" cy="288"/>
                      </a:xfrm>
                    </p:grpSpPr>
                    <p:sp>
                      <p:nvSpPr>
                        <p:cNvPr id="18474" name="Oval 29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400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475" name="Oval 294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448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476" name="Oval 295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496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477" name="Oval 296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544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478" name="Oval 297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592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18468" name="Group 29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392" y="2208"/>
                        <a:ext cx="144" cy="192"/>
                        <a:chOff x="1152" y="2400"/>
                        <a:chExt cx="240" cy="288"/>
                      </a:xfrm>
                    </p:grpSpPr>
                    <p:sp>
                      <p:nvSpPr>
                        <p:cNvPr id="18469" name="Oval 299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400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470" name="Oval 300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448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471" name="Oval 301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496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472" name="Oval 302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544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8473" name="Oval 30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1152" y="2592"/>
                          <a:ext cx="240" cy="96"/>
                        </a:xfrm>
                        <a:prstGeom prst="ellips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  <p:sp>
                  <p:nvSpPr>
                    <p:cNvPr id="18466" name="AutoShape 3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12" y="2832"/>
                      <a:ext cx="240" cy="192"/>
                    </a:xfrm>
                    <a:custGeom>
                      <a:avLst/>
                      <a:gdLst>
                        <a:gd name="T0" fmla="*/ 0 w 21600"/>
                        <a:gd name="T1" fmla="*/ 0 h 21600"/>
                        <a:gd name="T2" fmla="*/ 0 w 21600"/>
                        <a:gd name="T3" fmla="*/ 0 h 21600"/>
                        <a:gd name="T4" fmla="*/ 0 w 21600"/>
                        <a:gd name="T5" fmla="*/ 0 h 21600"/>
                        <a:gd name="T6" fmla="*/ 0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500 w 21600"/>
                        <a:gd name="T13" fmla="*/ 4500 h 21600"/>
                        <a:gd name="T14" fmla="*/ 17100 w 21600"/>
                        <a:gd name="T15" fmla="*/ 17100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solidFill>
                        <a:schemeClr val="tx2"/>
                      </a:solidFill>
                      <a:miter lim="800000"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8459" name="Line 305"/>
                <p:cNvSpPr>
                  <a:spLocks noChangeShapeType="1"/>
                </p:cNvSpPr>
                <p:nvPr/>
              </p:nvSpPr>
              <p:spPr bwMode="auto">
                <a:xfrm>
                  <a:off x="2400" y="3024"/>
                  <a:ext cx="86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/>
                <a:lstStyle/>
                <a:p>
                  <a:endParaRPr lang="en-US"/>
                </a:p>
              </p:txBody>
            </p:sp>
          </p:grpSp>
          <p:sp>
            <p:nvSpPr>
              <p:cNvPr id="18457" name="Text Box 306"/>
              <p:cNvSpPr txBox="1">
                <a:spLocks noChangeArrowheads="1"/>
              </p:cNvSpPr>
              <p:nvPr/>
            </p:nvSpPr>
            <p:spPr bwMode="auto">
              <a:xfrm>
                <a:off x="2688" y="144"/>
                <a:ext cx="33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GB" sz="2400" b="1" dirty="0">
                    <a:latin typeface="Times New Roman" pitchFamily="18" charset="0"/>
                  </a:rPr>
                  <a:t>IC</a:t>
                </a:r>
              </a:p>
            </p:txBody>
          </p:sp>
        </p:grpSp>
        <p:grpSp>
          <p:nvGrpSpPr>
            <p:cNvPr id="18447" name="Group 307"/>
            <p:cNvGrpSpPr>
              <a:grpSpLocks/>
            </p:cNvGrpSpPr>
            <p:nvPr/>
          </p:nvGrpSpPr>
          <p:grpSpPr bwMode="auto">
            <a:xfrm flipH="1">
              <a:off x="3072" y="1872"/>
              <a:ext cx="48" cy="384"/>
              <a:chOff x="2352" y="1872"/>
              <a:chExt cx="0" cy="480"/>
            </a:xfrm>
          </p:grpSpPr>
          <p:sp>
            <p:nvSpPr>
              <p:cNvPr id="18454" name="Line 308"/>
              <p:cNvSpPr>
                <a:spLocks noChangeShapeType="1"/>
              </p:cNvSpPr>
              <p:nvPr/>
            </p:nvSpPr>
            <p:spPr bwMode="auto">
              <a:xfrm flipV="1">
                <a:off x="2352" y="1872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55" name="Line 309"/>
              <p:cNvSpPr>
                <a:spLocks noChangeShapeType="1"/>
              </p:cNvSpPr>
              <p:nvPr/>
            </p:nvSpPr>
            <p:spPr bwMode="auto">
              <a:xfrm>
                <a:off x="2352" y="2112"/>
                <a:ext cx="0" cy="2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8448" name="Group 310"/>
            <p:cNvGrpSpPr>
              <a:grpSpLocks/>
            </p:cNvGrpSpPr>
            <p:nvPr/>
          </p:nvGrpSpPr>
          <p:grpSpPr bwMode="auto">
            <a:xfrm>
              <a:off x="3216" y="816"/>
              <a:ext cx="48" cy="768"/>
              <a:chOff x="2544" y="720"/>
              <a:chExt cx="0" cy="1104"/>
            </a:xfrm>
          </p:grpSpPr>
          <p:sp>
            <p:nvSpPr>
              <p:cNvPr id="18452" name="Line 311"/>
              <p:cNvSpPr>
                <a:spLocks noChangeShapeType="1"/>
              </p:cNvSpPr>
              <p:nvPr/>
            </p:nvSpPr>
            <p:spPr bwMode="auto">
              <a:xfrm>
                <a:off x="2544" y="720"/>
                <a:ext cx="0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53" name="Line 312"/>
              <p:cNvSpPr>
                <a:spLocks noChangeShapeType="1"/>
              </p:cNvSpPr>
              <p:nvPr/>
            </p:nvSpPr>
            <p:spPr bwMode="auto">
              <a:xfrm flipV="1">
                <a:off x="2544" y="1344"/>
                <a:ext cx="0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8449" name="Group 313"/>
            <p:cNvGrpSpPr>
              <a:grpSpLocks/>
            </p:cNvGrpSpPr>
            <p:nvPr/>
          </p:nvGrpSpPr>
          <p:grpSpPr bwMode="auto">
            <a:xfrm>
              <a:off x="3120" y="2352"/>
              <a:ext cx="0" cy="480"/>
              <a:chOff x="2352" y="1872"/>
              <a:chExt cx="0" cy="480"/>
            </a:xfrm>
          </p:grpSpPr>
          <p:sp>
            <p:nvSpPr>
              <p:cNvPr id="18450" name="Line 314"/>
              <p:cNvSpPr>
                <a:spLocks noChangeShapeType="1"/>
              </p:cNvSpPr>
              <p:nvPr/>
            </p:nvSpPr>
            <p:spPr bwMode="auto">
              <a:xfrm flipV="1">
                <a:off x="2352" y="1872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451" name="Line 315"/>
              <p:cNvSpPr>
                <a:spLocks noChangeShapeType="1"/>
              </p:cNvSpPr>
              <p:nvPr/>
            </p:nvSpPr>
            <p:spPr bwMode="auto">
              <a:xfrm>
                <a:off x="2352" y="2112"/>
                <a:ext cx="0" cy="2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8444" name="Text Box 316"/>
          <p:cNvSpPr txBox="1">
            <a:spLocks noChangeArrowheads="1"/>
          </p:cNvSpPr>
          <p:nvPr/>
        </p:nvSpPr>
        <p:spPr bwMode="auto">
          <a:xfrm>
            <a:off x="1295400" y="3276600"/>
            <a:ext cx="609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600" b="1">
                <a:latin typeface="Times New Roman" pitchFamily="18" charset="0"/>
              </a:rPr>
              <a:t>QT</a:t>
            </a:r>
            <a:endParaRPr lang="en-US" sz="1600" b="1">
              <a:latin typeface="Times New Roman" pitchFamily="18" charset="0"/>
            </a:endParaRPr>
          </a:p>
        </p:txBody>
      </p:sp>
      <p:sp>
        <p:nvSpPr>
          <p:cNvPr id="18445" name="Text Box 317"/>
          <p:cNvSpPr txBox="1">
            <a:spLocks noChangeArrowheads="1"/>
          </p:cNvSpPr>
          <p:nvPr/>
        </p:nvSpPr>
        <p:spPr bwMode="auto">
          <a:xfrm>
            <a:off x="1295400" y="3930650"/>
            <a:ext cx="609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600" b="1">
                <a:latin typeface="Times New Roman" pitchFamily="18" charset="0"/>
              </a:rPr>
              <a:t>PT</a:t>
            </a:r>
            <a:endParaRPr lang="en-US" sz="1600" b="1">
              <a:latin typeface="Times New Roman" pitchFamily="18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6324600" y="4711013"/>
            <a:ext cx="106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Patella</a:t>
            </a:r>
            <a:r>
              <a:rPr lang="hu-HU" b="1" dirty="0" smtClean="0"/>
              <a:t> ín</a:t>
            </a:r>
            <a:endParaRPr lang="en-US" b="1" dirty="0"/>
          </a:p>
        </p:txBody>
      </p:sp>
      <p:sp>
        <p:nvSpPr>
          <p:cNvPr id="8" name="Szövegdoboz 7"/>
          <p:cNvSpPr txBox="1"/>
          <p:nvPr/>
        </p:nvSpPr>
        <p:spPr>
          <a:xfrm>
            <a:off x="6521450" y="3008868"/>
            <a:ext cx="1499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Quadriceps</a:t>
            </a:r>
            <a:r>
              <a:rPr lang="hu-HU" b="1" dirty="0" smtClean="0"/>
              <a:t> ín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6345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85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186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186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18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8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animBg="1"/>
      <p:bldP spid="18637" grpId="0" animBg="1" autoUpdateAnimBg="0"/>
      <p:bldP spid="18638" grpId="0" animBg="1" autoUpdateAnimBg="0"/>
      <p:bldP spid="18639" grpId="0" build="p" autoUpdateAnimBg="0" advAuto="0"/>
      <p:bldP spid="18640" grpId="0" build="p" autoUpdateAnimBg="0" advAuto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ext Box 2"/>
          <p:cNvSpPr txBox="1">
            <a:spLocks noChangeArrowheads="1"/>
          </p:cNvSpPr>
          <p:nvPr/>
        </p:nvSpPr>
        <p:spPr bwMode="auto">
          <a:xfrm>
            <a:off x="889000" y="6488668"/>
            <a:ext cx="7010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b="1" dirty="0">
                <a:latin typeface="Times New Roman" pitchFamily="18" charset="0"/>
              </a:rPr>
              <a:t>MECHANICAL WORK EFFICIENCY</a:t>
            </a:r>
          </a:p>
        </p:txBody>
      </p:sp>
      <p:graphicFrame>
        <p:nvGraphicFramePr>
          <p:cNvPr id="266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5298473"/>
              </p:ext>
            </p:extLst>
          </p:nvPr>
        </p:nvGraphicFramePr>
        <p:xfrm>
          <a:off x="4572000" y="3352800"/>
          <a:ext cx="4572000" cy="3049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4" name="Diagram" r:id="rId4" imgW="6095913" imgH="4069087" progId="MSGraph.Chart.8">
                  <p:embed followColorScheme="full"/>
                </p:oleObj>
              </mc:Choice>
              <mc:Fallback>
                <p:oleObj name="Diagram" r:id="rId4" imgW="6095913" imgH="4069087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3352800"/>
                        <a:ext cx="4572000" cy="304958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0364612"/>
              </p:ext>
            </p:extLst>
          </p:nvPr>
        </p:nvGraphicFramePr>
        <p:xfrm>
          <a:off x="228600" y="3429000"/>
          <a:ext cx="4343400" cy="2897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5" name="Diagram" r:id="rId6" imgW="6095913" imgH="4069087" progId="MSGraph.Chart.8">
                  <p:embed followColorScheme="full"/>
                </p:oleObj>
              </mc:Choice>
              <mc:Fallback>
                <p:oleObj name="Diagram" r:id="rId6" imgW="6095913" imgH="4069087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429000"/>
                        <a:ext cx="4343400" cy="2897188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9" name="Text Box 5"/>
          <p:cNvSpPr txBox="1">
            <a:spLocks noChangeArrowheads="1"/>
          </p:cNvSpPr>
          <p:nvPr/>
        </p:nvSpPr>
        <p:spPr bwMode="auto">
          <a:xfrm>
            <a:off x="1371600" y="11430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Normal</a:t>
            </a:r>
          </a:p>
        </p:txBody>
      </p:sp>
      <p:sp>
        <p:nvSpPr>
          <p:cNvPr id="3080" name="Text Box 6"/>
          <p:cNvSpPr txBox="1">
            <a:spLocks noChangeArrowheads="1"/>
          </p:cNvSpPr>
          <p:nvPr/>
        </p:nvSpPr>
        <p:spPr bwMode="auto">
          <a:xfrm>
            <a:off x="5562600" y="11430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Fast</a:t>
            </a:r>
          </a:p>
        </p:txBody>
      </p:sp>
      <p:graphicFrame>
        <p:nvGraphicFramePr>
          <p:cNvPr id="2663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4540491"/>
              </p:ext>
            </p:extLst>
          </p:nvPr>
        </p:nvGraphicFramePr>
        <p:xfrm>
          <a:off x="4876800" y="1630363"/>
          <a:ext cx="3575050" cy="172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6" name="Worksheet" r:id="rId8" imgW="3553231" imgH="1705457" progId="Excel.Sheet.8">
                  <p:embed/>
                </p:oleObj>
              </mc:Choice>
              <mc:Fallback>
                <p:oleObj name="Worksheet" r:id="rId8" imgW="3553231" imgH="1705457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1630363"/>
                        <a:ext cx="3575050" cy="1722437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63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8052158"/>
              </p:ext>
            </p:extLst>
          </p:nvPr>
        </p:nvGraphicFramePr>
        <p:xfrm>
          <a:off x="685800" y="1655763"/>
          <a:ext cx="3595688" cy="169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7" name="Worksheet" r:id="rId10" imgW="3343772" imgH="1534007" progId="Excel.Sheet.8">
                  <p:embed/>
                </p:oleObj>
              </mc:Choice>
              <mc:Fallback>
                <p:oleObj name="Worksheet" r:id="rId10" imgW="3343772" imgH="1534007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655763"/>
                        <a:ext cx="3595688" cy="1693862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33" name="Text Box 9"/>
          <p:cNvSpPr txBox="1">
            <a:spLocks noChangeArrowheads="1"/>
          </p:cNvSpPr>
          <p:nvPr/>
        </p:nvSpPr>
        <p:spPr bwMode="auto">
          <a:xfrm>
            <a:off x="1295400" y="16002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>
                <a:solidFill>
                  <a:schemeClr val="tx2"/>
                </a:solidFill>
                <a:latin typeface="Times New Roman" pitchFamily="18" charset="0"/>
              </a:rPr>
              <a:t>100%</a:t>
            </a:r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5257800" y="16002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>
                <a:solidFill>
                  <a:schemeClr val="tx2"/>
                </a:solidFill>
                <a:latin typeface="Times New Roman" pitchFamily="18" charset="0"/>
              </a:rPr>
              <a:t>100%</a:t>
            </a:r>
          </a:p>
        </p:txBody>
      </p:sp>
      <p:sp>
        <p:nvSpPr>
          <p:cNvPr id="26635" name="Text Box 11"/>
          <p:cNvSpPr txBox="1">
            <a:spLocks noChangeArrowheads="1"/>
          </p:cNvSpPr>
          <p:nvPr/>
        </p:nvSpPr>
        <p:spPr bwMode="auto">
          <a:xfrm>
            <a:off x="2895600" y="17526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>
                <a:solidFill>
                  <a:srgbClr val="FF0000"/>
                </a:solidFill>
                <a:latin typeface="Times New Roman" pitchFamily="18" charset="0"/>
              </a:rPr>
              <a:t>40%</a:t>
            </a:r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7162800" y="17526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>
                <a:solidFill>
                  <a:srgbClr val="FF0000"/>
                </a:solidFill>
                <a:latin typeface="Times New Roman" pitchFamily="18" charset="0"/>
              </a:rPr>
              <a:t>40%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0" y="260648"/>
            <a:ext cx="8964488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Lassú és gyors nyújtás-rövidülés hatása a munkavégzésre különböző </a:t>
            </a:r>
            <a:r>
              <a:rPr lang="hu-HU" sz="2400" dirty="0" err="1" smtClean="0"/>
              <a:t>ekcentrikus</a:t>
            </a:r>
            <a:r>
              <a:rPr lang="hu-HU" sz="2400" dirty="0" smtClean="0"/>
              <a:t> aktivációs szinteken megkezdett rövidülés esetén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10970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66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26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3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4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6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26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500"/>
                                        <p:tgtEl>
                                          <p:spTgt spid="266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26627" grpId="0" bld="category"/>
      <p:bldOleChart spid="26628" grpId="0" bld="seriesEl"/>
      <p:bldP spid="26633" grpId="0" build="p" autoUpdateAnimBg="0" advAuto="0"/>
      <p:bldP spid="26634" grpId="0" build="p" autoUpdateAnimBg="0" advAuto="0"/>
      <p:bldP spid="26635" grpId="0" build="p" autoUpdateAnimBg="0" advAuto="0"/>
      <p:bldP spid="26636" grpId="0" build="p" autoUpdateAnimBg="0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Text Box 3"/>
          <p:cNvSpPr txBox="1">
            <a:spLocks noChangeArrowheads="1"/>
          </p:cNvSpPr>
          <p:nvPr/>
        </p:nvSpPr>
        <p:spPr bwMode="auto">
          <a:xfrm>
            <a:off x="381000" y="304800"/>
            <a:ext cx="404698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400" b="1" dirty="0" smtClean="0">
                <a:latin typeface="Times New Roman" pitchFamily="18" charset="0"/>
              </a:rPr>
              <a:t>Az előzetes feszülés hatása a rövidülés időtartamára a koncentrikus fázisban</a:t>
            </a:r>
            <a:endParaRPr lang="en-US" sz="2400" b="1" dirty="0">
              <a:latin typeface="Times New Roman" pitchFamily="18" charset="0"/>
            </a:endParaRPr>
          </a:p>
        </p:txBody>
      </p:sp>
      <p:graphicFrame>
        <p:nvGraphicFramePr>
          <p:cNvPr id="1229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0591061"/>
              </p:ext>
            </p:extLst>
          </p:nvPr>
        </p:nvGraphicFramePr>
        <p:xfrm>
          <a:off x="4499992" y="157956"/>
          <a:ext cx="4105275" cy="2906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0" name="Chart" r:id="rId3" imgW="3686138" imgH="2609689" progId="Excel.Chart.8">
                  <p:embed/>
                </p:oleObj>
              </mc:Choice>
              <mc:Fallback>
                <p:oleObj name="Chart" r:id="rId3" imgW="3686138" imgH="2609689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9992" y="157956"/>
                        <a:ext cx="4105275" cy="2906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25280" y="2855301"/>
            <a:ext cx="3958688" cy="3633367"/>
            <a:chOff x="2982" y="2548"/>
            <a:chExt cx="1338" cy="1544"/>
          </a:xfrm>
        </p:grpSpPr>
        <p:graphicFrame>
          <p:nvGraphicFramePr>
            <p:cNvPr id="5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90402538"/>
                </p:ext>
              </p:extLst>
            </p:nvPr>
          </p:nvGraphicFramePr>
          <p:xfrm>
            <a:off x="2982" y="2750"/>
            <a:ext cx="1338" cy="134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4107" name="Text Box 8"/>
            <p:cNvSpPr txBox="1">
              <a:spLocks noChangeArrowheads="1"/>
            </p:cNvSpPr>
            <p:nvPr/>
          </p:nvSpPr>
          <p:spPr bwMode="auto">
            <a:xfrm>
              <a:off x="3334" y="2548"/>
              <a:ext cx="635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sz="2000" b="1" dirty="0">
                  <a:solidFill>
                    <a:srgbClr val="FF0000"/>
                  </a:solidFill>
                  <a:latin typeface="Times New Roman" pitchFamily="18" charset="0"/>
                </a:rPr>
                <a:t>1.0Mo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4932040" y="2974652"/>
            <a:ext cx="4049551" cy="3514015"/>
            <a:chOff x="4284" y="2693"/>
            <a:chExt cx="1354" cy="1433"/>
          </a:xfrm>
        </p:grpSpPr>
        <p:graphicFrame>
          <p:nvGraphicFramePr>
            <p:cNvPr id="6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41693141"/>
                </p:ext>
              </p:extLst>
            </p:nvPr>
          </p:nvGraphicFramePr>
          <p:xfrm>
            <a:off x="4284" y="2840"/>
            <a:ext cx="1354" cy="128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4106" name="Text Box 11"/>
            <p:cNvSpPr txBox="1">
              <a:spLocks noChangeArrowheads="1"/>
            </p:cNvSpPr>
            <p:nvPr/>
          </p:nvSpPr>
          <p:spPr bwMode="auto">
            <a:xfrm>
              <a:off x="4693" y="2693"/>
              <a:ext cx="635" cy="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hu-HU" sz="2000" b="1" dirty="0">
                  <a:solidFill>
                    <a:srgbClr val="FF0000"/>
                  </a:solidFill>
                  <a:latin typeface="Times New Roman" pitchFamily="18" charset="0"/>
                </a:rPr>
                <a:t>0.5Mo</a:t>
              </a:r>
              <a:endParaRPr lang="en-US" sz="2000" b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4" name="Szövegdoboz 3"/>
          <p:cNvSpPr txBox="1"/>
          <p:nvPr/>
        </p:nvSpPr>
        <p:spPr>
          <a:xfrm>
            <a:off x="1548645" y="6488668"/>
            <a:ext cx="1808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QR: </a:t>
            </a:r>
            <a:r>
              <a:rPr lang="hu-HU" dirty="0" err="1" smtClean="0">
                <a:solidFill>
                  <a:srgbClr val="FF0000"/>
                </a:solidFill>
              </a:rPr>
              <a:t>quick</a:t>
            </a:r>
            <a:r>
              <a:rPr lang="hu-HU" dirty="0" smtClean="0">
                <a:solidFill>
                  <a:srgbClr val="FF0000"/>
                </a:solidFill>
              </a:rPr>
              <a:t> </a:t>
            </a:r>
            <a:r>
              <a:rPr lang="hu-HU" dirty="0" err="1" smtClean="0">
                <a:solidFill>
                  <a:srgbClr val="FF0000"/>
                </a:solidFill>
              </a:rPr>
              <a:t>release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20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2" y="260648"/>
            <a:ext cx="8837617" cy="656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417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Text Box 3"/>
          <p:cNvSpPr txBox="1">
            <a:spLocks noChangeArrowheads="1"/>
          </p:cNvSpPr>
          <p:nvPr/>
        </p:nvSpPr>
        <p:spPr bwMode="auto">
          <a:xfrm>
            <a:off x="539750" y="260350"/>
            <a:ext cx="8136706" cy="646331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3600" dirty="0" smtClean="0">
                <a:latin typeface="Times New Roman" pitchFamily="18" charset="0"/>
              </a:rPr>
              <a:t>Mechanikai munka összehasonlítása</a:t>
            </a:r>
            <a:endParaRPr lang="en-US" sz="3600" dirty="0">
              <a:latin typeface="Times New Roman" pitchFamily="18" charset="0"/>
            </a:endParaRP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323850" y="1052513"/>
            <a:ext cx="4248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b="1">
                <a:solidFill>
                  <a:srgbClr val="C00000"/>
                </a:solidFill>
                <a:latin typeface="Times New Roman" pitchFamily="18" charset="0"/>
              </a:rPr>
              <a:t>Muscle tension 1.0M</a:t>
            </a:r>
            <a:r>
              <a:rPr lang="hu-HU" b="1" baseline="-25000">
                <a:solidFill>
                  <a:srgbClr val="C00000"/>
                </a:solidFill>
                <a:latin typeface="Times New Roman" pitchFamily="18" charset="0"/>
              </a:rPr>
              <a:t>0</a:t>
            </a:r>
            <a:r>
              <a:rPr lang="hu-HU" b="1">
                <a:solidFill>
                  <a:srgbClr val="C00000"/>
                </a:solidFill>
                <a:latin typeface="Times New Roman" pitchFamily="18" charset="0"/>
              </a:rPr>
              <a:t> at which the knee extension or muscle stretch started </a:t>
            </a:r>
            <a:endParaRPr lang="en-US" b="1">
              <a:solidFill>
                <a:srgbClr val="C00000"/>
              </a:solidFill>
              <a:latin typeface="Times New Roman" pitchFamily="18" charset="0"/>
            </a:endParaRPr>
          </a:p>
        </p:txBody>
      </p:sp>
      <p:graphicFrame>
        <p:nvGraphicFramePr>
          <p:cNvPr id="13318" name="Object 6"/>
          <p:cNvGraphicFramePr>
            <a:graphicFrameLocks noChangeAspect="1"/>
          </p:cNvGraphicFramePr>
          <p:nvPr/>
        </p:nvGraphicFramePr>
        <p:xfrm>
          <a:off x="900113" y="4652963"/>
          <a:ext cx="3048000" cy="163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4" name="Chart" r:id="rId3" imgW="3048000" imgH="1638300" progId="Excel.Chart.8">
                  <p:embed/>
                </p:oleObj>
              </mc:Choice>
              <mc:Fallback>
                <p:oleObj name="Chart" r:id="rId3" imgW="3048000" imgH="163830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113" y="4652963"/>
                        <a:ext cx="3048000" cy="1638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9" name="Object 7"/>
          <p:cNvGraphicFramePr>
            <a:graphicFrameLocks noChangeAspect="1"/>
          </p:cNvGraphicFramePr>
          <p:nvPr/>
        </p:nvGraphicFramePr>
        <p:xfrm>
          <a:off x="5257800" y="4652963"/>
          <a:ext cx="3059113" cy="1619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5" name="Chart" r:id="rId5" imgW="3057449" imgH="1619402" progId="Excel.Chart.8">
                  <p:embed/>
                </p:oleObj>
              </mc:Choice>
              <mc:Fallback>
                <p:oleObj name="Chart" r:id="rId5" imgW="3057449" imgH="1619402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652963"/>
                        <a:ext cx="3059113" cy="1619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20" name="Object 8"/>
          <p:cNvGraphicFramePr>
            <a:graphicFrameLocks noChangeAspect="1"/>
          </p:cNvGraphicFramePr>
          <p:nvPr/>
        </p:nvGraphicFramePr>
        <p:xfrm>
          <a:off x="395288" y="1844675"/>
          <a:ext cx="3781425" cy="260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6" name="Chart" r:id="rId7" imgW="3781349" imgH="2610002" progId="Excel.Chart.8">
                  <p:embed/>
                </p:oleObj>
              </mc:Choice>
              <mc:Fallback>
                <p:oleObj name="Chart" r:id="rId7" imgW="3781349" imgH="2610002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844675"/>
                        <a:ext cx="3781425" cy="2609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21" name="Object 9"/>
          <p:cNvGraphicFramePr>
            <a:graphicFrameLocks noChangeAspect="1"/>
          </p:cNvGraphicFramePr>
          <p:nvPr/>
        </p:nvGraphicFramePr>
        <p:xfrm>
          <a:off x="4491038" y="1844675"/>
          <a:ext cx="4257675" cy="260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7" name="Chart" r:id="rId9" imgW="4295851" imgH="2610002" progId="Excel.Chart.8">
                  <p:embed/>
                </p:oleObj>
              </mc:Choice>
              <mc:Fallback>
                <p:oleObj name="Chart" r:id="rId9" imgW="4295851" imgH="2610002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1038" y="1844675"/>
                        <a:ext cx="4257675" cy="2609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4716463" y="1052513"/>
            <a:ext cx="4248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b="1">
                <a:solidFill>
                  <a:srgbClr val="C00000"/>
                </a:solidFill>
                <a:latin typeface="Times New Roman" pitchFamily="18" charset="0"/>
              </a:rPr>
              <a:t>Muscle tension 0.5M</a:t>
            </a:r>
            <a:r>
              <a:rPr lang="hu-HU" b="1" baseline="-25000">
                <a:solidFill>
                  <a:srgbClr val="C00000"/>
                </a:solidFill>
                <a:latin typeface="Times New Roman" pitchFamily="18" charset="0"/>
              </a:rPr>
              <a:t>0</a:t>
            </a:r>
            <a:r>
              <a:rPr lang="hu-HU" b="1">
                <a:solidFill>
                  <a:srgbClr val="C00000"/>
                </a:solidFill>
                <a:latin typeface="Times New Roman" pitchFamily="18" charset="0"/>
              </a:rPr>
              <a:t> at which the knee extension or muscle stretch started </a:t>
            </a:r>
            <a:endParaRPr lang="en-US" b="1">
              <a:solidFill>
                <a:srgbClr val="C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245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44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7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  <p:bldOleChart spid="13318" grpId="0"/>
      <p:bldOleChart spid="13319" grpId="0"/>
      <p:bldOleChart spid="13320" grpId="0" bld="seriesEl"/>
      <p:bldOleChart spid="13321" grpId="0" bld="seriesEl"/>
      <p:bldP spid="133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827584" y="3000176"/>
            <a:ext cx="3657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sz="2800" b="1">
                <a:latin typeface="Times New Roman" pitchFamily="18" charset="0"/>
              </a:rPr>
              <a:t>Long and slow stretch</a:t>
            </a:r>
            <a:endParaRPr lang="en-GB" sz="2800" b="1">
              <a:latin typeface="Times New Roman" pitchFamily="18" charset="0"/>
            </a:endParaRP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827584" y="4005064"/>
            <a:ext cx="3657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sz="2800" b="1" dirty="0" err="1">
                <a:latin typeface="Times New Roman" pitchFamily="18" charset="0"/>
              </a:rPr>
              <a:t>Short</a:t>
            </a:r>
            <a:r>
              <a:rPr lang="hu-HU" sz="2800" b="1" dirty="0">
                <a:latin typeface="Times New Roman" pitchFamily="18" charset="0"/>
              </a:rPr>
              <a:t> and </a:t>
            </a:r>
            <a:r>
              <a:rPr lang="hu-HU" sz="2800" b="1" dirty="0" err="1">
                <a:latin typeface="Times New Roman" pitchFamily="18" charset="0"/>
              </a:rPr>
              <a:t>fast</a:t>
            </a:r>
            <a:r>
              <a:rPr lang="hu-HU" sz="2800" b="1" dirty="0">
                <a:latin typeface="Times New Roman" pitchFamily="18" charset="0"/>
              </a:rPr>
              <a:t> </a:t>
            </a:r>
            <a:r>
              <a:rPr lang="hu-HU" sz="2800" b="1" dirty="0" err="1">
                <a:latin typeface="Times New Roman" pitchFamily="18" charset="0"/>
              </a:rPr>
              <a:t>stretch</a:t>
            </a:r>
            <a:endParaRPr lang="en-GB" sz="2800" b="1" dirty="0">
              <a:latin typeface="Times New Roman" pitchFamily="18" charset="0"/>
            </a:endParaRP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4866184" y="3000176"/>
            <a:ext cx="3657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sz="2800" b="1">
                <a:solidFill>
                  <a:srgbClr val="FF3300"/>
                </a:solidFill>
                <a:latin typeface="Times New Roman" pitchFamily="18" charset="0"/>
              </a:rPr>
              <a:t> Slow muscle</a:t>
            </a:r>
            <a:endParaRPr lang="en-GB" sz="2800" b="1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4866184" y="4005064"/>
            <a:ext cx="3657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sz="2800" b="1">
                <a:solidFill>
                  <a:srgbClr val="FF3300"/>
                </a:solidFill>
                <a:latin typeface="Times New Roman" pitchFamily="18" charset="0"/>
              </a:rPr>
              <a:t> Fast muscle</a:t>
            </a:r>
            <a:endParaRPr lang="en-GB" sz="2800" b="1">
              <a:solidFill>
                <a:srgbClr val="FF3300"/>
              </a:solidFill>
              <a:latin typeface="Times New Roman" pitchFamily="18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403648" y="1124744"/>
            <a:ext cx="6520888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hu-HU" sz="3600" dirty="0" smtClean="0"/>
              <a:t>Az izom rosttípus hatása az </a:t>
            </a:r>
            <a:r>
              <a:rPr lang="hu-HU" sz="3600" dirty="0" err="1" smtClean="0"/>
              <a:t>SSC-re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139049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15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15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build="p" autoUpdateAnimBg="0"/>
      <p:bldP spid="21507" grpId="0" build="p" autoUpdateAnimBg="0"/>
      <p:bldP spid="21508" grpId="0" build="p" autoUpdateAnimBg="0"/>
      <p:bldP spid="21509" grpId="0" build="p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1" name="Object 3"/>
          <p:cNvGraphicFramePr>
            <a:graphicFrameLocks noChangeAspect="1"/>
          </p:cNvGraphicFramePr>
          <p:nvPr/>
        </p:nvGraphicFramePr>
        <p:xfrm>
          <a:off x="76200" y="2181225"/>
          <a:ext cx="4276725" cy="341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0" name="Chart" r:id="rId4" imgW="4077005" imgH="2734011" progId="Excel.Chart.8">
                  <p:embed/>
                </p:oleObj>
              </mc:Choice>
              <mc:Fallback>
                <p:oleObj name="Chart" r:id="rId4" imgW="4077005" imgH="2734011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2181225"/>
                        <a:ext cx="4276725" cy="3419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2" name="Object 4"/>
          <p:cNvGraphicFramePr>
            <a:graphicFrameLocks noChangeAspect="1"/>
          </p:cNvGraphicFramePr>
          <p:nvPr/>
        </p:nvGraphicFramePr>
        <p:xfrm>
          <a:off x="4581525" y="2133600"/>
          <a:ext cx="4257675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1" name="Chart" r:id="rId6" imgW="4257988" imgH="3429495" progId="Excel.Chart.8">
                  <p:embed/>
                </p:oleObj>
              </mc:Choice>
              <mc:Fallback>
                <p:oleObj name="Chart" r:id="rId6" imgW="4257988" imgH="3429495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1525" y="2133600"/>
                        <a:ext cx="4257675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1066800" y="872698"/>
            <a:ext cx="3124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400" b="1" dirty="0" err="1">
                <a:latin typeface="Times New Roman" pitchFamily="18" charset="0"/>
              </a:rPr>
              <a:t>Small</a:t>
            </a:r>
            <a:r>
              <a:rPr lang="hu-HU" sz="2400" b="1" dirty="0">
                <a:latin typeface="Times New Roman" pitchFamily="18" charset="0"/>
              </a:rPr>
              <a:t> </a:t>
            </a:r>
            <a:r>
              <a:rPr lang="hu-HU" sz="2400" b="1" dirty="0" err="1">
                <a:latin typeface="Times New Roman" pitchFamily="18" charset="0"/>
              </a:rPr>
              <a:t>amplitude</a:t>
            </a:r>
            <a:r>
              <a:rPr lang="hu-HU" sz="2400" b="1" dirty="0">
                <a:latin typeface="Times New Roman" pitchFamily="18" charset="0"/>
              </a:rPr>
              <a:t> (</a:t>
            </a:r>
            <a:r>
              <a:rPr lang="hu-HU" sz="2400" b="1" dirty="0" err="1">
                <a:latin typeface="Times New Roman" pitchFamily="18" charset="0"/>
              </a:rPr>
              <a:t>short</a:t>
            </a:r>
            <a:r>
              <a:rPr lang="hu-HU" sz="2400" b="1" dirty="0">
                <a:latin typeface="Times New Roman" pitchFamily="18" charset="0"/>
              </a:rPr>
              <a:t> </a:t>
            </a:r>
            <a:r>
              <a:rPr lang="hu-HU" sz="2400" b="1" dirty="0" err="1">
                <a:latin typeface="Times New Roman" pitchFamily="18" charset="0"/>
              </a:rPr>
              <a:t>stretch</a:t>
            </a:r>
            <a:r>
              <a:rPr lang="hu-HU" sz="2400" b="1" dirty="0">
                <a:latin typeface="Times New Roman" pitchFamily="18" charset="0"/>
              </a:rPr>
              <a:t>)</a:t>
            </a:r>
            <a:endParaRPr lang="en-GB" sz="2400" b="1" dirty="0">
              <a:latin typeface="Times New Roman" pitchFamily="18" charset="0"/>
            </a:endParaRP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5334000" y="921603"/>
            <a:ext cx="2743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400" b="1" dirty="0" err="1">
                <a:latin typeface="Times New Roman" pitchFamily="18" charset="0"/>
              </a:rPr>
              <a:t>Large</a:t>
            </a:r>
            <a:r>
              <a:rPr lang="hu-HU" sz="2400" b="1" dirty="0">
                <a:latin typeface="Times New Roman" pitchFamily="18" charset="0"/>
              </a:rPr>
              <a:t> </a:t>
            </a:r>
            <a:r>
              <a:rPr lang="hu-HU" sz="2400" b="1" dirty="0" err="1">
                <a:latin typeface="Times New Roman" pitchFamily="18" charset="0"/>
              </a:rPr>
              <a:t>amplitude</a:t>
            </a:r>
            <a:r>
              <a:rPr lang="hu-HU" sz="2400" b="1" dirty="0">
                <a:latin typeface="Times New Roman" pitchFamily="18" charset="0"/>
              </a:rPr>
              <a:t> (</a:t>
            </a:r>
            <a:r>
              <a:rPr lang="hu-HU" sz="2400" b="1" dirty="0" err="1">
                <a:latin typeface="Times New Roman" pitchFamily="18" charset="0"/>
              </a:rPr>
              <a:t>long</a:t>
            </a:r>
            <a:r>
              <a:rPr lang="hu-HU" sz="2400" b="1" dirty="0">
                <a:latin typeface="Times New Roman" pitchFamily="18" charset="0"/>
              </a:rPr>
              <a:t> </a:t>
            </a:r>
            <a:r>
              <a:rPr lang="hu-HU" sz="2400" b="1" dirty="0" err="1">
                <a:latin typeface="Times New Roman" pitchFamily="18" charset="0"/>
              </a:rPr>
              <a:t>stretch</a:t>
            </a:r>
            <a:r>
              <a:rPr lang="hu-HU" sz="2400" b="1" dirty="0">
                <a:latin typeface="Times New Roman" pitchFamily="18" charset="0"/>
              </a:rPr>
              <a:t>)</a:t>
            </a:r>
            <a:endParaRPr lang="en-GB" sz="2400" b="1" dirty="0">
              <a:latin typeface="Times New Roman" pitchFamily="18" charset="0"/>
            </a:endParaRP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1447800" y="1752600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 dirty="0">
                <a:latin typeface="Times New Roman" pitchFamily="18" charset="0"/>
              </a:rPr>
              <a:t>R = 0.53, p</a:t>
            </a:r>
            <a:r>
              <a:rPr lang="en-US" b="1" dirty="0">
                <a:latin typeface="Times New Roman" pitchFamily="18" charset="0"/>
              </a:rPr>
              <a:t> &lt; </a:t>
            </a:r>
            <a:r>
              <a:rPr lang="hu-HU" b="1" dirty="0">
                <a:latin typeface="Times New Roman" pitchFamily="18" charset="0"/>
              </a:rPr>
              <a:t>0.05</a:t>
            </a:r>
            <a:endParaRPr lang="en-GB" b="1" dirty="0">
              <a:latin typeface="Times New Roman" pitchFamily="18" charset="0"/>
            </a:endParaRPr>
          </a:p>
        </p:txBody>
      </p:sp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6172200" y="1828800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b="1" dirty="0">
                <a:latin typeface="Times New Roman" pitchFamily="18" charset="0"/>
              </a:rPr>
              <a:t>R = 0.66, p</a:t>
            </a:r>
            <a:r>
              <a:rPr lang="en-US" b="1" dirty="0">
                <a:latin typeface="Times New Roman" pitchFamily="18" charset="0"/>
              </a:rPr>
              <a:t> &lt; </a:t>
            </a:r>
            <a:r>
              <a:rPr lang="hu-HU" b="1" dirty="0">
                <a:latin typeface="Times New Roman" pitchFamily="18" charset="0"/>
              </a:rPr>
              <a:t>0.01</a:t>
            </a:r>
            <a:endParaRPr lang="en-GB" b="1" dirty="0">
              <a:latin typeface="Times New Roman" pitchFamily="18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899592" y="5075892"/>
            <a:ext cx="1391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Fast</a:t>
            </a:r>
            <a:r>
              <a:rPr lang="hu-HU" dirty="0" smtClean="0"/>
              <a:t> </a:t>
            </a:r>
            <a:r>
              <a:rPr lang="hu-HU" dirty="0" err="1" smtClean="0"/>
              <a:t>Twitch%</a:t>
            </a:r>
            <a:endParaRPr lang="en-US" dirty="0"/>
          </a:p>
        </p:txBody>
      </p:sp>
      <p:sp>
        <p:nvSpPr>
          <p:cNvPr id="3" name="Szövegdoboz 2"/>
          <p:cNvSpPr txBox="1"/>
          <p:nvPr/>
        </p:nvSpPr>
        <p:spPr>
          <a:xfrm>
            <a:off x="395536" y="5805264"/>
            <a:ext cx="798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Kis nyújtásnál a gyors, míg nagymértékű nyújtásnál a lassú rosttípusnál nagyobb a </a:t>
            </a:r>
            <a:r>
              <a:rPr lang="hu-HU" sz="2400" dirty="0" err="1" smtClean="0"/>
              <a:t>feszülésnövekedés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491656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25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32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500"/>
                                        <p:tgtEl>
                                          <p:spTgt spid="22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22531" grpId="0"/>
      <p:bldOleChart spid="22532" grpId="0"/>
      <p:bldP spid="22535" grpId="0" build="p" autoUpdateAnimBg="0" advAuto="0"/>
      <p:bldP spid="22536" grpId="0" build="p" autoUpdateAnimBg="0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6" name="sj2p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649633" y="3429000"/>
            <a:ext cx="34290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7" name="cmj2p.mpg">
            <a:hlinkClick r:id="" action="ppaction://media"/>
          </p:cNvPr>
          <p:cNvPicPr>
            <a:picLocks noChangeAspect="1" noChangeArrowheads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4824758" y="3429000"/>
            <a:ext cx="34290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Text Box 6"/>
          <p:cNvSpPr txBox="1">
            <a:spLocks noChangeArrowheads="1"/>
          </p:cNvSpPr>
          <p:nvPr/>
        </p:nvSpPr>
        <p:spPr bwMode="auto">
          <a:xfrm>
            <a:off x="576608" y="2279948"/>
            <a:ext cx="360045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000" b="1" dirty="0"/>
              <a:t>Guggoló helyzetből </a:t>
            </a:r>
            <a:r>
              <a:rPr lang="hu-HU" sz="2000" b="1" dirty="0" smtClean="0"/>
              <a:t>felugrás</a:t>
            </a:r>
          </a:p>
          <a:p>
            <a:pPr algn="ctr" eaLnBrk="1" hangingPunct="1">
              <a:spcBef>
                <a:spcPct val="50000"/>
              </a:spcBef>
            </a:pPr>
            <a:r>
              <a:rPr lang="hu-HU" sz="2000" b="1" dirty="0" err="1" smtClean="0"/>
              <a:t>Squat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Jump</a:t>
            </a:r>
            <a:endParaRPr lang="en-US" sz="2000" b="1" dirty="0"/>
          </a:p>
        </p:txBody>
      </p:sp>
      <p:sp>
        <p:nvSpPr>
          <p:cNvPr id="72709" name="Text Box 7"/>
          <p:cNvSpPr txBox="1">
            <a:spLocks noChangeArrowheads="1"/>
          </p:cNvSpPr>
          <p:nvPr/>
        </p:nvSpPr>
        <p:spPr bwMode="auto">
          <a:xfrm>
            <a:off x="4681883" y="2126060"/>
            <a:ext cx="360045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000" b="1" dirty="0"/>
              <a:t>Ízületi </a:t>
            </a:r>
            <a:r>
              <a:rPr lang="hu-HU" sz="2000" b="1" dirty="0" err="1" smtClean="0"/>
              <a:t>hajlítás-nyújtás-felugrás</a:t>
            </a:r>
            <a:endParaRPr lang="hu-HU" sz="2000" b="1" dirty="0" smtClean="0"/>
          </a:p>
          <a:p>
            <a:pPr algn="ctr" eaLnBrk="1" hangingPunct="1">
              <a:spcBef>
                <a:spcPct val="50000"/>
              </a:spcBef>
            </a:pPr>
            <a:r>
              <a:rPr lang="hu-HU" sz="2000" b="1" dirty="0" err="1" smtClean="0"/>
              <a:t>Countermovement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Jump</a:t>
            </a:r>
            <a:endParaRPr lang="en-US" sz="2000" b="1" dirty="0"/>
          </a:p>
        </p:txBody>
      </p:sp>
      <p:sp>
        <p:nvSpPr>
          <p:cNvPr id="2" name="Szövegdoboz 1"/>
          <p:cNvSpPr txBox="1"/>
          <p:nvPr/>
        </p:nvSpPr>
        <p:spPr>
          <a:xfrm>
            <a:off x="898362" y="945594"/>
            <a:ext cx="7852791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hu-HU" sz="3600" dirty="0" smtClean="0"/>
              <a:t>Az SSC vizsgálata a függőleges felugrással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376522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0" fill="hold"/>
                                        <p:tgtEl>
                                          <p:spTgt spid="1259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2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00" fill="hold"/>
                                        <p:tgtEl>
                                          <p:spTgt spid="1259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2595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59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259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956"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2595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9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259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957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907704" y="1594612"/>
            <a:ext cx="5831340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hu-HU" sz="3600" dirty="0" err="1" smtClean="0"/>
              <a:t>Postactivation</a:t>
            </a:r>
            <a:r>
              <a:rPr lang="hu-HU" sz="3600" dirty="0" smtClean="0"/>
              <a:t> </a:t>
            </a:r>
            <a:r>
              <a:rPr lang="hu-HU" sz="3600" dirty="0" err="1" smtClean="0"/>
              <a:t>Protocol</a:t>
            </a:r>
            <a:r>
              <a:rPr lang="hu-HU" sz="3600" dirty="0" smtClean="0"/>
              <a:t> hatása</a:t>
            </a:r>
            <a:endParaRPr lang="hu-HU" sz="36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323528" y="2949641"/>
            <a:ext cx="87027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dirty="0" smtClean="0"/>
              <a:t>Például szökdelés hatására az izmok </a:t>
            </a:r>
            <a:r>
              <a:rPr lang="hu-HU" sz="3600" dirty="0" err="1" smtClean="0"/>
              <a:t>kontraktilis</a:t>
            </a:r>
            <a:r>
              <a:rPr lang="hu-HU" sz="3600" dirty="0" smtClean="0"/>
              <a:t> elemeinek </a:t>
            </a:r>
            <a:r>
              <a:rPr lang="hu-HU" sz="3600" dirty="0" err="1" smtClean="0"/>
              <a:t>stiffness</a:t>
            </a:r>
            <a:r>
              <a:rPr lang="hu-HU" sz="3600" dirty="0" smtClean="0"/>
              <a:t> értéke megnő</a:t>
            </a:r>
            <a:endParaRPr lang="hu-HU" sz="3600" dirty="0"/>
          </a:p>
        </p:txBody>
      </p:sp>
    </p:spTree>
    <p:extLst>
      <p:ext uri="{BB962C8B-B14F-4D97-AF65-F5344CB8AC3E}">
        <p14:creationId xmlns:p14="http://schemas.microsoft.com/office/powerpoint/2010/main" val="56315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1066800" y="1371600"/>
            <a:ext cx="2667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000" b="1" dirty="0" err="1">
                <a:latin typeface="Times New Roman" pitchFamily="18" charset="0"/>
              </a:rPr>
              <a:t>Before</a:t>
            </a:r>
            <a:r>
              <a:rPr lang="hu-HU" sz="2000" b="1" dirty="0">
                <a:latin typeface="Times New Roman" pitchFamily="18" charset="0"/>
              </a:rPr>
              <a:t> </a:t>
            </a:r>
            <a:r>
              <a:rPr lang="hu-HU" sz="2000" b="1" dirty="0" err="1">
                <a:latin typeface="Times New Roman" pitchFamily="18" charset="0"/>
              </a:rPr>
              <a:t>exhaution</a:t>
            </a:r>
            <a:endParaRPr lang="en-GB" sz="2000" b="1" dirty="0">
              <a:latin typeface="Times New Roman" pitchFamily="18" charset="0"/>
            </a:endParaRP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5105400" y="1371600"/>
            <a:ext cx="2667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sz="2000" b="1" dirty="0" err="1">
                <a:latin typeface="Times New Roman" pitchFamily="18" charset="0"/>
              </a:rPr>
              <a:t>After</a:t>
            </a:r>
            <a:r>
              <a:rPr lang="hu-HU" sz="2000" b="1" dirty="0">
                <a:latin typeface="Times New Roman" pitchFamily="18" charset="0"/>
              </a:rPr>
              <a:t> </a:t>
            </a:r>
            <a:r>
              <a:rPr lang="hu-HU" sz="2000" b="1" dirty="0" err="1">
                <a:latin typeface="Times New Roman" pitchFamily="18" charset="0"/>
              </a:rPr>
              <a:t>exhaustion</a:t>
            </a:r>
            <a:endParaRPr lang="en-GB" sz="2000" b="1" dirty="0">
              <a:latin typeface="Times New Roman" pitchFamily="18" charset="0"/>
            </a:endParaRP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2362200" y="1905000"/>
            <a:ext cx="1981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600" b="1" dirty="0">
                <a:latin typeface="Times New Roman" pitchFamily="18" charset="0"/>
              </a:rPr>
              <a:t>R = 0.50, p</a:t>
            </a:r>
            <a:r>
              <a:rPr lang="en-US" sz="1600" b="1" dirty="0">
                <a:latin typeface="Times New Roman" pitchFamily="18" charset="0"/>
              </a:rPr>
              <a:t> &lt; </a:t>
            </a:r>
            <a:r>
              <a:rPr lang="hu-HU" sz="1600" b="1" dirty="0">
                <a:latin typeface="Times New Roman" pitchFamily="18" charset="0"/>
              </a:rPr>
              <a:t>0.05</a:t>
            </a:r>
            <a:endParaRPr lang="en-GB" sz="1600" b="1" dirty="0">
              <a:latin typeface="Times New Roman" pitchFamily="18" charset="0"/>
            </a:endParaRP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6324600" y="1905000"/>
            <a:ext cx="1981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sz="1600" b="1">
                <a:latin typeface="Times New Roman" pitchFamily="18" charset="0"/>
              </a:rPr>
              <a:t>R = 0.55, p</a:t>
            </a:r>
            <a:r>
              <a:rPr lang="en-US" sz="1600" b="1">
                <a:latin typeface="Times New Roman" pitchFamily="18" charset="0"/>
              </a:rPr>
              <a:t> &lt; </a:t>
            </a:r>
            <a:r>
              <a:rPr lang="hu-HU" sz="1600" b="1">
                <a:latin typeface="Times New Roman" pitchFamily="18" charset="0"/>
              </a:rPr>
              <a:t>0.05</a:t>
            </a:r>
            <a:endParaRPr lang="en-GB" sz="1600" b="1">
              <a:latin typeface="Times New Roman" pitchFamily="18" charset="0"/>
            </a:endParaRPr>
          </a:p>
        </p:txBody>
      </p:sp>
      <p:graphicFrame>
        <p:nvGraphicFramePr>
          <p:cNvPr id="23560" name="Object 8"/>
          <p:cNvGraphicFramePr>
            <a:graphicFrameLocks noChangeAspect="1"/>
          </p:cNvGraphicFramePr>
          <p:nvPr/>
        </p:nvGraphicFramePr>
        <p:xfrm>
          <a:off x="457200" y="2171700"/>
          <a:ext cx="4248150" cy="421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4" name="Chart" r:id="rId4" imgW="4162620" imgH="3915254" progId="Excel.Chart.8">
                  <p:embed/>
                </p:oleObj>
              </mc:Choice>
              <mc:Fallback>
                <p:oleObj name="Chart" r:id="rId4" imgW="4162620" imgH="3915254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171700"/>
                        <a:ext cx="4248150" cy="421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561" name="Object 9"/>
          <p:cNvGraphicFramePr>
            <a:graphicFrameLocks noChangeAspect="1"/>
          </p:cNvGraphicFramePr>
          <p:nvPr/>
        </p:nvGraphicFramePr>
        <p:xfrm>
          <a:off x="4648200" y="2171700"/>
          <a:ext cx="4257675" cy="422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5" name="Chart" r:id="rId6" imgW="4162620" imgH="3924623" progId="Excel.Chart.8">
                  <p:embed/>
                </p:oleObj>
              </mc:Choice>
              <mc:Fallback>
                <p:oleObj name="Chart" r:id="rId6" imgW="4162620" imgH="3924623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171700"/>
                        <a:ext cx="4257675" cy="422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zövegdoboz 1"/>
          <p:cNvSpPr txBox="1"/>
          <p:nvPr/>
        </p:nvSpPr>
        <p:spPr>
          <a:xfrm>
            <a:off x="1934444" y="328300"/>
            <a:ext cx="4533485" cy="58477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hu-HU" sz="3200" dirty="0" smtClean="0"/>
              <a:t>A fáradás hatása az </a:t>
            </a:r>
            <a:r>
              <a:rPr lang="hu-HU" sz="3200" dirty="0" err="1" smtClean="0"/>
              <a:t>SSC-re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5908652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3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235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3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23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 build="p" autoUpdateAnimBg="0" advAuto="5000"/>
      <p:bldP spid="23557" grpId="0" build="p" autoUpdateAnimBg="0"/>
      <p:bldP spid="23558" grpId="0" build="p" autoUpdateAnimBg="0" advAuto="0"/>
      <p:bldP spid="23559" grpId="0" build="p" autoUpdateAnimBg="0" advAuto="0"/>
      <p:bldOleChart spid="23560" grpId="0" bld="series"/>
      <p:bldOleChart spid="23561" grpId="0" bld="series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C:\USERS\TIHANY~1\APPDATA\LOCAL\TEMP\110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823" y="1340768"/>
            <a:ext cx="4352177" cy="2520280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1547664" y="332656"/>
            <a:ext cx="655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/>
              <a:t>8-13 éves gyerekek felugrási magassága CMJ és SJ felugrásoknál (lányok)</a:t>
            </a:r>
            <a:endParaRPr lang="en-US" sz="2400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1403648" y="4509120"/>
            <a:ext cx="5832648" cy="175432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 smtClean="0"/>
              <a:t>CMJ ugrásnál az emelkedési magasság nagyobb, mint SJ ugrásnál</a:t>
            </a:r>
            <a:endParaRPr lang="en-US" sz="3600" b="1" dirty="0"/>
          </a:p>
        </p:txBody>
      </p:sp>
      <p:pic>
        <p:nvPicPr>
          <p:cNvPr id="5" name="Picture 2" descr="C:\USERS\TIHANY~1\APPDATA\LOCAL\TEMP\110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336129"/>
            <a:ext cx="4572000" cy="29832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601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/>
          </p:cNvGrpSpPr>
          <p:nvPr/>
        </p:nvGrpSpPr>
        <p:grpSpPr bwMode="auto">
          <a:xfrm>
            <a:off x="1752600" y="1524000"/>
            <a:ext cx="609600" cy="914400"/>
            <a:chOff x="1296" y="816"/>
            <a:chExt cx="432" cy="576"/>
          </a:xfrm>
        </p:grpSpPr>
        <p:sp>
          <p:nvSpPr>
            <p:cNvPr id="15675" name="Line 3"/>
            <p:cNvSpPr>
              <a:spLocks noChangeShapeType="1"/>
            </p:cNvSpPr>
            <p:nvPr/>
          </p:nvSpPr>
          <p:spPr bwMode="auto">
            <a:xfrm>
              <a:off x="1296" y="816"/>
              <a:ext cx="4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76" name="Line 4"/>
            <p:cNvSpPr>
              <a:spLocks noChangeShapeType="1"/>
            </p:cNvSpPr>
            <p:nvPr/>
          </p:nvSpPr>
          <p:spPr bwMode="auto">
            <a:xfrm>
              <a:off x="1296" y="816"/>
              <a:ext cx="0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77" name="Line 5"/>
            <p:cNvSpPr>
              <a:spLocks noChangeShapeType="1"/>
            </p:cNvSpPr>
            <p:nvPr/>
          </p:nvSpPr>
          <p:spPr bwMode="auto">
            <a:xfrm>
              <a:off x="1728" y="816"/>
              <a:ext cx="0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363" name="Group 6"/>
          <p:cNvGrpSpPr>
            <a:grpSpLocks/>
          </p:cNvGrpSpPr>
          <p:nvPr/>
        </p:nvGrpSpPr>
        <p:grpSpPr bwMode="auto">
          <a:xfrm flipV="1">
            <a:off x="1752600" y="2590800"/>
            <a:ext cx="609600" cy="914400"/>
            <a:chOff x="1296" y="576"/>
            <a:chExt cx="432" cy="576"/>
          </a:xfrm>
        </p:grpSpPr>
        <p:sp>
          <p:nvSpPr>
            <p:cNvPr id="15672" name="Line 7"/>
            <p:cNvSpPr>
              <a:spLocks noChangeShapeType="1"/>
            </p:cNvSpPr>
            <p:nvPr/>
          </p:nvSpPr>
          <p:spPr bwMode="auto">
            <a:xfrm>
              <a:off x="1296" y="576"/>
              <a:ext cx="432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73" name="Line 8"/>
            <p:cNvSpPr>
              <a:spLocks noChangeShapeType="1"/>
            </p:cNvSpPr>
            <p:nvPr/>
          </p:nvSpPr>
          <p:spPr bwMode="auto">
            <a:xfrm>
              <a:off x="1296" y="576"/>
              <a:ext cx="0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74" name="Line 9"/>
            <p:cNvSpPr>
              <a:spLocks noChangeShapeType="1"/>
            </p:cNvSpPr>
            <p:nvPr/>
          </p:nvSpPr>
          <p:spPr bwMode="auto">
            <a:xfrm>
              <a:off x="1728" y="576"/>
              <a:ext cx="0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364" name="Line 10"/>
          <p:cNvSpPr>
            <a:spLocks noChangeShapeType="1"/>
          </p:cNvSpPr>
          <p:nvPr/>
        </p:nvSpPr>
        <p:spPr bwMode="auto">
          <a:xfrm flipH="1">
            <a:off x="2041525" y="4011613"/>
            <a:ext cx="15875" cy="3317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365" name="Group 11"/>
          <p:cNvGrpSpPr>
            <a:grpSpLocks/>
          </p:cNvGrpSpPr>
          <p:nvPr/>
        </p:nvGrpSpPr>
        <p:grpSpPr bwMode="auto">
          <a:xfrm>
            <a:off x="1447800" y="2133600"/>
            <a:ext cx="609600" cy="2209800"/>
            <a:chOff x="1104" y="1200"/>
            <a:chExt cx="384" cy="1392"/>
          </a:xfrm>
        </p:grpSpPr>
        <p:grpSp>
          <p:nvGrpSpPr>
            <p:cNvPr id="15657" name="Group 12"/>
            <p:cNvGrpSpPr>
              <a:grpSpLocks/>
            </p:cNvGrpSpPr>
            <p:nvPr/>
          </p:nvGrpSpPr>
          <p:grpSpPr bwMode="auto">
            <a:xfrm>
              <a:off x="1104" y="1200"/>
              <a:ext cx="144" cy="528"/>
              <a:chOff x="816" y="1200"/>
              <a:chExt cx="240" cy="528"/>
            </a:xfrm>
          </p:grpSpPr>
          <p:grpSp>
            <p:nvGrpSpPr>
              <p:cNvPr id="15660" name="Group 13"/>
              <p:cNvGrpSpPr>
                <a:grpSpLocks/>
              </p:cNvGrpSpPr>
              <p:nvPr/>
            </p:nvGrpSpPr>
            <p:grpSpPr bwMode="auto">
              <a:xfrm>
                <a:off x="816" y="1200"/>
                <a:ext cx="240" cy="288"/>
                <a:chOff x="1152" y="2400"/>
                <a:chExt cx="240" cy="288"/>
              </a:xfrm>
            </p:grpSpPr>
            <p:sp>
              <p:nvSpPr>
                <p:cNvPr id="15667" name="Oval 14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668" name="Oval 15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669" name="Oval 16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670" name="Oval 17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671" name="Oval 18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661" name="Group 19"/>
              <p:cNvGrpSpPr>
                <a:grpSpLocks/>
              </p:cNvGrpSpPr>
              <p:nvPr/>
            </p:nvGrpSpPr>
            <p:grpSpPr bwMode="auto">
              <a:xfrm>
                <a:off x="816" y="1440"/>
                <a:ext cx="240" cy="288"/>
                <a:chOff x="1152" y="2400"/>
                <a:chExt cx="240" cy="288"/>
              </a:xfrm>
            </p:grpSpPr>
            <p:sp>
              <p:nvSpPr>
                <p:cNvPr id="15662" name="Oval 20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663" name="Oval 21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664" name="Oval 22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665" name="Oval 23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666" name="Oval 24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5658" name="Line 25"/>
            <p:cNvSpPr>
              <a:spLocks noChangeShapeType="1"/>
            </p:cNvSpPr>
            <p:nvPr/>
          </p:nvSpPr>
          <p:spPr bwMode="auto">
            <a:xfrm>
              <a:off x="1152" y="2592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59" name="Line 26"/>
            <p:cNvSpPr>
              <a:spLocks noChangeShapeType="1"/>
            </p:cNvSpPr>
            <p:nvPr/>
          </p:nvSpPr>
          <p:spPr bwMode="auto">
            <a:xfrm>
              <a:off x="1152" y="1728"/>
              <a:ext cx="0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366" name="Group 27"/>
          <p:cNvGrpSpPr>
            <a:grpSpLocks/>
          </p:cNvGrpSpPr>
          <p:nvPr/>
        </p:nvGrpSpPr>
        <p:grpSpPr bwMode="auto">
          <a:xfrm>
            <a:off x="1524000" y="1219200"/>
            <a:ext cx="533400" cy="914400"/>
            <a:chOff x="1152" y="624"/>
            <a:chExt cx="336" cy="576"/>
          </a:xfrm>
        </p:grpSpPr>
        <p:sp>
          <p:nvSpPr>
            <p:cNvPr id="15654" name="Line 28"/>
            <p:cNvSpPr>
              <a:spLocks noChangeShapeType="1"/>
            </p:cNvSpPr>
            <p:nvPr/>
          </p:nvSpPr>
          <p:spPr bwMode="auto">
            <a:xfrm flipH="1" flipV="1">
              <a:off x="1152" y="624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55" name="Line 29"/>
            <p:cNvSpPr>
              <a:spLocks noChangeShapeType="1"/>
            </p:cNvSpPr>
            <p:nvPr/>
          </p:nvSpPr>
          <p:spPr bwMode="auto">
            <a:xfrm>
              <a:off x="1152" y="624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56" name="Line 30"/>
            <p:cNvSpPr>
              <a:spLocks noChangeShapeType="1"/>
            </p:cNvSpPr>
            <p:nvPr/>
          </p:nvSpPr>
          <p:spPr bwMode="auto">
            <a:xfrm>
              <a:off x="1488" y="62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367" name="Line 31"/>
          <p:cNvSpPr>
            <a:spLocks noChangeShapeType="1"/>
          </p:cNvSpPr>
          <p:nvPr/>
        </p:nvSpPr>
        <p:spPr bwMode="auto">
          <a:xfrm>
            <a:off x="1219200" y="1219200"/>
            <a:ext cx="1600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Rectangle 32"/>
          <p:cNvSpPr>
            <a:spLocks noChangeArrowheads="1"/>
          </p:cNvSpPr>
          <p:nvPr/>
        </p:nvSpPr>
        <p:spPr bwMode="auto">
          <a:xfrm>
            <a:off x="1981200" y="1828800"/>
            <a:ext cx="152400" cy="1219200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369" name="Group 33"/>
          <p:cNvGrpSpPr>
            <a:grpSpLocks/>
          </p:cNvGrpSpPr>
          <p:nvPr/>
        </p:nvGrpSpPr>
        <p:grpSpPr bwMode="auto">
          <a:xfrm>
            <a:off x="1905000" y="3505200"/>
            <a:ext cx="228600" cy="533400"/>
            <a:chOff x="1392" y="2016"/>
            <a:chExt cx="144" cy="384"/>
          </a:xfrm>
        </p:grpSpPr>
        <p:grpSp>
          <p:nvGrpSpPr>
            <p:cNvPr id="15642" name="Group 34"/>
            <p:cNvGrpSpPr>
              <a:grpSpLocks/>
            </p:cNvGrpSpPr>
            <p:nvPr/>
          </p:nvGrpSpPr>
          <p:grpSpPr bwMode="auto">
            <a:xfrm>
              <a:off x="1392" y="2016"/>
              <a:ext cx="144" cy="192"/>
              <a:chOff x="1152" y="2400"/>
              <a:chExt cx="240" cy="288"/>
            </a:xfrm>
          </p:grpSpPr>
          <p:sp>
            <p:nvSpPr>
              <p:cNvPr id="15649" name="Oval 35"/>
              <p:cNvSpPr>
                <a:spLocks noChangeArrowheads="1"/>
              </p:cNvSpPr>
              <p:nvPr/>
            </p:nvSpPr>
            <p:spPr bwMode="auto">
              <a:xfrm>
                <a:off x="1152" y="2400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50" name="Oval 36"/>
              <p:cNvSpPr>
                <a:spLocks noChangeArrowheads="1"/>
              </p:cNvSpPr>
              <p:nvPr/>
            </p:nvSpPr>
            <p:spPr bwMode="auto">
              <a:xfrm>
                <a:off x="1152" y="2448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51" name="Oval 37"/>
              <p:cNvSpPr>
                <a:spLocks noChangeArrowheads="1"/>
              </p:cNvSpPr>
              <p:nvPr/>
            </p:nvSpPr>
            <p:spPr bwMode="auto">
              <a:xfrm>
                <a:off x="1152" y="2496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52" name="Oval 38"/>
              <p:cNvSpPr>
                <a:spLocks noChangeArrowheads="1"/>
              </p:cNvSpPr>
              <p:nvPr/>
            </p:nvSpPr>
            <p:spPr bwMode="auto">
              <a:xfrm>
                <a:off x="1152" y="2544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53" name="Oval 39"/>
              <p:cNvSpPr>
                <a:spLocks noChangeArrowheads="1"/>
              </p:cNvSpPr>
              <p:nvPr/>
            </p:nvSpPr>
            <p:spPr bwMode="auto">
              <a:xfrm>
                <a:off x="1152" y="2592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643" name="Group 40"/>
            <p:cNvGrpSpPr>
              <a:grpSpLocks/>
            </p:cNvGrpSpPr>
            <p:nvPr/>
          </p:nvGrpSpPr>
          <p:grpSpPr bwMode="auto">
            <a:xfrm>
              <a:off x="1392" y="2208"/>
              <a:ext cx="144" cy="192"/>
              <a:chOff x="1152" y="2400"/>
              <a:chExt cx="240" cy="288"/>
            </a:xfrm>
          </p:grpSpPr>
          <p:sp>
            <p:nvSpPr>
              <p:cNvPr id="15644" name="Oval 41"/>
              <p:cNvSpPr>
                <a:spLocks noChangeArrowheads="1"/>
              </p:cNvSpPr>
              <p:nvPr/>
            </p:nvSpPr>
            <p:spPr bwMode="auto">
              <a:xfrm>
                <a:off x="1152" y="2400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45" name="Oval 42"/>
              <p:cNvSpPr>
                <a:spLocks noChangeArrowheads="1"/>
              </p:cNvSpPr>
              <p:nvPr/>
            </p:nvSpPr>
            <p:spPr bwMode="auto">
              <a:xfrm>
                <a:off x="1152" y="2448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46" name="Oval 43"/>
              <p:cNvSpPr>
                <a:spLocks noChangeArrowheads="1"/>
              </p:cNvSpPr>
              <p:nvPr/>
            </p:nvSpPr>
            <p:spPr bwMode="auto">
              <a:xfrm>
                <a:off x="1152" y="2496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47" name="Oval 44"/>
              <p:cNvSpPr>
                <a:spLocks noChangeArrowheads="1"/>
              </p:cNvSpPr>
              <p:nvPr/>
            </p:nvSpPr>
            <p:spPr bwMode="auto">
              <a:xfrm>
                <a:off x="1152" y="2544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48" name="Oval 45"/>
              <p:cNvSpPr>
                <a:spLocks noChangeArrowheads="1"/>
              </p:cNvSpPr>
              <p:nvPr/>
            </p:nvSpPr>
            <p:spPr bwMode="auto">
              <a:xfrm>
                <a:off x="1152" y="2592"/>
                <a:ext cx="240" cy="96"/>
              </a:xfrm>
              <a:prstGeom prst="ellips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5370" name="Line 46"/>
          <p:cNvSpPr>
            <a:spLocks noChangeShapeType="1"/>
          </p:cNvSpPr>
          <p:nvPr/>
        </p:nvSpPr>
        <p:spPr bwMode="auto">
          <a:xfrm>
            <a:off x="457200" y="4343400"/>
            <a:ext cx="396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371" name="Group 47"/>
          <p:cNvGrpSpPr>
            <a:grpSpLocks/>
          </p:cNvGrpSpPr>
          <p:nvPr/>
        </p:nvGrpSpPr>
        <p:grpSpPr bwMode="auto">
          <a:xfrm>
            <a:off x="1981200" y="1981200"/>
            <a:ext cx="304800" cy="914400"/>
            <a:chOff x="1488" y="1152"/>
            <a:chExt cx="192" cy="576"/>
          </a:xfrm>
        </p:grpSpPr>
        <p:grpSp>
          <p:nvGrpSpPr>
            <p:cNvPr id="15630" name="Group 48"/>
            <p:cNvGrpSpPr>
              <a:grpSpLocks/>
            </p:cNvGrpSpPr>
            <p:nvPr/>
          </p:nvGrpSpPr>
          <p:grpSpPr bwMode="auto">
            <a:xfrm>
              <a:off x="1488" y="1296"/>
              <a:ext cx="192" cy="144"/>
              <a:chOff x="1392" y="3072"/>
              <a:chExt cx="192" cy="144"/>
            </a:xfrm>
          </p:grpSpPr>
          <p:sp>
            <p:nvSpPr>
              <p:cNvPr id="15640" name="Line 49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41" name="Oval 50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631" name="Group 51"/>
            <p:cNvGrpSpPr>
              <a:grpSpLocks/>
            </p:cNvGrpSpPr>
            <p:nvPr/>
          </p:nvGrpSpPr>
          <p:grpSpPr bwMode="auto">
            <a:xfrm>
              <a:off x="1488" y="1152"/>
              <a:ext cx="192" cy="144"/>
              <a:chOff x="1392" y="3072"/>
              <a:chExt cx="192" cy="144"/>
            </a:xfrm>
          </p:grpSpPr>
          <p:sp>
            <p:nvSpPr>
              <p:cNvPr id="15638" name="Line 52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39" name="Oval 53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632" name="Group 54"/>
            <p:cNvGrpSpPr>
              <a:grpSpLocks/>
            </p:cNvGrpSpPr>
            <p:nvPr/>
          </p:nvGrpSpPr>
          <p:grpSpPr bwMode="auto">
            <a:xfrm flipV="1">
              <a:off x="1488" y="1584"/>
              <a:ext cx="192" cy="144"/>
              <a:chOff x="1392" y="3072"/>
              <a:chExt cx="192" cy="144"/>
            </a:xfrm>
          </p:grpSpPr>
          <p:sp>
            <p:nvSpPr>
              <p:cNvPr id="15636" name="Line 55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37" name="Oval 56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633" name="Group 57"/>
            <p:cNvGrpSpPr>
              <a:grpSpLocks/>
            </p:cNvGrpSpPr>
            <p:nvPr/>
          </p:nvGrpSpPr>
          <p:grpSpPr bwMode="auto">
            <a:xfrm flipV="1">
              <a:off x="1488" y="1488"/>
              <a:ext cx="192" cy="144"/>
              <a:chOff x="1392" y="3072"/>
              <a:chExt cx="192" cy="144"/>
            </a:xfrm>
          </p:grpSpPr>
          <p:sp>
            <p:nvSpPr>
              <p:cNvPr id="15634" name="Line 58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35" name="Oval 59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5372" name="Group 60"/>
          <p:cNvGrpSpPr>
            <a:grpSpLocks/>
          </p:cNvGrpSpPr>
          <p:nvPr/>
        </p:nvGrpSpPr>
        <p:grpSpPr bwMode="auto">
          <a:xfrm>
            <a:off x="1828800" y="1981200"/>
            <a:ext cx="304800" cy="914400"/>
            <a:chOff x="1296" y="1152"/>
            <a:chExt cx="192" cy="576"/>
          </a:xfrm>
        </p:grpSpPr>
        <p:grpSp>
          <p:nvGrpSpPr>
            <p:cNvPr id="15618" name="Group 61"/>
            <p:cNvGrpSpPr>
              <a:grpSpLocks/>
            </p:cNvGrpSpPr>
            <p:nvPr/>
          </p:nvGrpSpPr>
          <p:grpSpPr bwMode="auto">
            <a:xfrm flipH="1">
              <a:off x="1296" y="1296"/>
              <a:ext cx="192" cy="144"/>
              <a:chOff x="1392" y="3072"/>
              <a:chExt cx="192" cy="144"/>
            </a:xfrm>
          </p:grpSpPr>
          <p:sp>
            <p:nvSpPr>
              <p:cNvPr id="15628" name="Line 62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29" name="Oval 63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619" name="Group 64"/>
            <p:cNvGrpSpPr>
              <a:grpSpLocks/>
            </p:cNvGrpSpPr>
            <p:nvPr/>
          </p:nvGrpSpPr>
          <p:grpSpPr bwMode="auto">
            <a:xfrm flipH="1">
              <a:off x="1296" y="1152"/>
              <a:ext cx="192" cy="144"/>
              <a:chOff x="1392" y="3072"/>
              <a:chExt cx="192" cy="144"/>
            </a:xfrm>
          </p:grpSpPr>
          <p:sp>
            <p:nvSpPr>
              <p:cNvPr id="15626" name="Line 65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27" name="Oval 66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620" name="Group 67"/>
            <p:cNvGrpSpPr>
              <a:grpSpLocks/>
            </p:cNvGrpSpPr>
            <p:nvPr/>
          </p:nvGrpSpPr>
          <p:grpSpPr bwMode="auto">
            <a:xfrm flipH="1" flipV="1">
              <a:off x="1296" y="1584"/>
              <a:ext cx="192" cy="144"/>
              <a:chOff x="1392" y="3072"/>
              <a:chExt cx="192" cy="144"/>
            </a:xfrm>
          </p:grpSpPr>
          <p:sp>
            <p:nvSpPr>
              <p:cNvPr id="15624" name="Line 68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25" name="Oval 69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621" name="Group 70"/>
            <p:cNvGrpSpPr>
              <a:grpSpLocks/>
            </p:cNvGrpSpPr>
            <p:nvPr/>
          </p:nvGrpSpPr>
          <p:grpSpPr bwMode="auto">
            <a:xfrm flipH="1" flipV="1">
              <a:off x="1296" y="1488"/>
              <a:ext cx="192" cy="144"/>
              <a:chOff x="1392" y="3072"/>
              <a:chExt cx="192" cy="144"/>
            </a:xfrm>
          </p:grpSpPr>
          <p:sp>
            <p:nvSpPr>
              <p:cNvPr id="15622" name="Line 71"/>
              <p:cNvSpPr>
                <a:spLocks noChangeShapeType="1"/>
              </p:cNvSpPr>
              <p:nvPr/>
            </p:nvSpPr>
            <p:spPr bwMode="auto">
              <a:xfrm flipV="1">
                <a:off x="1392" y="3072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623" name="Oval 72"/>
              <p:cNvSpPr>
                <a:spLocks noChangeArrowheads="1"/>
              </p:cNvSpPr>
              <p:nvPr/>
            </p:nvSpPr>
            <p:spPr bwMode="auto">
              <a:xfrm>
                <a:off x="1488" y="3072"/>
                <a:ext cx="96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193" name="Line 73"/>
          <p:cNvSpPr>
            <a:spLocks noChangeShapeType="1"/>
          </p:cNvSpPr>
          <p:nvPr/>
        </p:nvSpPr>
        <p:spPr bwMode="auto">
          <a:xfrm>
            <a:off x="5638800" y="472440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94" name="Text Box 74"/>
          <p:cNvSpPr txBox="1">
            <a:spLocks noChangeArrowheads="1"/>
          </p:cNvSpPr>
          <p:nvPr/>
        </p:nvSpPr>
        <p:spPr bwMode="auto">
          <a:xfrm>
            <a:off x="5867400" y="4724400"/>
            <a:ext cx="83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800" b="1">
                <a:latin typeface="Times New Roman" pitchFamily="18" charset="0"/>
              </a:rPr>
              <a:t>F</a:t>
            </a:r>
            <a:r>
              <a:rPr lang="en-GB" sz="2800" b="1" baseline="-25000">
                <a:latin typeface="Times New Roman" pitchFamily="18" charset="0"/>
              </a:rPr>
              <a:t>ex</a:t>
            </a:r>
            <a:endParaRPr lang="en-GB" sz="2800" b="1">
              <a:latin typeface="Times New Roman" pitchFamily="18" charset="0"/>
            </a:endParaRPr>
          </a:p>
        </p:txBody>
      </p:sp>
      <p:grpSp>
        <p:nvGrpSpPr>
          <p:cNvPr id="22" name="Group 75"/>
          <p:cNvGrpSpPr>
            <a:grpSpLocks/>
          </p:cNvGrpSpPr>
          <p:nvPr/>
        </p:nvGrpSpPr>
        <p:grpSpPr bwMode="auto">
          <a:xfrm>
            <a:off x="4724400" y="609600"/>
            <a:ext cx="1600200" cy="4038600"/>
            <a:chOff x="2976" y="384"/>
            <a:chExt cx="1008" cy="2544"/>
          </a:xfrm>
        </p:grpSpPr>
        <p:sp>
          <p:nvSpPr>
            <p:cNvPr id="15542" name="Line 76"/>
            <p:cNvSpPr>
              <a:spLocks noChangeShapeType="1"/>
            </p:cNvSpPr>
            <p:nvPr/>
          </p:nvSpPr>
          <p:spPr bwMode="auto">
            <a:xfrm flipH="1">
              <a:off x="3504" y="2736"/>
              <a:ext cx="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5543" name="Group 77"/>
            <p:cNvGrpSpPr>
              <a:grpSpLocks/>
            </p:cNvGrpSpPr>
            <p:nvPr/>
          </p:nvGrpSpPr>
          <p:grpSpPr bwMode="auto">
            <a:xfrm>
              <a:off x="2976" y="384"/>
              <a:ext cx="1008" cy="2544"/>
              <a:chOff x="2976" y="384"/>
              <a:chExt cx="1008" cy="2544"/>
            </a:xfrm>
          </p:grpSpPr>
          <p:grpSp>
            <p:nvGrpSpPr>
              <p:cNvPr id="15544" name="Group 78"/>
              <p:cNvGrpSpPr>
                <a:grpSpLocks/>
              </p:cNvGrpSpPr>
              <p:nvPr/>
            </p:nvGrpSpPr>
            <p:grpSpPr bwMode="auto">
              <a:xfrm>
                <a:off x="3312" y="960"/>
                <a:ext cx="384" cy="576"/>
                <a:chOff x="1296" y="816"/>
                <a:chExt cx="432" cy="576"/>
              </a:xfrm>
            </p:grpSpPr>
            <p:sp>
              <p:nvSpPr>
                <p:cNvPr id="15615" name="Line 79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616" name="Line 80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617" name="Line 81"/>
                <p:cNvSpPr>
                  <a:spLocks noChangeShapeType="1"/>
                </p:cNvSpPr>
                <p:nvPr/>
              </p:nvSpPr>
              <p:spPr bwMode="auto">
                <a:xfrm>
                  <a:off x="1728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545" name="Group 82"/>
              <p:cNvGrpSpPr>
                <a:grpSpLocks/>
              </p:cNvGrpSpPr>
              <p:nvPr/>
            </p:nvGrpSpPr>
            <p:grpSpPr bwMode="auto">
              <a:xfrm>
                <a:off x="3120" y="1344"/>
                <a:ext cx="144" cy="655"/>
                <a:chOff x="816" y="1200"/>
                <a:chExt cx="240" cy="528"/>
              </a:xfrm>
            </p:grpSpPr>
            <p:grpSp>
              <p:nvGrpSpPr>
                <p:cNvPr id="15603" name="Group 83"/>
                <p:cNvGrpSpPr>
                  <a:grpSpLocks/>
                </p:cNvGrpSpPr>
                <p:nvPr/>
              </p:nvGrpSpPr>
              <p:grpSpPr bwMode="auto">
                <a:xfrm>
                  <a:off x="816" y="1200"/>
                  <a:ext cx="240" cy="288"/>
                  <a:chOff x="1152" y="2400"/>
                  <a:chExt cx="240" cy="288"/>
                </a:xfrm>
              </p:grpSpPr>
              <p:sp>
                <p:nvSpPr>
                  <p:cNvPr id="15610" name="Oval 8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611" name="Oval 8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612" name="Oval 8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613" name="Oval 8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614" name="Oval 8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604" name="Group 89"/>
                <p:cNvGrpSpPr>
                  <a:grpSpLocks/>
                </p:cNvGrpSpPr>
                <p:nvPr/>
              </p:nvGrpSpPr>
              <p:grpSpPr bwMode="auto">
                <a:xfrm>
                  <a:off x="816" y="1440"/>
                  <a:ext cx="240" cy="288"/>
                  <a:chOff x="1152" y="2400"/>
                  <a:chExt cx="240" cy="288"/>
                </a:xfrm>
              </p:grpSpPr>
              <p:sp>
                <p:nvSpPr>
                  <p:cNvPr id="15605" name="Oval 9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606" name="Oval 9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607" name="Oval 9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608" name="Oval 9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609" name="Oval 9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5546" name="Group 95"/>
              <p:cNvGrpSpPr>
                <a:grpSpLocks/>
              </p:cNvGrpSpPr>
              <p:nvPr/>
            </p:nvGrpSpPr>
            <p:grpSpPr bwMode="auto">
              <a:xfrm>
                <a:off x="3168" y="1999"/>
                <a:ext cx="336" cy="929"/>
                <a:chOff x="3360" y="1855"/>
                <a:chExt cx="336" cy="1073"/>
              </a:xfrm>
            </p:grpSpPr>
            <p:sp>
              <p:nvSpPr>
                <p:cNvPr id="15601" name="Line 96"/>
                <p:cNvSpPr>
                  <a:spLocks noChangeShapeType="1"/>
                </p:cNvSpPr>
                <p:nvPr/>
              </p:nvSpPr>
              <p:spPr bwMode="auto">
                <a:xfrm>
                  <a:off x="3360" y="2928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602" name="Line 97"/>
                <p:cNvSpPr>
                  <a:spLocks noChangeShapeType="1"/>
                </p:cNvSpPr>
                <p:nvPr/>
              </p:nvSpPr>
              <p:spPr bwMode="auto">
                <a:xfrm>
                  <a:off x="3360" y="1855"/>
                  <a:ext cx="0" cy="107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547" name="Group 98"/>
              <p:cNvGrpSpPr>
                <a:grpSpLocks/>
              </p:cNvGrpSpPr>
              <p:nvPr/>
            </p:nvGrpSpPr>
            <p:grpSpPr bwMode="auto">
              <a:xfrm>
                <a:off x="3168" y="768"/>
                <a:ext cx="336" cy="576"/>
                <a:chOff x="1152" y="624"/>
                <a:chExt cx="336" cy="576"/>
              </a:xfrm>
            </p:grpSpPr>
            <p:sp>
              <p:nvSpPr>
                <p:cNvPr id="15598" name="Line 99"/>
                <p:cNvSpPr>
                  <a:spLocks noChangeShapeType="1"/>
                </p:cNvSpPr>
                <p:nvPr/>
              </p:nvSpPr>
              <p:spPr bwMode="auto">
                <a:xfrm flipH="1" flipV="1">
                  <a:off x="1152" y="62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599" name="Line 100"/>
                <p:cNvSpPr>
                  <a:spLocks noChangeShapeType="1"/>
                </p:cNvSpPr>
                <p:nvPr/>
              </p:nvSpPr>
              <p:spPr bwMode="auto">
                <a:xfrm>
                  <a:off x="1152" y="624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600" name="Line 101"/>
                <p:cNvSpPr>
                  <a:spLocks noChangeShapeType="1"/>
                </p:cNvSpPr>
                <p:nvPr/>
              </p:nvSpPr>
              <p:spPr bwMode="auto">
                <a:xfrm>
                  <a:off x="1488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5548" name="Line 102"/>
              <p:cNvSpPr>
                <a:spLocks noChangeShapeType="1"/>
              </p:cNvSpPr>
              <p:nvPr/>
            </p:nvSpPr>
            <p:spPr bwMode="auto">
              <a:xfrm>
                <a:off x="2976" y="768"/>
                <a:ext cx="100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49" name="Rectangle 103"/>
              <p:cNvSpPr>
                <a:spLocks noChangeArrowheads="1"/>
              </p:cNvSpPr>
              <p:nvPr/>
            </p:nvSpPr>
            <p:spPr bwMode="auto">
              <a:xfrm>
                <a:off x="3456" y="1200"/>
                <a:ext cx="96" cy="76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5550" name="Group 104"/>
              <p:cNvGrpSpPr>
                <a:grpSpLocks/>
              </p:cNvGrpSpPr>
              <p:nvPr/>
            </p:nvGrpSpPr>
            <p:grpSpPr bwMode="auto">
              <a:xfrm flipV="1">
                <a:off x="3312" y="1632"/>
                <a:ext cx="384" cy="576"/>
                <a:chOff x="1296" y="576"/>
                <a:chExt cx="432" cy="576"/>
              </a:xfrm>
            </p:grpSpPr>
            <p:sp>
              <p:nvSpPr>
                <p:cNvPr id="15595" name="Line 105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596" name="Line 106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597" name="Line 107"/>
                <p:cNvSpPr>
                  <a:spLocks noChangeShapeType="1"/>
                </p:cNvSpPr>
                <p:nvPr/>
              </p:nvSpPr>
              <p:spPr bwMode="auto">
                <a:xfrm>
                  <a:off x="1728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551" name="Group 108"/>
              <p:cNvGrpSpPr>
                <a:grpSpLocks/>
              </p:cNvGrpSpPr>
              <p:nvPr/>
            </p:nvGrpSpPr>
            <p:grpSpPr bwMode="auto">
              <a:xfrm>
                <a:off x="3552" y="1152"/>
                <a:ext cx="144" cy="768"/>
                <a:chOff x="4848" y="2544"/>
                <a:chExt cx="96" cy="768"/>
              </a:xfrm>
            </p:grpSpPr>
            <p:grpSp>
              <p:nvGrpSpPr>
                <p:cNvPr id="15581" name="Group 109"/>
                <p:cNvGrpSpPr>
                  <a:grpSpLocks/>
                </p:cNvGrpSpPr>
                <p:nvPr/>
              </p:nvGrpSpPr>
              <p:grpSpPr bwMode="auto">
                <a:xfrm>
                  <a:off x="4848" y="2976"/>
                  <a:ext cx="96" cy="336"/>
                  <a:chOff x="2400" y="1680"/>
                  <a:chExt cx="192" cy="240"/>
                </a:xfrm>
              </p:grpSpPr>
              <p:grpSp>
                <p:nvGrpSpPr>
                  <p:cNvPr id="15589" name="Group 110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77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5593" name="Line 11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94" name="Oval 1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5590" name="Group 113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680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5591" name="Line 11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92" name="Oval 1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5582" name="Group 116"/>
                <p:cNvGrpSpPr>
                  <a:grpSpLocks/>
                </p:cNvGrpSpPr>
                <p:nvPr/>
              </p:nvGrpSpPr>
              <p:grpSpPr bwMode="auto">
                <a:xfrm flipV="1">
                  <a:off x="4848" y="2544"/>
                  <a:ext cx="96" cy="336"/>
                  <a:chOff x="2400" y="1680"/>
                  <a:chExt cx="192" cy="240"/>
                </a:xfrm>
              </p:grpSpPr>
              <p:grpSp>
                <p:nvGrpSpPr>
                  <p:cNvPr id="15583" name="Group 117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77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5587" name="Line 11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88" name="Oval 1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5584" name="Group 120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680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5585" name="Line 12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86" name="Oval 1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5552" name="Group 123"/>
              <p:cNvGrpSpPr>
                <a:grpSpLocks/>
              </p:cNvGrpSpPr>
              <p:nvPr/>
            </p:nvGrpSpPr>
            <p:grpSpPr bwMode="auto">
              <a:xfrm flipH="1">
                <a:off x="3312" y="1152"/>
                <a:ext cx="144" cy="768"/>
                <a:chOff x="4848" y="2544"/>
                <a:chExt cx="96" cy="768"/>
              </a:xfrm>
            </p:grpSpPr>
            <p:grpSp>
              <p:nvGrpSpPr>
                <p:cNvPr id="15567" name="Group 124"/>
                <p:cNvGrpSpPr>
                  <a:grpSpLocks/>
                </p:cNvGrpSpPr>
                <p:nvPr/>
              </p:nvGrpSpPr>
              <p:grpSpPr bwMode="auto">
                <a:xfrm>
                  <a:off x="4848" y="2976"/>
                  <a:ext cx="96" cy="336"/>
                  <a:chOff x="2400" y="1680"/>
                  <a:chExt cx="192" cy="240"/>
                </a:xfrm>
              </p:grpSpPr>
              <p:grpSp>
                <p:nvGrpSpPr>
                  <p:cNvPr id="15575" name="Group 125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77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5579" name="Line 12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80" name="Oval 1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5576" name="Group 128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680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5577" name="Line 12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78" name="Oval 1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5568" name="Group 131"/>
                <p:cNvGrpSpPr>
                  <a:grpSpLocks/>
                </p:cNvGrpSpPr>
                <p:nvPr/>
              </p:nvGrpSpPr>
              <p:grpSpPr bwMode="auto">
                <a:xfrm flipV="1">
                  <a:off x="4848" y="2544"/>
                  <a:ext cx="96" cy="336"/>
                  <a:chOff x="2400" y="1680"/>
                  <a:chExt cx="192" cy="240"/>
                </a:xfrm>
              </p:grpSpPr>
              <p:grpSp>
                <p:nvGrpSpPr>
                  <p:cNvPr id="15569" name="Group 132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77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5573" name="Line 13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74" name="Oval 1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5570" name="Group 135"/>
                  <p:cNvGrpSpPr>
                    <a:grpSpLocks/>
                  </p:cNvGrpSpPr>
                  <p:nvPr/>
                </p:nvGrpSpPr>
                <p:grpSpPr bwMode="auto">
                  <a:xfrm flipV="1">
                    <a:off x="2400" y="1680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5571" name="Line 136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72" name="Oval 1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15553" name="Group 138"/>
              <p:cNvGrpSpPr>
                <a:grpSpLocks/>
              </p:cNvGrpSpPr>
              <p:nvPr/>
            </p:nvGrpSpPr>
            <p:grpSpPr bwMode="auto">
              <a:xfrm>
                <a:off x="3456" y="2208"/>
                <a:ext cx="144" cy="528"/>
                <a:chOff x="1392" y="2016"/>
                <a:chExt cx="144" cy="384"/>
              </a:xfrm>
            </p:grpSpPr>
            <p:grpSp>
              <p:nvGrpSpPr>
                <p:cNvPr id="15555" name="Group 139"/>
                <p:cNvGrpSpPr>
                  <a:grpSpLocks/>
                </p:cNvGrpSpPr>
                <p:nvPr/>
              </p:nvGrpSpPr>
              <p:grpSpPr bwMode="auto">
                <a:xfrm>
                  <a:off x="1392" y="2016"/>
                  <a:ext cx="144" cy="192"/>
                  <a:chOff x="1152" y="2400"/>
                  <a:chExt cx="240" cy="288"/>
                </a:xfrm>
              </p:grpSpPr>
              <p:sp>
                <p:nvSpPr>
                  <p:cNvPr id="15562" name="Oval 14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63" name="Oval 14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64" name="Oval 14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65" name="Oval 14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66" name="Oval 14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556" name="Group 145"/>
                <p:cNvGrpSpPr>
                  <a:grpSpLocks/>
                </p:cNvGrpSpPr>
                <p:nvPr/>
              </p:nvGrpSpPr>
              <p:grpSpPr bwMode="auto">
                <a:xfrm>
                  <a:off x="1392" y="2208"/>
                  <a:ext cx="144" cy="192"/>
                  <a:chOff x="1152" y="2400"/>
                  <a:chExt cx="240" cy="288"/>
                </a:xfrm>
              </p:grpSpPr>
              <p:sp>
                <p:nvSpPr>
                  <p:cNvPr id="15557" name="Oval 14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58" name="Oval 14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59" name="Oval 14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60" name="Oval 14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61" name="Oval 15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5554" name="Text Box 151"/>
              <p:cNvSpPr txBox="1">
                <a:spLocks noChangeArrowheads="1"/>
              </p:cNvSpPr>
              <p:nvPr/>
            </p:nvSpPr>
            <p:spPr bwMode="auto">
              <a:xfrm>
                <a:off x="3312" y="384"/>
                <a:ext cx="480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GB" sz="2400" b="1">
                    <a:latin typeface="Times New Roman" pitchFamily="18" charset="0"/>
                  </a:rPr>
                  <a:t>EC</a:t>
                </a:r>
              </a:p>
            </p:txBody>
          </p:sp>
        </p:grpSp>
      </p:grpSp>
      <p:grpSp>
        <p:nvGrpSpPr>
          <p:cNvPr id="5190" name="Group 152"/>
          <p:cNvGrpSpPr>
            <a:grpSpLocks/>
          </p:cNvGrpSpPr>
          <p:nvPr/>
        </p:nvGrpSpPr>
        <p:grpSpPr bwMode="auto">
          <a:xfrm>
            <a:off x="5867400" y="3505200"/>
            <a:ext cx="0" cy="762000"/>
            <a:chOff x="3696" y="2208"/>
            <a:chExt cx="0" cy="480"/>
          </a:xfrm>
        </p:grpSpPr>
        <p:sp>
          <p:nvSpPr>
            <p:cNvPr id="15540" name="Line 153"/>
            <p:cNvSpPr>
              <a:spLocks noChangeShapeType="1"/>
            </p:cNvSpPr>
            <p:nvPr/>
          </p:nvSpPr>
          <p:spPr bwMode="auto">
            <a:xfrm flipV="1">
              <a:off x="3696" y="2208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41" name="Line 154"/>
            <p:cNvSpPr>
              <a:spLocks noChangeShapeType="1"/>
            </p:cNvSpPr>
            <p:nvPr/>
          </p:nvSpPr>
          <p:spPr bwMode="auto">
            <a:xfrm>
              <a:off x="3696" y="2448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91" name="Group 155"/>
          <p:cNvGrpSpPr>
            <a:grpSpLocks/>
          </p:cNvGrpSpPr>
          <p:nvPr/>
        </p:nvGrpSpPr>
        <p:grpSpPr bwMode="auto">
          <a:xfrm>
            <a:off x="4800600" y="2286000"/>
            <a:ext cx="0" cy="762000"/>
            <a:chOff x="3024" y="1440"/>
            <a:chExt cx="0" cy="480"/>
          </a:xfrm>
        </p:grpSpPr>
        <p:sp>
          <p:nvSpPr>
            <p:cNvPr id="15538" name="Line 156"/>
            <p:cNvSpPr>
              <a:spLocks noChangeShapeType="1"/>
            </p:cNvSpPr>
            <p:nvPr/>
          </p:nvSpPr>
          <p:spPr bwMode="auto">
            <a:xfrm flipV="1">
              <a:off x="3024" y="1440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39" name="Line 157"/>
            <p:cNvSpPr>
              <a:spLocks noChangeShapeType="1"/>
            </p:cNvSpPr>
            <p:nvPr/>
          </p:nvSpPr>
          <p:spPr bwMode="auto">
            <a:xfrm>
              <a:off x="3024" y="1680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92" name="Group 158"/>
          <p:cNvGrpSpPr>
            <a:grpSpLocks/>
          </p:cNvGrpSpPr>
          <p:nvPr/>
        </p:nvGrpSpPr>
        <p:grpSpPr bwMode="auto">
          <a:xfrm>
            <a:off x="6096000" y="1981200"/>
            <a:ext cx="0" cy="1219200"/>
            <a:chOff x="3840" y="1248"/>
            <a:chExt cx="0" cy="768"/>
          </a:xfrm>
        </p:grpSpPr>
        <p:sp>
          <p:nvSpPr>
            <p:cNvPr id="15536" name="Line 159"/>
            <p:cNvSpPr>
              <a:spLocks noChangeShapeType="1"/>
            </p:cNvSpPr>
            <p:nvPr/>
          </p:nvSpPr>
          <p:spPr bwMode="auto">
            <a:xfrm flipV="1">
              <a:off x="3840" y="1248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37" name="Line 160"/>
            <p:cNvSpPr>
              <a:spLocks noChangeShapeType="1"/>
            </p:cNvSpPr>
            <p:nvPr/>
          </p:nvSpPr>
          <p:spPr bwMode="auto">
            <a:xfrm>
              <a:off x="3840" y="1776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95" name="Group 161"/>
          <p:cNvGrpSpPr>
            <a:grpSpLocks/>
          </p:cNvGrpSpPr>
          <p:nvPr/>
        </p:nvGrpSpPr>
        <p:grpSpPr bwMode="auto">
          <a:xfrm>
            <a:off x="2971800" y="609600"/>
            <a:ext cx="1600200" cy="3733800"/>
            <a:chOff x="1872" y="384"/>
            <a:chExt cx="1008" cy="2352"/>
          </a:xfrm>
        </p:grpSpPr>
        <p:grpSp>
          <p:nvGrpSpPr>
            <p:cNvPr id="15460" name="Group 162"/>
            <p:cNvGrpSpPr>
              <a:grpSpLocks/>
            </p:cNvGrpSpPr>
            <p:nvPr/>
          </p:nvGrpSpPr>
          <p:grpSpPr bwMode="auto">
            <a:xfrm flipV="1">
              <a:off x="2208" y="1536"/>
              <a:ext cx="384" cy="576"/>
              <a:chOff x="1296" y="576"/>
              <a:chExt cx="432" cy="576"/>
            </a:xfrm>
          </p:grpSpPr>
          <p:sp>
            <p:nvSpPr>
              <p:cNvPr id="15533" name="Line 163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34" name="Line 164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535" name="Line 165"/>
              <p:cNvSpPr>
                <a:spLocks noChangeShapeType="1"/>
              </p:cNvSpPr>
              <p:nvPr/>
            </p:nvSpPr>
            <p:spPr bwMode="auto">
              <a:xfrm>
                <a:off x="1728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5461" name="Text Box 166"/>
            <p:cNvSpPr txBox="1">
              <a:spLocks noChangeArrowheads="1"/>
            </p:cNvSpPr>
            <p:nvPr/>
          </p:nvSpPr>
          <p:spPr bwMode="auto">
            <a:xfrm>
              <a:off x="2256" y="384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2400" b="1">
                  <a:latin typeface="Times New Roman" pitchFamily="18" charset="0"/>
                </a:rPr>
                <a:t>IC</a:t>
              </a:r>
            </a:p>
          </p:txBody>
        </p:sp>
        <p:grpSp>
          <p:nvGrpSpPr>
            <p:cNvPr id="15462" name="Group 167"/>
            <p:cNvGrpSpPr>
              <a:grpSpLocks/>
            </p:cNvGrpSpPr>
            <p:nvPr/>
          </p:nvGrpSpPr>
          <p:grpSpPr bwMode="auto">
            <a:xfrm>
              <a:off x="1872" y="768"/>
              <a:ext cx="1008" cy="1968"/>
              <a:chOff x="1872" y="768"/>
              <a:chExt cx="1008" cy="1968"/>
            </a:xfrm>
          </p:grpSpPr>
          <p:grpSp>
            <p:nvGrpSpPr>
              <p:cNvPr id="15463" name="Group 168"/>
              <p:cNvGrpSpPr>
                <a:grpSpLocks/>
              </p:cNvGrpSpPr>
              <p:nvPr/>
            </p:nvGrpSpPr>
            <p:grpSpPr bwMode="auto">
              <a:xfrm>
                <a:off x="2208" y="960"/>
                <a:ext cx="384" cy="576"/>
                <a:chOff x="1296" y="816"/>
                <a:chExt cx="432" cy="576"/>
              </a:xfrm>
            </p:grpSpPr>
            <p:sp>
              <p:nvSpPr>
                <p:cNvPr id="15530" name="Line 169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531" name="Line 170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532" name="Line 171"/>
                <p:cNvSpPr>
                  <a:spLocks noChangeShapeType="1"/>
                </p:cNvSpPr>
                <p:nvPr/>
              </p:nvSpPr>
              <p:spPr bwMode="auto">
                <a:xfrm>
                  <a:off x="1728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464" name="Group 172"/>
              <p:cNvGrpSpPr>
                <a:grpSpLocks/>
              </p:cNvGrpSpPr>
              <p:nvPr/>
            </p:nvGrpSpPr>
            <p:grpSpPr bwMode="auto">
              <a:xfrm>
                <a:off x="2016" y="1344"/>
                <a:ext cx="384" cy="1392"/>
                <a:chOff x="1104" y="1200"/>
                <a:chExt cx="384" cy="1392"/>
              </a:xfrm>
            </p:grpSpPr>
            <p:grpSp>
              <p:nvGrpSpPr>
                <p:cNvPr id="15515" name="Group 173"/>
                <p:cNvGrpSpPr>
                  <a:grpSpLocks/>
                </p:cNvGrpSpPr>
                <p:nvPr/>
              </p:nvGrpSpPr>
              <p:grpSpPr bwMode="auto">
                <a:xfrm>
                  <a:off x="1104" y="1200"/>
                  <a:ext cx="144" cy="528"/>
                  <a:chOff x="816" y="1200"/>
                  <a:chExt cx="240" cy="528"/>
                </a:xfrm>
              </p:grpSpPr>
              <p:grpSp>
                <p:nvGrpSpPr>
                  <p:cNvPr id="15518" name="Group 174"/>
                  <p:cNvGrpSpPr>
                    <a:grpSpLocks/>
                  </p:cNvGrpSpPr>
                  <p:nvPr/>
                </p:nvGrpSpPr>
                <p:grpSpPr bwMode="auto">
                  <a:xfrm>
                    <a:off x="816" y="1200"/>
                    <a:ext cx="240" cy="288"/>
                    <a:chOff x="1152" y="2400"/>
                    <a:chExt cx="240" cy="288"/>
                  </a:xfrm>
                </p:grpSpPr>
                <p:sp>
                  <p:nvSpPr>
                    <p:cNvPr id="15525" name="Oval 1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00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26" name="Oval 1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48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27" name="Oval 1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96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28" name="Oval 1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44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29" name="Oval 1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92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5519" name="Group 180"/>
                  <p:cNvGrpSpPr>
                    <a:grpSpLocks/>
                  </p:cNvGrpSpPr>
                  <p:nvPr/>
                </p:nvGrpSpPr>
                <p:grpSpPr bwMode="auto">
                  <a:xfrm>
                    <a:off x="816" y="1440"/>
                    <a:ext cx="240" cy="288"/>
                    <a:chOff x="1152" y="2400"/>
                    <a:chExt cx="240" cy="288"/>
                  </a:xfrm>
                </p:grpSpPr>
                <p:sp>
                  <p:nvSpPr>
                    <p:cNvPr id="15520" name="Oval 1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00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21" name="Oval 1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48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22" name="Oval 1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96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23" name="Oval 1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44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524" name="Oval 1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92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5516" name="Line 186"/>
                <p:cNvSpPr>
                  <a:spLocks noChangeShapeType="1"/>
                </p:cNvSpPr>
                <p:nvPr/>
              </p:nvSpPr>
              <p:spPr bwMode="auto">
                <a:xfrm>
                  <a:off x="1152" y="2592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517" name="Line 187"/>
                <p:cNvSpPr>
                  <a:spLocks noChangeShapeType="1"/>
                </p:cNvSpPr>
                <p:nvPr/>
              </p:nvSpPr>
              <p:spPr bwMode="auto">
                <a:xfrm>
                  <a:off x="1152" y="1728"/>
                  <a:ext cx="0" cy="86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465" name="Group 188"/>
              <p:cNvGrpSpPr>
                <a:grpSpLocks/>
              </p:cNvGrpSpPr>
              <p:nvPr/>
            </p:nvGrpSpPr>
            <p:grpSpPr bwMode="auto">
              <a:xfrm>
                <a:off x="2064" y="768"/>
                <a:ext cx="336" cy="576"/>
                <a:chOff x="1152" y="624"/>
                <a:chExt cx="336" cy="576"/>
              </a:xfrm>
            </p:grpSpPr>
            <p:sp>
              <p:nvSpPr>
                <p:cNvPr id="15512" name="Line 189"/>
                <p:cNvSpPr>
                  <a:spLocks noChangeShapeType="1"/>
                </p:cNvSpPr>
                <p:nvPr/>
              </p:nvSpPr>
              <p:spPr bwMode="auto">
                <a:xfrm flipH="1" flipV="1">
                  <a:off x="1152" y="62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513" name="Line 190"/>
                <p:cNvSpPr>
                  <a:spLocks noChangeShapeType="1"/>
                </p:cNvSpPr>
                <p:nvPr/>
              </p:nvSpPr>
              <p:spPr bwMode="auto">
                <a:xfrm>
                  <a:off x="1152" y="624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514" name="Line 191"/>
                <p:cNvSpPr>
                  <a:spLocks noChangeShapeType="1"/>
                </p:cNvSpPr>
                <p:nvPr/>
              </p:nvSpPr>
              <p:spPr bwMode="auto">
                <a:xfrm>
                  <a:off x="1488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5466" name="Line 192"/>
              <p:cNvSpPr>
                <a:spLocks noChangeShapeType="1"/>
              </p:cNvSpPr>
              <p:nvPr/>
            </p:nvSpPr>
            <p:spPr bwMode="auto">
              <a:xfrm>
                <a:off x="1872" y="768"/>
                <a:ext cx="100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5467" name="Group 193"/>
              <p:cNvGrpSpPr>
                <a:grpSpLocks/>
              </p:cNvGrpSpPr>
              <p:nvPr/>
            </p:nvGrpSpPr>
            <p:grpSpPr bwMode="auto">
              <a:xfrm>
                <a:off x="2400" y="1248"/>
                <a:ext cx="192" cy="576"/>
                <a:chOff x="1488" y="1152"/>
                <a:chExt cx="192" cy="576"/>
              </a:xfrm>
            </p:grpSpPr>
            <p:grpSp>
              <p:nvGrpSpPr>
                <p:cNvPr id="15500" name="Group 194"/>
                <p:cNvGrpSpPr>
                  <a:grpSpLocks/>
                </p:cNvGrpSpPr>
                <p:nvPr/>
              </p:nvGrpSpPr>
              <p:grpSpPr bwMode="auto">
                <a:xfrm>
                  <a:off x="1488" y="1296"/>
                  <a:ext cx="192" cy="144"/>
                  <a:chOff x="1392" y="3072"/>
                  <a:chExt cx="192" cy="144"/>
                </a:xfrm>
              </p:grpSpPr>
              <p:sp>
                <p:nvSpPr>
                  <p:cNvPr id="15510" name="Line 19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11" name="Oval 196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501" name="Group 197"/>
                <p:cNvGrpSpPr>
                  <a:grpSpLocks/>
                </p:cNvGrpSpPr>
                <p:nvPr/>
              </p:nvGrpSpPr>
              <p:grpSpPr bwMode="auto">
                <a:xfrm>
                  <a:off x="1488" y="1152"/>
                  <a:ext cx="192" cy="144"/>
                  <a:chOff x="1392" y="3072"/>
                  <a:chExt cx="192" cy="144"/>
                </a:xfrm>
              </p:grpSpPr>
              <p:sp>
                <p:nvSpPr>
                  <p:cNvPr id="15508" name="Line 19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09" name="Oval 199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502" name="Group 200"/>
                <p:cNvGrpSpPr>
                  <a:grpSpLocks/>
                </p:cNvGrpSpPr>
                <p:nvPr/>
              </p:nvGrpSpPr>
              <p:grpSpPr bwMode="auto">
                <a:xfrm flipV="1">
                  <a:off x="1488" y="1584"/>
                  <a:ext cx="192" cy="144"/>
                  <a:chOff x="1392" y="3072"/>
                  <a:chExt cx="192" cy="144"/>
                </a:xfrm>
              </p:grpSpPr>
              <p:sp>
                <p:nvSpPr>
                  <p:cNvPr id="15506" name="Line 20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07" name="Oval 202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503" name="Group 203"/>
                <p:cNvGrpSpPr>
                  <a:grpSpLocks/>
                </p:cNvGrpSpPr>
                <p:nvPr/>
              </p:nvGrpSpPr>
              <p:grpSpPr bwMode="auto">
                <a:xfrm flipV="1">
                  <a:off x="1488" y="1488"/>
                  <a:ext cx="192" cy="144"/>
                  <a:chOff x="1392" y="3072"/>
                  <a:chExt cx="192" cy="144"/>
                </a:xfrm>
              </p:grpSpPr>
              <p:sp>
                <p:nvSpPr>
                  <p:cNvPr id="15504" name="Line 20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505" name="Oval 205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5468" name="Rectangle 206"/>
              <p:cNvSpPr>
                <a:spLocks noChangeArrowheads="1"/>
              </p:cNvSpPr>
              <p:nvPr/>
            </p:nvSpPr>
            <p:spPr bwMode="auto">
              <a:xfrm>
                <a:off x="2352" y="1152"/>
                <a:ext cx="96" cy="76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5469" name="Group 207"/>
              <p:cNvGrpSpPr>
                <a:grpSpLocks/>
              </p:cNvGrpSpPr>
              <p:nvPr/>
            </p:nvGrpSpPr>
            <p:grpSpPr bwMode="auto">
              <a:xfrm>
                <a:off x="2208" y="1248"/>
                <a:ext cx="192" cy="576"/>
                <a:chOff x="1296" y="1152"/>
                <a:chExt cx="192" cy="576"/>
              </a:xfrm>
            </p:grpSpPr>
            <p:grpSp>
              <p:nvGrpSpPr>
                <p:cNvPr id="15488" name="Group 208"/>
                <p:cNvGrpSpPr>
                  <a:grpSpLocks/>
                </p:cNvGrpSpPr>
                <p:nvPr/>
              </p:nvGrpSpPr>
              <p:grpSpPr bwMode="auto">
                <a:xfrm flipH="1">
                  <a:off x="1296" y="1296"/>
                  <a:ext cx="192" cy="144"/>
                  <a:chOff x="1392" y="3072"/>
                  <a:chExt cx="192" cy="144"/>
                </a:xfrm>
              </p:grpSpPr>
              <p:sp>
                <p:nvSpPr>
                  <p:cNvPr id="15498" name="Line 20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499" name="Oval 210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" name="Group 211"/>
                <p:cNvGrpSpPr>
                  <a:grpSpLocks/>
                </p:cNvGrpSpPr>
                <p:nvPr/>
              </p:nvGrpSpPr>
              <p:grpSpPr bwMode="auto">
                <a:xfrm flipH="1">
                  <a:off x="1296" y="1152"/>
                  <a:ext cx="192" cy="144"/>
                  <a:chOff x="1392" y="3072"/>
                  <a:chExt cx="192" cy="144"/>
                </a:xfrm>
              </p:grpSpPr>
              <p:sp>
                <p:nvSpPr>
                  <p:cNvPr id="15496" name="Line 21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497" name="Oval 213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" name="Group 214"/>
                <p:cNvGrpSpPr>
                  <a:grpSpLocks/>
                </p:cNvGrpSpPr>
                <p:nvPr/>
              </p:nvGrpSpPr>
              <p:grpSpPr bwMode="auto">
                <a:xfrm flipH="1" flipV="1">
                  <a:off x="1296" y="1584"/>
                  <a:ext cx="192" cy="144"/>
                  <a:chOff x="1392" y="3072"/>
                  <a:chExt cx="192" cy="144"/>
                </a:xfrm>
              </p:grpSpPr>
              <p:sp>
                <p:nvSpPr>
                  <p:cNvPr id="15494" name="Line 21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495" name="Oval 216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491" name="Group 217"/>
                <p:cNvGrpSpPr>
                  <a:grpSpLocks/>
                </p:cNvGrpSpPr>
                <p:nvPr/>
              </p:nvGrpSpPr>
              <p:grpSpPr bwMode="auto">
                <a:xfrm flipH="1" flipV="1">
                  <a:off x="1296" y="1488"/>
                  <a:ext cx="192" cy="144"/>
                  <a:chOff x="1392" y="3072"/>
                  <a:chExt cx="192" cy="144"/>
                </a:xfrm>
              </p:grpSpPr>
              <p:sp>
                <p:nvSpPr>
                  <p:cNvPr id="15492" name="Line 21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493" name="Oval 219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5470" name="Line 220"/>
              <p:cNvSpPr>
                <a:spLocks noChangeShapeType="1"/>
              </p:cNvSpPr>
              <p:nvPr/>
            </p:nvSpPr>
            <p:spPr bwMode="auto">
              <a:xfrm flipH="1">
                <a:off x="2400" y="2544"/>
                <a:ext cx="0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5471" name="Group 221"/>
              <p:cNvGrpSpPr>
                <a:grpSpLocks/>
              </p:cNvGrpSpPr>
              <p:nvPr/>
            </p:nvGrpSpPr>
            <p:grpSpPr bwMode="auto">
              <a:xfrm>
                <a:off x="2304" y="2112"/>
                <a:ext cx="144" cy="432"/>
                <a:chOff x="1392" y="2016"/>
                <a:chExt cx="144" cy="384"/>
              </a:xfrm>
            </p:grpSpPr>
            <p:grpSp>
              <p:nvGrpSpPr>
                <p:cNvPr id="15476" name="Group 222"/>
                <p:cNvGrpSpPr>
                  <a:grpSpLocks/>
                </p:cNvGrpSpPr>
                <p:nvPr/>
              </p:nvGrpSpPr>
              <p:grpSpPr bwMode="auto">
                <a:xfrm>
                  <a:off x="1392" y="2016"/>
                  <a:ext cx="144" cy="192"/>
                  <a:chOff x="1152" y="2400"/>
                  <a:chExt cx="240" cy="288"/>
                </a:xfrm>
              </p:grpSpPr>
              <p:sp>
                <p:nvSpPr>
                  <p:cNvPr id="15483" name="Oval 22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484" name="Oval 22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485" name="Oval 22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486" name="Oval 22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487" name="Oval 22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477" name="Group 228"/>
                <p:cNvGrpSpPr>
                  <a:grpSpLocks/>
                </p:cNvGrpSpPr>
                <p:nvPr/>
              </p:nvGrpSpPr>
              <p:grpSpPr bwMode="auto">
                <a:xfrm>
                  <a:off x="1392" y="2208"/>
                  <a:ext cx="144" cy="192"/>
                  <a:chOff x="1152" y="2400"/>
                  <a:chExt cx="240" cy="288"/>
                </a:xfrm>
              </p:grpSpPr>
              <p:sp>
                <p:nvSpPr>
                  <p:cNvPr id="15478" name="Oval 22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479" name="Oval 23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480" name="Oval 23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481" name="Oval 23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5482" name="Oval 23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5472" name="Line 234"/>
              <p:cNvSpPr>
                <a:spLocks noChangeShapeType="1"/>
              </p:cNvSpPr>
              <p:nvPr/>
            </p:nvSpPr>
            <p:spPr bwMode="auto">
              <a:xfrm>
                <a:off x="2688" y="960"/>
                <a:ext cx="0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73" name="Line 235"/>
              <p:cNvSpPr>
                <a:spLocks noChangeShapeType="1"/>
              </p:cNvSpPr>
              <p:nvPr/>
            </p:nvSpPr>
            <p:spPr bwMode="auto">
              <a:xfrm flipV="1">
                <a:off x="2688" y="1584"/>
                <a:ext cx="0" cy="48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74" name="Line 236"/>
              <p:cNvSpPr>
                <a:spLocks noChangeShapeType="1"/>
              </p:cNvSpPr>
              <p:nvPr/>
            </p:nvSpPr>
            <p:spPr bwMode="auto">
              <a:xfrm flipV="1">
                <a:off x="2496" y="2112"/>
                <a:ext cx="0" cy="19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75" name="Line 237"/>
              <p:cNvSpPr>
                <a:spLocks noChangeShapeType="1"/>
              </p:cNvSpPr>
              <p:nvPr/>
            </p:nvSpPr>
            <p:spPr bwMode="auto">
              <a:xfrm>
                <a:off x="2496" y="2352"/>
                <a:ext cx="0" cy="24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5380" name="Line 238"/>
          <p:cNvSpPr>
            <a:spLocks noChangeShapeType="1"/>
          </p:cNvSpPr>
          <p:nvPr/>
        </p:nvSpPr>
        <p:spPr bwMode="auto">
          <a:xfrm flipH="1">
            <a:off x="7315200" y="3886200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489" name="Group 239"/>
          <p:cNvGrpSpPr>
            <a:grpSpLocks/>
          </p:cNvGrpSpPr>
          <p:nvPr/>
        </p:nvGrpSpPr>
        <p:grpSpPr bwMode="auto">
          <a:xfrm>
            <a:off x="6553200" y="1524000"/>
            <a:ext cx="1219200" cy="2514600"/>
            <a:chOff x="4128" y="960"/>
            <a:chExt cx="768" cy="1584"/>
          </a:xfrm>
        </p:grpSpPr>
        <p:sp>
          <p:nvSpPr>
            <p:cNvPr id="15454" name="Line 240"/>
            <p:cNvSpPr>
              <a:spLocks noChangeShapeType="1"/>
            </p:cNvSpPr>
            <p:nvPr/>
          </p:nvSpPr>
          <p:spPr bwMode="auto">
            <a:xfrm>
              <a:off x="4896" y="960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55" name="Line 241"/>
            <p:cNvSpPr>
              <a:spLocks noChangeShapeType="1"/>
            </p:cNvSpPr>
            <p:nvPr/>
          </p:nvSpPr>
          <p:spPr bwMode="auto">
            <a:xfrm flipV="1">
              <a:off x="4896" y="1584"/>
              <a:ext cx="0" cy="48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56" name="Line 242"/>
            <p:cNvSpPr>
              <a:spLocks noChangeShapeType="1"/>
            </p:cNvSpPr>
            <p:nvPr/>
          </p:nvSpPr>
          <p:spPr bwMode="auto">
            <a:xfrm flipV="1">
              <a:off x="4752" y="2352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57" name="Line 243"/>
            <p:cNvSpPr>
              <a:spLocks noChangeShapeType="1"/>
            </p:cNvSpPr>
            <p:nvPr/>
          </p:nvSpPr>
          <p:spPr bwMode="auto">
            <a:xfrm>
              <a:off x="4752" y="2112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58" name="Line 244"/>
            <p:cNvSpPr>
              <a:spLocks noChangeShapeType="1"/>
            </p:cNvSpPr>
            <p:nvPr/>
          </p:nvSpPr>
          <p:spPr bwMode="auto">
            <a:xfrm flipV="1">
              <a:off x="4128" y="1632"/>
              <a:ext cx="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59" name="Line 245"/>
            <p:cNvSpPr>
              <a:spLocks noChangeShapeType="1"/>
            </p:cNvSpPr>
            <p:nvPr/>
          </p:nvSpPr>
          <p:spPr bwMode="auto">
            <a:xfrm>
              <a:off x="4128" y="1392"/>
              <a:ext cx="0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490" name="Group 246"/>
          <p:cNvGrpSpPr>
            <a:grpSpLocks/>
          </p:cNvGrpSpPr>
          <p:nvPr/>
        </p:nvGrpSpPr>
        <p:grpSpPr bwMode="auto">
          <a:xfrm>
            <a:off x="6477000" y="609600"/>
            <a:ext cx="1600200" cy="3581400"/>
            <a:chOff x="4080" y="384"/>
            <a:chExt cx="1008" cy="2256"/>
          </a:xfrm>
        </p:grpSpPr>
        <p:grpSp>
          <p:nvGrpSpPr>
            <p:cNvPr id="15385" name="Group 247"/>
            <p:cNvGrpSpPr>
              <a:grpSpLocks/>
            </p:cNvGrpSpPr>
            <p:nvPr/>
          </p:nvGrpSpPr>
          <p:grpSpPr bwMode="auto">
            <a:xfrm>
              <a:off x="4416" y="960"/>
              <a:ext cx="384" cy="576"/>
              <a:chOff x="1296" y="816"/>
              <a:chExt cx="432" cy="576"/>
            </a:xfrm>
          </p:grpSpPr>
          <p:sp>
            <p:nvSpPr>
              <p:cNvPr id="15451" name="Line 248"/>
              <p:cNvSpPr>
                <a:spLocks noChangeShapeType="1"/>
              </p:cNvSpPr>
              <p:nvPr/>
            </p:nvSpPr>
            <p:spPr bwMode="auto">
              <a:xfrm>
                <a:off x="1296" y="816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52" name="Line 249"/>
              <p:cNvSpPr>
                <a:spLocks noChangeShapeType="1"/>
              </p:cNvSpPr>
              <p:nvPr/>
            </p:nvSpPr>
            <p:spPr bwMode="auto">
              <a:xfrm>
                <a:off x="1296" y="81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53" name="Line 250"/>
              <p:cNvSpPr>
                <a:spLocks noChangeShapeType="1"/>
              </p:cNvSpPr>
              <p:nvPr/>
            </p:nvSpPr>
            <p:spPr bwMode="auto">
              <a:xfrm>
                <a:off x="1728" y="81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386" name="Group 251"/>
            <p:cNvGrpSpPr>
              <a:grpSpLocks/>
            </p:cNvGrpSpPr>
            <p:nvPr/>
          </p:nvGrpSpPr>
          <p:grpSpPr bwMode="auto">
            <a:xfrm>
              <a:off x="4224" y="1344"/>
              <a:ext cx="144" cy="528"/>
              <a:chOff x="816" y="1200"/>
              <a:chExt cx="240" cy="528"/>
            </a:xfrm>
          </p:grpSpPr>
          <p:grpSp>
            <p:nvGrpSpPr>
              <p:cNvPr id="15439" name="Group 252"/>
              <p:cNvGrpSpPr>
                <a:grpSpLocks/>
              </p:cNvGrpSpPr>
              <p:nvPr/>
            </p:nvGrpSpPr>
            <p:grpSpPr bwMode="auto">
              <a:xfrm>
                <a:off x="816" y="1200"/>
                <a:ext cx="240" cy="288"/>
                <a:chOff x="1152" y="2400"/>
                <a:chExt cx="240" cy="288"/>
              </a:xfrm>
            </p:grpSpPr>
            <p:sp>
              <p:nvSpPr>
                <p:cNvPr id="15446" name="Oval 253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47" name="Oval 254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48" name="Oval 255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49" name="Oval 256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50" name="Oval 257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440" name="Group 258"/>
              <p:cNvGrpSpPr>
                <a:grpSpLocks/>
              </p:cNvGrpSpPr>
              <p:nvPr/>
            </p:nvGrpSpPr>
            <p:grpSpPr bwMode="auto">
              <a:xfrm>
                <a:off x="816" y="1440"/>
                <a:ext cx="240" cy="288"/>
                <a:chOff x="1152" y="2400"/>
                <a:chExt cx="240" cy="288"/>
              </a:xfrm>
            </p:grpSpPr>
            <p:sp>
              <p:nvSpPr>
                <p:cNvPr id="15441" name="Oval 259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42" name="Oval 260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43" name="Oval 261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44" name="Oval 262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45" name="Oval 263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5387" name="Line 264"/>
            <p:cNvSpPr>
              <a:spLocks noChangeShapeType="1"/>
            </p:cNvSpPr>
            <p:nvPr/>
          </p:nvSpPr>
          <p:spPr bwMode="auto">
            <a:xfrm>
              <a:off x="4272" y="2640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88" name="Line 265"/>
            <p:cNvSpPr>
              <a:spLocks noChangeShapeType="1"/>
            </p:cNvSpPr>
            <p:nvPr/>
          </p:nvSpPr>
          <p:spPr bwMode="auto">
            <a:xfrm>
              <a:off x="4272" y="1872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5389" name="Group 266"/>
            <p:cNvGrpSpPr>
              <a:grpSpLocks/>
            </p:cNvGrpSpPr>
            <p:nvPr/>
          </p:nvGrpSpPr>
          <p:grpSpPr bwMode="auto">
            <a:xfrm>
              <a:off x="4272" y="768"/>
              <a:ext cx="336" cy="576"/>
              <a:chOff x="1152" y="624"/>
              <a:chExt cx="336" cy="576"/>
            </a:xfrm>
          </p:grpSpPr>
          <p:sp>
            <p:nvSpPr>
              <p:cNvPr id="15436" name="Line 267"/>
              <p:cNvSpPr>
                <a:spLocks noChangeShapeType="1"/>
              </p:cNvSpPr>
              <p:nvPr/>
            </p:nvSpPr>
            <p:spPr bwMode="auto">
              <a:xfrm flipH="1" flipV="1">
                <a:off x="1152" y="624"/>
                <a:ext cx="0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37" name="Line 268"/>
              <p:cNvSpPr>
                <a:spLocks noChangeShapeType="1"/>
              </p:cNvSpPr>
              <p:nvPr/>
            </p:nvSpPr>
            <p:spPr bwMode="auto">
              <a:xfrm>
                <a:off x="1152" y="624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38" name="Line 269"/>
              <p:cNvSpPr>
                <a:spLocks noChangeShapeType="1"/>
              </p:cNvSpPr>
              <p:nvPr/>
            </p:nvSpPr>
            <p:spPr bwMode="auto">
              <a:xfrm>
                <a:off x="1488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5390" name="Line 270"/>
            <p:cNvSpPr>
              <a:spLocks noChangeShapeType="1"/>
            </p:cNvSpPr>
            <p:nvPr/>
          </p:nvSpPr>
          <p:spPr bwMode="auto">
            <a:xfrm>
              <a:off x="4080" y="768"/>
              <a:ext cx="100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5391" name="Group 271"/>
            <p:cNvGrpSpPr>
              <a:grpSpLocks/>
            </p:cNvGrpSpPr>
            <p:nvPr/>
          </p:nvGrpSpPr>
          <p:grpSpPr bwMode="auto">
            <a:xfrm>
              <a:off x="4608" y="1248"/>
              <a:ext cx="192" cy="576"/>
              <a:chOff x="1488" y="1152"/>
              <a:chExt cx="192" cy="576"/>
            </a:xfrm>
          </p:grpSpPr>
          <p:grpSp>
            <p:nvGrpSpPr>
              <p:cNvPr id="15424" name="Group 272"/>
              <p:cNvGrpSpPr>
                <a:grpSpLocks/>
              </p:cNvGrpSpPr>
              <p:nvPr/>
            </p:nvGrpSpPr>
            <p:grpSpPr bwMode="auto">
              <a:xfrm>
                <a:off x="1488" y="1296"/>
                <a:ext cx="192" cy="144"/>
                <a:chOff x="1392" y="3072"/>
                <a:chExt cx="192" cy="144"/>
              </a:xfrm>
            </p:grpSpPr>
            <p:sp>
              <p:nvSpPr>
                <p:cNvPr id="15434" name="Line 273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35" name="Oval 274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425" name="Group 275"/>
              <p:cNvGrpSpPr>
                <a:grpSpLocks/>
              </p:cNvGrpSpPr>
              <p:nvPr/>
            </p:nvGrpSpPr>
            <p:grpSpPr bwMode="auto">
              <a:xfrm>
                <a:off x="1488" y="1152"/>
                <a:ext cx="192" cy="144"/>
                <a:chOff x="1392" y="3072"/>
                <a:chExt cx="192" cy="144"/>
              </a:xfrm>
            </p:grpSpPr>
            <p:sp>
              <p:nvSpPr>
                <p:cNvPr id="15432" name="Line 276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33" name="Oval 277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426" name="Group 278"/>
              <p:cNvGrpSpPr>
                <a:grpSpLocks/>
              </p:cNvGrpSpPr>
              <p:nvPr/>
            </p:nvGrpSpPr>
            <p:grpSpPr bwMode="auto">
              <a:xfrm flipV="1">
                <a:off x="1488" y="1584"/>
                <a:ext cx="192" cy="144"/>
                <a:chOff x="1392" y="3072"/>
                <a:chExt cx="192" cy="144"/>
              </a:xfrm>
            </p:grpSpPr>
            <p:sp>
              <p:nvSpPr>
                <p:cNvPr id="15430" name="Line 279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31" name="Oval 280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427" name="Group 281"/>
              <p:cNvGrpSpPr>
                <a:grpSpLocks/>
              </p:cNvGrpSpPr>
              <p:nvPr/>
            </p:nvGrpSpPr>
            <p:grpSpPr bwMode="auto">
              <a:xfrm flipV="1">
                <a:off x="1488" y="1488"/>
                <a:ext cx="192" cy="144"/>
                <a:chOff x="1392" y="3072"/>
                <a:chExt cx="192" cy="144"/>
              </a:xfrm>
            </p:grpSpPr>
            <p:sp>
              <p:nvSpPr>
                <p:cNvPr id="15428" name="Line 282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29" name="Oval 283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5392" name="Rectangle 284"/>
            <p:cNvSpPr>
              <a:spLocks noChangeArrowheads="1"/>
            </p:cNvSpPr>
            <p:nvPr/>
          </p:nvSpPr>
          <p:spPr bwMode="auto">
            <a:xfrm>
              <a:off x="4560" y="1152"/>
              <a:ext cx="96" cy="76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5393" name="Group 285"/>
            <p:cNvGrpSpPr>
              <a:grpSpLocks/>
            </p:cNvGrpSpPr>
            <p:nvPr/>
          </p:nvGrpSpPr>
          <p:grpSpPr bwMode="auto">
            <a:xfrm>
              <a:off x="4416" y="1248"/>
              <a:ext cx="192" cy="576"/>
              <a:chOff x="1296" y="1152"/>
              <a:chExt cx="192" cy="576"/>
            </a:xfrm>
          </p:grpSpPr>
          <p:grpSp>
            <p:nvGrpSpPr>
              <p:cNvPr id="15412" name="Group 286"/>
              <p:cNvGrpSpPr>
                <a:grpSpLocks/>
              </p:cNvGrpSpPr>
              <p:nvPr/>
            </p:nvGrpSpPr>
            <p:grpSpPr bwMode="auto">
              <a:xfrm flipH="1">
                <a:off x="1296" y="1296"/>
                <a:ext cx="192" cy="144"/>
                <a:chOff x="1392" y="3072"/>
                <a:chExt cx="192" cy="144"/>
              </a:xfrm>
            </p:grpSpPr>
            <p:sp>
              <p:nvSpPr>
                <p:cNvPr id="15422" name="Line 287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23" name="Oval 288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413" name="Group 289"/>
              <p:cNvGrpSpPr>
                <a:grpSpLocks/>
              </p:cNvGrpSpPr>
              <p:nvPr/>
            </p:nvGrpSpPr>
            <p:grpSpPr bwMode="auto">
              <a:xfrm flipH="1">
                <a:off x="1296" y="1152"/>
                <a:ext cx="192" cy="144"/>
                <a:chOff x="1392" y="3072"/>
                <a:chExt cx="192" cy="144"/>
              </a:xfrm>
            </p:grpSpPr>
            <p:sp>
              <p:nvSpPr>
                <p:cNvPr id="15420" name="Line 290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21" name="Oval 291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414" name="Group 292"/>
              <p:cNvGrpSpPr>
                <a:grpSpLocks/>
              </p:cNvGrpSpPr>
              <p:nvPr/>
            </p:nvGrpSpPr>
            <p:grpSpPr bwMode="auto">
              <a:xfrm flipH="1" flipV="1">
                <a:off x="1296" y="1584"/>
                <a:ext cx="192" cy="144"/>
                <a:chOff x="1392" y="3072"/>
                <a:chExt cx="192" cy="144"/>
              </a:xfrm>
            </p:grpSpPr>
            <p:sp>
              <p:nvSpPr>
                <p:cNvPr id="15418" name="Line 293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19" name="Oval 294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415" name="Group 295"/>
              <p:cNvGrpSpPr>
                <a:grpSpLocks/>
              </p:cNvGrpSpPr>
              <p:nvPr/>
            </p:nvGrpSpPr>
            <p:grpSpPr bwMode="auto">
              <a:xfrm flipH="1" flipV="1">
                <a:off x="1296" y="1488"/>
                <a:ext cx="192" cy="144"/>
                <a:chOff x="1392" y="3072"/>
                <a:chExt cx="192" cy="144"/>
              </a:xfrm>
            </p:grpSpPr>
            <p:sp>
              <p:nvSpPr>
                <p:cNvPr id="15416" name="Line 296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17" name="Oval 297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5394" name="Group 298"/>
            <p:cNvGrpSpPr>
              <a:grpSpLocks/>
            </p:cNvGrpSpPr>
            <p:nvPr/>
          </p:nvGrpSpPr>
          <p:grpSpPr bwMode="auto">
            <a:xfrm flipV="1">
              <a:off x="4416" y="1536"/>
              <a:ext cx="384" cy="576"/>
              <a:chOff x="1296" y="576"/>
              <a:chExt cx="432" cy="576"/>
            </a:xfrm>
          </p:grpSpPr>
          <p:sp>
            <p:nvSpPr>
              <p:cNvPr id="15409" name="Line 299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10" name="Line 300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411" name="Line 301"/>
              <p:cNvSpPr>
                <a:spLocks noChangeShapeType="1"/>
              </p:cNvSpPr>
              <p:nvPr/>
            </p:nvSpPr>
            <p:spPr bwMode="auto">
              <a:xfrm>
                <a:off x="1728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395" name="Group 302"/>
            <p:cNvGrpSpPr>
              <a:grpSpLocks/>
            </p:cNvGrpSpPr>
            <p:nvPr/>
          </p:nvGrpSpPr>
          <p:grpSpPr bwMode="auto">
            <a:xfrm>
              <a:off x="4560" y="2112"/>
              <a:ext cx="144" cy="336"/>
              <a:chOff x="1392" y="2016"/>
              <a:chExt cx="144" cy="384"/>
            </a:xfrm>
          </p:grpSpPr>
          <p:grpSp>
            <p:nvGrpSpPr>
              <p:cNvPr id="15397" name="Group 303"/>
              <p:cNvGrpSpPr>
                <a:grpSpLocks/>
              </p:cNvGrpSpPr>
              <p:nvPr/>
            </p:nvGrpSpPr>
            <p:grpSpPr bwMode="auto">
              <a:xfrm>
                <a:off x="1392" y="2016"/>
                <a:ext cx="144" cy="192"/>
                <a:chOff x="1152" y="2400"/>
                <a:chExt cx="240" cy="288"/>
              </a:xfrm>
            </p:grpSpPr>
            <p:sp>
              <p:nvSpPr>
                <p:cNvPr id="15404" name="Oval 304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05" name="Oval 305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06" name="Oval 306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07" name="Oval 307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08" name="Oval 308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5398" name="Group 309"/>
              <p:cNvGrpSpPr>
                <a:grpSpLocks/>
              </p:cNvGrpSpPr>
              <p:nvPr/>
            </p:nvGrpSpPr>
            <p:grpSpPr bwMode="auto">
              <a:xfrm>
                <a:off x="1392" y="2208"/>
                <a:ext cx="144" cy="192"/>
                <a:chOff x="1152" y="2400"/>
                <a:chExt cx="240" cy="288"/>
              </a:xfrm>
            </p:grpSpPr>
            <p:sp>
              <p:nvSpPr>
                <p:cNvPr id="15399" name="Oval 310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00" name="Oval 311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01" name="Oval 312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02" name="Oval 313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5403" name="Oval 314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5396" name="Text Box 315"/>
            <p:cNvSpPr txBox="1">
              <a:spLocks noChangeArrowheads="1"/>
            </p:cNvSpPr>
            <p:nvPr/>
          </p:nvSpPr>
          <p:spPr bwMode="auto">
            <a:xfrm>
              <a:off x="4416" y="384"/>
              <a:ext cx="4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2400" b="1">
                  <a:latin typeface="Times New Roman" pitchFamily="18" charset="0"/>
                </a:rPr>
                <a:t>CC</a:t>
              </a:r>
            </a:p>
          </p:txBody>
        </p:sp>
      </p:grpSp>
      <p:sp>
        <p:nvSpPr>
          <p:cNvPr id="15383" name="Text Box 316"/>
          <p:cNvSpPr txBox="1">
            <a:spLocks noChangeArrowheads="1"/>
          </p:cNvSpPr>
          <p:nvPr/>
        </p:nvSpPr>
        <p:spPr bwMode="auto">
          <a:xfrm>
            <a:off x="6172200" y="2286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 b="1" dirty="0">
                <a:latin typeface="Times New Roman" pitchFamily="18" charset="0"/>
              </a:rPr>
              <a:t>SSC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545499" y="228600"/>
            <a:ext cx="2947602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hu-HU" sz="3600" dirty="0" smtClean="0"/>
              <a:t>Hosszú nyújtás</a:t>
            </a:r>
            <a:endParaRPr lang="hu-HU" sz="36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677093" y="5589240"/>
            <a:ext cx="8215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/>
              <a:t>EC során a </a:t>
            </a:r>
            <a:r>
              <a:rPr lang="hu-HU" sz="2800" dirty="0" err="1" smtClean="0"/>
              <a:t>kontraktilis</a:t>
            </a:r>
            <a:r>
              <a:rPr lang="hu-HU" sz="2800" dirty="0" smtClean="0"/>
              <a:t> elemek hossza megnő, majd CC során a hossz csökken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212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1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5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5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51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5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154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500"/>
                                        <p:tgtEl>
                                          <p:spTgt spid="154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93" grpId="0" animBg="1"/>
      <p:bldP spid="5194" grpId="0" build="p" autoUpdateAnimBg="0"/>
      <p:bldP spid="15380" grpId="0" animBg="1"/>
      <p:bldP spid="1538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048000" y="1371600"/>
            <a:ext cx="1600200" cy="3124200"/>
            <a:chOff x="4368" y="624"/>
            <a:chExt cx="1008" cy="1968"/>
          </a:xfrm>
        </p:grpSpPr>
        <p:grpSp>
          <p:nvGrpSpPr>
            <p:cNvPr id="16658" name="Group 3"/>
            <p:cNvGrpSpPr>
              <a:grpSpLocks/>
            </p:cNvGrpSpPr>
            <p:nvPr/>
          </p:nvGrpSpPr>
          <p:grpSpPr bwMode="auto">
            <a:xfrm>
              <a:off x="4368" y="624"/>
              <a:ext cx="1008" cy="1968"/>
              <a:chOff x="4368" y="624"/>
              <a:chExt cx="1008" cy="1968"/>
            </a:xfrm>
          </p:grpSpPr>
          <p:grpSp>
            <p:nvGrpSpPr>
              <p:cNvPr id="16673" name="Group 4"/>
              <p:cNvGrpSpPr>
                <a:grpSpLocks/>
              </p:cNvGrpSpPr>
              <p:nvPr/>
            </p:nvGrpSpPr>
            <p:grpSpPr bwMode="auto">
              <a:xfrm>
                <a:off x="4848" y="1008"/>
                <a:ext cx="192" cy="144"/>
                <a:chOff x="1392" y="3072"/>
                <a:chExt cx="192" cy="144"/>
              </a:xfrm>
            </p:grpSpPr>
            <p:sp>
              <p:nvSpPr>
                <p:cNvPr id="16739" name="Line 5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740" name="Oval 6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674" name="Group 7"/>
              <p:cNvGrpSpPr>
                <a:grpSpLocks/>
              </p:cNvGrpSpPr>
              <p:nvPr/>
            </p:nvGrpSpPr>
            <p:grpSpPr bwMode="auto">
              <a:xfrm flipV="1">
                <a:off x="4848" y="1632"/>
                <a:ext cx="192" cy="144"/>
                <a:chOff x="1392" y="3072"/>
                <a:chExt cx="192" cy="144"/>
              </a:xfrm>
            </p:grpSpPr>
            <p:sp>
              <p:nvSpPr>
                <p:cNvPr id="16737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738" name="Oval 9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675" name="Group 10"/>
              <p:cNvGrpSpPr>
                <a:grpSpLocks/>
              </p:cNvGrpSpPr>
              <p:nvPr/>
            </p:nvGrpSpPr>
            <p:grpSpPr bwMode="auto">
              <a:xfrm flipH="1">
                <a:off x="4752" y="1008"/>
                <a:ext cx="192" cy="144"/>
                <a:chOff x="1392" y="3072"/>
                <a:chExt cx="192" cy="144"/>
              </a:xfrm>
            </p:grpSpPr>
            <p:sp>
              <p:nvSpPr>
                <p:cNvPr id="16735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736" name="Oval 12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676" name="Group 13"/>
              <p:cNvGrpSpPr>
                <a:grpSpLocks/>
              </p:cNvGrpSpPr>
              <p:nvPr/>
            </p:nvGrpSpPr>
            <p:grpSpPr bwMode="auto">
              <a:xfrm flipH="1" flipV="1">
                <a:off x="4752" y="1632"/>
                <a:ext cx="192" cy="144"/>
                <a:chOff x="1392" y="3072"/>
                <a:chExt cx="192" cy="144"/>
              </a:xfrm>
            </p:grpSpPr>
            <p:sp>
              <p:nvSpPr>
                <p:cNvPr id="16733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734" name="Oval 15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677" name="Group 16"/>
              <p:cNvGrpSpPr>
                <a:grpSpLocks/>
              </p:cNvGrpSpPr>
              <p:nvPr/>
            </p:nvGrpSpPr>
            <p:grpSpPr bwMode="auto">
              <a:xfrm>
                <a:off x="4704" y="816"/>
                <a:ext cx="384" cy="576"/>
                <a:chOff x="1296" y="816"/>
                <a:chExt cx="432" cy="576"/>
              </a:xfrm>
            </p:grpSpPr>
            <p:sp>
              <p:nvSpPr>
                <p:cNvPr id="16730" name="Line 17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731" name="Line 18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732" name="Line 19"/>
                <p:cNvSpPr>
                  <a:spLocks noChangeShapeType="1"/>
                </p:cNvSpPr>
                <p:nvPr/>
              </p:nvSpPr>
              <p:spPr bwMode="auto">
                <a:xfrm>
                  <a:off x="1728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678" name="Group 20"/>
              <p:cNvGrpSpPr>
                <a:grpSpLocks/>
              </p:cNvGrpSpPr>
              <p:nvPr/>
            </p:nvGrpSpPr>
            <p:grpSpPr bwMode="auto">
              <a:xfrm flipV="1">
                <a:off x="4704" y="1392"/>
                <a:ext cx="384" cy="576"/>
                <a:chOff x="1296" y="576"/>
                <a:chExt cx="432" cy="576"/>
              </a:xfrm>
            </p:grpSpPr>
            <p:sp>
              <p:nvSpPr>
                <p:cNvPr id="16727" name="Line 21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728" name="Line 22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729" name="Line 23"/>
                <p:cNvSpPr>
                  <a:spLocks noChangeShapeType="1"/>
                </p:cNvSpPr>
                <p:nvPr/>
              </p:nvSpPr>
              <p:spPr bwMode="auto">
                <a:xfrm>
                  <a:off x="1728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679" name="Group 24"/>
              <p:cNvGrpSpPr>
                <a:grpSpLocks/>
              </p:cNvGrpSpPr>
              <p:nvPr/>
            </p:nvGrpSpPr>
            <p:grpSpPr bwMode="auto">
              <a:xfrm>
                <a:off x="4512" y="1200"/>
                <a:ext cx="384" cy="1392"/>
                <a:chOff x="1104" y="1200"/>
                <a:chExt cx="384" cy="1392"/>
              </a:xfrm>
            </p:grpSpPr>
            <p:grpSp>
              <p:nvGrpSpPr>
                <p:cNvPr id="16712" name="Group 25"/>
                <p:cNvGrpSpPr>
                  <a:grpSpLocks/>
                </p:cNvGrpSpPr>
                <p:nvPr/>
              </p:nvGrpSpPr>
              <p:grpSpPr bwMode="auto">
                <a:xfrm>
                  <a:off x="1104" y="1200"/>
                  <a:ext cx="144" cy="528"/>
                  <a:chOff x="816" y="1200"/>
                  <a:chExt cx="240" cy="528"/>
                </a:xfrm>
              </p:grpSpPr>
              <p:grpSp>
                <p:nvGrpSpPr>
                  <p:cNvPr id="16715" name="Group 26"/>
                  <p:cNvGrpSpPr>
                    <a:grpSpLocks/>
                  </p:cNvGrpSpPr>
                  <p:nvPr/>
                </p:nvGrpSpPr>
                <p:grpSpPr bwMode="auto">
                  <a:xfrm>
                    <a:off x="816" y="1200"/>
                    <a:ext cx="240" cy="288"/>
                    <a:chOff x="1152" y="2400"/>
                    <a:chExt cx="240" cy="288"/>
                  </a:xfrm>
                </p:grpSpPr>
                <p:sp>
                  <p:nvSpPr>
                    <p:cNvPr id="16722" name="Oval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00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723" name="Oval 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48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724" name="Oval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96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725" name="Oval 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44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726" name="Oval 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92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716" name="Group 32"/>
                  <p:cNvGrpSpPr>
                    <a:grpSpLocks/>
                  </p:cNvGrpSpPr>
                  <p:nvPr/>
                </p:nvGrpSpPr>
                <p:grpSpPr bwMode="auto">
                  <a:xfrm>
                    <a:off x="816" y="1440"/>
                    <a:ext cx="240" cy="288"/>
                    <a:chOff x="1152" y="2400"/>
                    <a:chExt cx="240" cy="288"/>
                  </a:xfrm>
                </p:grpSpPr>
                <p:sp>
                  <p:nvSpPr>
                    <p:cNvPr id="16717" name="Oval 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00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718" name="Oval 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48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719" name="Oval 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496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720" name="Oval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44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721" name="Oval 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2" y="2592"/>
                      <a:ext cx="240" cy="96"/>
                    </a:xfrm>
                    <a:prstGeom prst="ellips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6713" name="Line 38"/>
                <p:cNvSpPr>
                  <a:spLocks noChangeShapeType="1"/>
                </p:cNvSpPr>
                <p:nvPr/>
              </p:nvSpPr>
              <p:spPr bwMode="auto">
                <a:xfrm>
                  <a:off x="1152" y="2592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714" name="Line 39"/>
                <p:cNvSpPr>
                  <a:spLocks noChangeShapeType="1"/>
                </p:cNvSpPr>
                <p:nvPr/>
              </p:nvSpPr>
              <p:spPr bwMode="auto">
                <a:xfrm>
                  <a:off x="1152" y="1728"/>
                  <a:ext cx="0" cy="86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680" name="Group 40"/>
              <p:cNvGrpSpPr>
                <a:grpSpLocks/>
              </p:cNvGrpSpPr>
              <p:nvPr/>
            </p:nvGrpSpPr>
            <p:grpSpPr bwMode="auto">
              <a:xfrm>
                <a:off x="4560" y="624"/>
                <a:ext cx="336" cy="576"/>
                <a:chOff x="1152" y="624"/>
                <a:chExt cx="336" cy="576"/>
              </a:xfrm>
            </p:grpSpPr>
            <p:sp>
              <p:nvSpPr>
                <p:cNvPr id="16709" name="Line 41"/>
                <p:cNvSpPr>
                  <a:spLocks noChangeShapeType="1"/>
                </p:cNvSpPr>
                <p:nvPr/>
              </p:nvSpPr>
              <p:spPr bwMode="auto">
                <a:xfrm flipH="1" flipV="1">
                  <a:off x="1152" y="62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710" name="Line 42"/>
                <p:cNvSpPr>
                  <a:spLocks noChangeShapeType="1"/>
                </p:cNvSpPr>
                <p:nvPr/>
              </p:nvSpPr>
              <p:spPr bwMode="auto">
                <a:xfrm>
                  <a:off x="1152" y="624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711" name="Line 43"/>
                <p:cNvSpPr>
                  <a:spLocks noChangeShapeType="1"/>
                </p:cNvSpPr>
                <p:nvPr/>
              </p:nvSpPr>
              <p:spPr bwMode="auto">
                <a:xfrm>
                  <a:off x="1488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6681" name="Line 44"/>
              <p:cNvSpPr>
                <a:spLocks noChangeShapeType="1"/>
              </p:cNvSpPr>
              <p:nvPr/>
            </p:nvSpPr>
            <p:spPr bwMode="auto">
              <a:xfrm>
                <a:off x="4368" y="624"/>
                <a:ext cx="100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6682" name="Group 45"/>
              <p:cNvGrpSpPr>
                <a:grpSpLocks/>
              </p:cNvGrpSpPr>
              <p:nvPr/>
            </p:nvGrpSpPr>
            <p:grpSpPr bwMode="auto">
              <a:xfrm>
                <a:off x="4896" y="1104"/>
                <a:ext cx="192" cy="576"/>
                <a:chOff x="1488" y="1152"/>
                <a:chExt cx="192" cy="576"/>
              </a:xfrm>
            </p:grpSpPr>
            <p:grpSp>
              <p:nvGrpSpPr>
                <p:cNvPr id="16697" name="Group 46"/>
                <p:cNvGrpSpPr>
                  <a:grpSpLocks/>
                </p:cNvGrpSpPr>
                <p:nvPr/>
              </p:nvGrpSpPr>
              <p:grpSpPr bwMode="auto">
                <a:xfrm>
                  <a:off x="1488" y="1296"/>
                  <a:ext cx="192" cy="144"/>
                  <a:chOff x="1392" y="3072"/>
                  <a:chExt cx="192" cy="144"/>
                </a:xfrm>
              </p:grpSpPr>
              <p:sp>
                <p:nvSpPr>
                  <p:cNvPr id="16707" name="Line 4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708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698" name="Group 49"/>
                <p:cNvGrpSpPr>
                  <a:grpSpLocks/>
                </p:cNvGrpSpPr>
                <p:nvPr/>
              </p:nvGrpSpPr>
              <p:grpSpPr bwMode="auto">
                <a:xfrm>
                  <a:off x="1488" y="1152"/>
                  <a:ext cx="192" cy="144"/>
                  <a:chOff x="1392" y="3072"/>
                  <a:chExt cx="192" cy="144"/>
                </a:xfrm>
              </p:grpSpPr>
              <p:sp>
                <p:nvSpPr>
                  <p:cNvPr id="16705" name="Line 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706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699" name="Group 52"/>
                <p:cNvGrpSpPr>
                  <a:grpSpLocks/>
                </p:cNvGrpSpPr>
                <p:nvPr/>
              </p:nvGrpSpPr>
              <p:grpSpPr bwMode="auto">
                <a:xfrm flipV="1">
                  <a:off x="1488" y="1584"/>
                  <a:ext cx="192" cy="144"/>
                  <a:chOff x="1392" y="3072"/>
                  <a:chExt cx="192" cy="144"/>
                </a:xfrm>
              </p:grpSpPr>
              <p:sp>
                <p:nvSpPr>
                  <p:cNvPr id="16703" name="Line 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704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700" name="Group 55"/>
                <p:cNvGrpSpPr>
                  <a:grpSpLocks/>
                </p:cNvGrpSpPr>
                <p:nvPr/>
              </p:nvGrpSpPr>
              <p:grpSpPr bwMode="auto">
                <a:xfrm flipV="1">
                  <a:off x="1488" y="1488"/>
                  <a:ext cx="192" cy="144"/>
                  <a:chOff x="1392" y="3072"/>
                  <a:chExt cx="192" cy="144"/>
                </a:xfrm>
              </p:grpSpPr>
              <p:sp>
                <p:nvSpPr>
                  <p:cNvPr id="16701" name="Line 5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702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6683" name="Line 58"/>
              <p:cNvSpPr>
                <a:spLocks noChangeShapeType="1"/>
              </p:cNvSpPr>
              <p:nvPr/>
            </p:nvSpPr>
            <p:spPr bwMode="auto">
              <a:xfrm flipH="1">
                <a:off x="4896" y="2400"/>
                <a:ext cx="0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6684" name="Group 59"/>
              <p:cNvGrpSpPr>
                <a:grpSpLocks/>
              </p:cNvGrpSpPr>
              <p:nvPr/>
            </p:nvGrpSpPr>
            <p:grpSpPr bwMode="auto">
              <a:xfrm>
                <a:off x="4800" y="1968"/>
                <a:ext cx="144" cy="432"/>
                <a:chOff x="1392" y="2016"/>
                <a:chExt cx="144" cy="384"/>
              </a:xfrm>
            </p:grpSpPr>
            <p:grpSp>
              <p:nvGrpSpPr>
                <p:cNvPr id="16685" name="Group 60"/>
                <p:cNvGrpSpPr>
                  <a:grpSpLocks/>
                </p:cNvGrpSpPr>
                <p:nvPr/>
              </p:nvGrpSpPr>
              <p:grpSpPr bwMode="auto">
                <a:xfrm>
                  <a:off x="1392" y="2016"/>
                  <a:ext cx="144" cy="192"/>
                  <a:chOff x="1152" y="2400"/>
                  <a:chExt cx="240" cy="288"/>
                </a:xfrm>
              </p:grpSpPr>
              <p:sp>
                <p:nvSpPr>
                  <p:cNvPr id="16692" name="Oval 6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93" name="Oval 6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94" name="Oval 6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95" name="Oval 6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96" name="Oval 6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686" name="Group 66"/>
                <p:cNvGrpSpPr>
                  <a:grpSpLocks/>
                </p:cNvGrpSpPr>
                <p:nvPr/>
              </p:nvGrpSpPr>
              <p:grpSpPr bwMode="auto">
                <a:xfrm>
                  <a:off x="1392" y="2208"/>
                  <a:ext cx="144" cy="192"/>
                  <a:chOff x="1152" y="2400"/>
                  <a:chExt cx="240" cy="288"/>
                </a:xfrm>
              </p:grpSpPr>
              <p:sp>
                <p:nvSpPr>
                  <p:cNvPr id="16687" name="Oval 6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88" name="Oval 6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89" name="Oval 6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90" name="Oval 7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91" name="Oval 7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16659" name="Rectangle 72"/>
            <p:cNvSpPr>
              <a:spLocks noChangeArrowheads="1"/>
            </p:cNvSpPr>
            <p:nvPr/>
          </p:nvSpPr>
          <p:spPr bwMode="auto">
            <a:xfrm>
              <a:off x="4848" y="1008"/>
              <a:ext cx="96" cy="76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6660" name="Group 73"/>
            <p:cNvGrpSpPr>
              <a:grpSpLocks/>
            </p:cNvGrpSpPr>
            <p:nvPr/>
          </p:nvGrpSpPr>
          <p:grpSpPr bwMode="auto">
            <a:xfrm>
              <a:off x="4704" y="1104"/>
              <a:ext cx="192" cy="576"/>
              <a:chOff x="1296" y="1152"/>
              <a:chExt cx="192" cy="576"/>
            </a:xfrm>
          </p:grpSpPr>
          <p:grpSp>
            <p:nvGrpSpPr>
              <p:cNvPr id="16661" name="Group 74"/>
              <p:cNvGrpSpPr>
                <a:grpSpLocks/>
              </p:cNvGrpSpPr>
              <p:nvPr/>
            </p:nvGrpSpPr>
            <p:grpSpPr bwMode="auto">
              <a:xfrm flipH="1">
                <a:off x="1296" y="1296"/>
                <a:ext cx="192" cy="144"/>
                <a:chOff x="1392" y="3072"/>
                <a:chExt cx="192" cy="144"/>
              </a:xfrm>
            </p:grpSpPr>
            <p:sp>
              <p:nvSpPr>
                <p:cNvPr id="16671" name="Line 75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672" name="Oval 76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662" name="Group 77"/>
              <p:cNvGrpSpPr>
                <a:grpSpLocks/>
              </p:cNvGrpSpPr>
              <p:nvPr/>
            </p:nvGrpSpPr>
            <p:grpSpPr bwMode="auto">
              <a:xfrm flipH="1">
                <a:off x="1296" y="1152"/>
                <a:ext cx="192" cy="144"/>
                <a:chOff x="1392" y="3072"/>
                <a:chExt cx="192" cy="144"/>
              </a:xfrm>
            </p:grpSpPr>
            <p:sp>
              <p:nvSpPr>
                <p:cNvPr id="16669" name="Line 78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670" name="Oval 79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663" name="Group 80"/>
              <p:cNvGrpSpPr>
                <a:grpSpLocks/>
              </p:cNvGrpSpPr>
              <p:nvPr/>
            </p:nvGrpSpPr>
            <p:grpSpPr bwMode="auto">
              <a:xfrm flipH="1" flipV="1">
                <a:off x="1296" y="1584"/>
                <a:ext cx="192" cy="144"/>
                <a:chOff x="1392" y="3072"/>
                <a:chExt cx="192" cy="144"/>
              </a:xfrm>
            </p:grpSpPr>
            <p:sp>
              <p:nvSpPr>
                <p:cNvPr id="16667" name="Line 81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668" name="Oval 82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664" name="Group 83"/>
              <p:cNvGrpSpPr>
                <a:grpSpLocks/>
              </p:cNvGrpSpPr>
              <p:nvPr/>
            </p:nvGrpSpPr>
            <p:grpSpPr bwMode="auto">
              <a:xfrm flipH="1" flipV="1">
                <a:off x="1296" y="1488"/>
                <a:ext cx="192" cy="144"/>
                <a:chOff x="1392" y="3072"/>
                <a:chExt cx="192" cy="144"/>
              </a:xfrm>
            </p:grpSpPr>
            <p:sp>
              <p:nvSpPr>
                <p:cNvPr id="16665" name="Line 84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666" name="Oval 85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6387" name="Group 127"/>
          <p:cNvGrpSpPr>
            <a:grpSpLocks/>
          </p:cNvGrpSpPr>
          <p:nvPr/>
        </p:nvGrpSpPr>
        <p:grpSpPr bwMode="auto">
          <a:xfrm>
            <a:off x="1828800" y="1981200"/>
            <a:ext cx="304800" cy="228600"/>
            <a:chOff x="1392" y="3072"/>
            <a:chExt cx="192" cy="144"/>
          </a:xfrm>
        </p:grpSpPr>
        <p:sp>
          <p:nvSpPr>
            <p:cNvPr id="16656" name="Line 128"/>
            <p:cNvSpPr>
              <a:spLocks noChangeShapeType="1"/>
            </p:cNvSpPr>
            <p:nvPr/>
          </p:nvSpPr>
          <p:spPr bwMode="auto">
            <a:xfrm flipV="1">
              <a:off x="1392" y="3072"/>
              <a:ext cx="96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57" name="Oval 129"/>
            <p:cNvSpPr>
              <a:spLocks noChangeArrowheads="1"/>
            </p:cNvSpPr>
            <p:nvPr/>
          </p:nvSpPr>
          <p:spPr bwMode="auto">
            <a:xfrm>
              <a:off x="1488" y="3072"/>
              <a:ext cx="96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388" name="Group 130"/>
          <p:cNvGrpSpPr>
            <a:grpSpLocks/>
          </p:cNvGrpSpPr>
          <p:nvPr/>
        </p:nvGrpSpPr>
        <p:grpSpPr bwMode="auto">
          <a:xfrm flipH="1" flipV="1">
            <a:off x="1676400" y="2971800"/>
            <a:ext cx="304800" cy="228600"/>
            <a:chOff x="1392" y="3072"/>
            <a:chExt cx="192" cy="144"/>
          </a:xfrm>
        </p:grpSpPr>
        <p:sp>
          <p:nvSpPr>
            <p:cNvPr id="16654" name="Line 131"/>
            <p:cNvSpPr>
              <a:spLocks noChangeShapeType="1"/>
            </p:cNvSpPr>
            <p:nvPr/>
          </p:nvSpPr>
          <p:spPr bwMode="auto">
            <a:xfrm flipV="1">
              <a:off x="1392" y="3072"/>
              <a:ext cx="96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55" name="Oval 132"/>
            <p:cNvSpPr>
              <a:spLocks noChangeArrowheads="1"/>
            </p:cNvSpPr>
            <p:nvPr/>
          </p:nvSpPr>
          <p:spPr bwMode="auto">
            <a:xfrm>
              <a:off x="1488" y="3072"/>
              <a:ext cx="96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389" name="Group 133"/>
          <p:cNvGrpSpPr>
            <a:grpSpLocks/>
          </p:cNvGrpSpPr>
          <p:nvPr/>
        </p:nvGrpSpPr>
        <p:grpSpPr bwMode="auto">
          <a:xfrm flipH="1">
            <a:off x="1676400" y="1981200"/>
            <a:ext cx="304800" cy="228600"/>
            <a:chOff x="1392" y="3072"/>
            <a:chExt cx="192" cy="144"/>
          </a:xfrm>
        </p:grpSpPr>
        <p:sp>
          <p:nvSpPr>
            <p:cNvPr id="16652" name="Line 134"/>
            <p:cNvSpPr>
              <a:spLocks noChangeShapeType="1"/>
            </p:cNvSpPr>
            <p:nvPr/>
          </p:nvSpPr>
          <p:spPr bwMode="auto">
            <a:xfrm flipV="1">
              <a:off x="1392" y="3072"/>
              <a:ext cx="96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53" name="Oval 135"/>
            <p:cNvSpPr>
              <a:spLocks noChangeArrowheads="1"/>
            </p:cNvSpPr>
            <p:nvPr/>
          </p:nvSpPr>
          <p:spPr bwMode="auto">
            <a:xfrm>
              <a:off x="1488" y="3072"/>
              <a:ext cx="96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390" name="Group 136"/>
          <p:cNvGrpSpPr>
            <a:grpSpLocks/>
          </p:cNvGrpSpPr>
          <p:nvPr/>
        </p:nvGrpSpPr>
        <p:grpSpPr bwMode="auto">
          <a:xfrm flipV="1">
            <a:off x="1828800" y="2971800"/>
            <a:ext cx="304800" cy="228600"/>
            <a:chOff x="1392" y="3072"/>
            <a:chExt cx="192" cy="144"/>
          </a:xfrm>
        </p:grpSpPr>
        <p:sp>
          <p:nvSpPr>
            <p:cNvPr id="16650" name="Line 137"/>
            <p:cNvSpPr>
              <a:spLocks noChangeShapeType="1"/>
            </p:cNvSpPr>
            <p:nvPr/>
          </p:nvSpPr>
          <p:spPr bwMode="auto">
            <a:xfrm flipV="1">
              <a:off x="1392" y="3072"/>
              <a:ext cx="96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51" name="Oval 138"/>
            <p:cNvSpPr>
              <a:spLocks noChangeArrowheads="1"/>
            </p:cNvSpPr>
            <p:nvPr/>
          </p:nvSpPr>
          <p:spPr bwMode="auto">
            <a:xfrm>
              <a:off x="1488" y="3072"/>
              <a:ext cx="96" cy="4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5824" name="Group 368"/>
          <p:cNvGrpSpPr>
            <a:grpSpLocks/>
          </p:cNvGrpSpPr>
          <p:nvPr/>
        </p:nvGrpSpPr>
        <p:grpSpPr bwMode="auto">
          <a:xfrm>
            <a:off x="5029200" y="1371600"/>
            <a:ext cx="1600200" cy="3429000"/>
            <a:chOff x="3168" y="864"/>
            <a:chExt cx="1008" cy="2160"/>
          </a:xfrm>
        </p:grpSpPr>
        <p:grpSp>
          <p:nvGrpSpPr>
            <p:cNvPr id="16565" name="Group 86"/>
            <p:cNvGrpSpPr>
              <a:grpSpLocks/>
            </p:cNvGrpSpPr>
            <p:nvPr/>
          </p:nvGrpSpPr>
          <p:grpSpPr bwMode="auto">
            <a:xfrm>
              <a:off x="3504" y="1200"/>
              <a:ext cx="384" cy="864"/>
              <a:chOff x="3504" y="1200"/>
              <a:chExt cx="384" cy="864"/>
            </a:xfrm>
          </p:grpSpPr>
          <p:sp>
            <p:nvSpPr>
              <p:cNvPr id="16610" name="Rectangle 87"/>
              <p:cNvSpPr>
                <a:spLocks noChangeArrowheads="1"/>
              </p:cNvSpPr>
              <p:nvPr/>
            </p:nvSpPr>
            <p:spPr bwMode="auto">
              <a:xfrm>
                <a:off x="3648" y="1248"/>
                <a:ext cx="96" cy="76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6611" name="Group 88"/>
              <p:cNvGrpSpPr>
                <a:grpSpLocks/>
              </p:cNvGrpSpPr>
              <p:nvPr/>
            </p:nvGrpSpPr>
            <p:grpSpPr bwMode="auto">
              <a:xfrm>
                <a:off x="3504" y="1200"/>
                <a:ext cx="384" cy="864"/>
                <a:chOff x="4032" y="1200"/>
                <a:chExt cx="384" cy="864"/>
              </a:xfrm>
            </p:grpSpPr>
            <p:grpSp>
              <p:nvGrpSpPr>
                <p:cNvPr id="16612" name="Group 89"/>
                <p:cNvGrpSpPr>
                  <a:grpSpLocks/>
                </p:cNvGrpSpPr>
                <p:nvPr/>
              </p:nvGrpSpPr>
              <p:grpSpPr bwMode="auto">
                <a:xfrm>
                  <a:off x="4224" y="1344"/>
                  <a:ext cx="192" cy="576"/>
                  <a:chOff x="1488" y="1152"/>
                  <a:chExt cx="192" cy="576"/>
                </a:xfrm>
              </p:grpSpPr>
              <p:grpSp>
                <p:nvGrpSpPr>
                  <p:cNvPr id="16638" name="Group 90"/>
                  <p:cNvGrpSpPr>
                    <a:grpSpLocks/>
                  </p:cNvGrpSpPr>
                  <p:nvPr/>
                </p:nvGrpSpPr>
                <p:grpSpPr bwMode="auto">
                  <a:xfrm>
                    <a:off x="1488" y="129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6648" name="Line 9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649" name="Oval 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639" name="Group 93"/>
                  <p:cNvGrpSpPr>
                    <a:grpSpLocks/>
                  </p:cNvGrpSpPr>
                  <p:nvPr/>
                </p:nvGrpSpPr>
                <p:grpSpPr bwMode="auto">
                  <a:xfrm>
                    <a:off x="1488" y="1152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6646" name="Line 9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647" name="Oval 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640" name="Group 96"/>
                  <p:cNvGrpSpPr>
                    <a:grpSpLocks/>
                  </p:cNvGrpSpPr>
                  <p:nvPr/>
                </p:nvGrpSpPr>
                <p:grpSpPr bwMode="auto">
                  <a:xfrm flipV="1">
                    <a:off x="1488" y="1584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6644" name="Line 9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645" name="Oval 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641" name="Group 99"/>
                  <p:cNvGrpSpPr>
                    <a:grpSpLocks/>
                  </p:cNvGrpSpPr>
                  <p:nvPr/>
                </p:nvGrpSpPr>
                <p:grpSpPr bwMode="auto">
                  <a:xfrm flipV="1">
                    <a:off x="1488" y="1488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6642" name="Line 10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643" name="Oval 1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6613" name="Group 102"/>
                <p:cNvGrpSpPr>
                  <a:grpSpLocks/>
                </p:cNvGrpSpPr>
                <p:nvPr/>
              </p:nvGrpSpPr>
              <p:grpSpPr bwMode="auto">
                <a:xfrm>
                  <a:off x="4032" y="1344"/>
                  <a:ext cx="192" cy="576"/>
                  <a:chOff x="1296" y="1152"/>
                  <a:chExt cx="192" cy="576"/>
                </a:xfrm>
              </p:grpSpPr>
              <p:grpSp>
                <p:nvGrpSpPr>
                  <p:cNvPr id="16626" name="Group 103"/>
                  <p:cNvGrpSpPr>
                    <a:grpSpLocks/>
                  </p:cNvGrpSpPr>
                  <p:nvPr/>
                </p:nvGrpSpPr>
                <p:grpSpPr bwMode="auto">
                  <a:xfrm flipH="1">
                    <a:off x="1296" y="129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6636" name="Line 10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637" name="Oval 1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627" name="Group 106"/>
                  <p:cNvGrpSpPr>
                    <a:grpSpLocks/>
                  </p:cNvGrpSpPr>
                  <p:nvPr/>
                </p:nvGrpSpPr>
                <p:grpSpPr bwMode="auto">
                  <a:xfrm flipH="1">
                    <a:off x="1296" y="1152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6634" name="Line 10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635" name="Oval 10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628" name="Group 109"/>
                  <p:cNvGrpSpPr>
                    <a:grpSpLocks/>
                  </p:cNvGrpSpPr>
                  <p:nvPr/>
                </p:nvGrpSpPr>
                <p:grpSpPr bwMode="auto">
                  <a:xfrm flipH="1" flipV="1">
                    <a:off x="1296" y="1584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6632" name="Line 110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633" name="Oval 1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629" name="Group 112"/>
                  <p:cNvGrpSpPr>
                    <a:grpSpLocks/>
                  </p:cNvGrpSpPr>
                  <p:nvPr/>
                </p:nvGrpSpPr>
                <p:grpSpPr bwMode="auto">
                  <a:xfrm flipH="1" flipV="1">
                    <a:off x="1296" y="1488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6630" name="Line 11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631" name="Oval 1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6614" name="Group 115"/>
                <p:cNvGrpSpPr>
                  <a:grpSpLocks/>
                </p:cNvGrpSpPr>
                <p:nvPr/>
              </p:nvGrpSpPr>
              <p:grpSpPr bwMode="auto">
                <a:xfrm flipH="1">
                  <a:off x="4032" y="1200"/>
                  <a:ext cx="192" cy="144"/>
                  <a:chOff x="1392" y="3072"/>
                  <a:chExt cx="192" cy="144"/>
                </a:xfrm>
              </p:grpSpPr>
              <p:sp>
                <p:nvSpPr>
                  <p:cNvPr id="16624" name="Line 11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25" name="Oval 117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615" name="Group 118"/>
                <p:cNvGrpSpPr>
                  <a:grpSpLocks/>
                </p:cNvGrpSpPr>
                <p:nvPr/>
              </p:nvGrpSpPr>
              <p:grpSpPr bwMode="auto">
                <a:xfrm flipH="1" flipV="1">
                  <a:off x="4032" y="1920"/>
                  <a:ext cx="192" cy="144"/>
                  <a:chOff x="1392" y="3072"/>
                  <a:chExt cx="192" cy="144"/>
                </a:xfrm>
              </p:grpSpPr>
              <p:sp>
                <p:nvSpPr>
                  <p:cNvPr id="16622" name="Line 11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23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616" name="Group 121"/>
                <p:cNvGrpSpPr>
                  <a:grpSpLocks/>
                </p:cNvGrpSpPr>
                <p:nvPr/>
              </p:nvGrpSpPr>
              <p:grpSpPr bwMode="auto">
                <a:xfrm>
                  <a:off x="4224" y="1200"/>
                  <a:ext cx="192" cy="144"/>
                  <a:chOff x="1392" y="3072"/>
                  <a:chExt cx="192" cy="144"/>
                </a:xfrm>
              </p:grpSpPr>
              <p:sp>
                <p:nvSpPr>
                  <p:cNvPr id="16620" name="Line 12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21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617" name="Group 124"/>
                <p:cNvGrpSpPr>
                  <a:grpSpLocks/>
                </p:cNvGrpSpPr>
                <p:nvPr/>
              </p:nvGrpSpPr>
              <p:grpSpPr bwMode="auto">
                <a:xfrm flipV="1">
                  <a:off x="4224" y="1920"/>
                  <a:ext cx="192" cy="144"/>
                  <a:chOff x="1392" y="3072"/>
                  <a:chExt cx="192" cy="144"/>
                </a:xfrm>
              </p:grpSpPr>
              <p:sp>
                <p:nvSpPr>
                  <p:cNvPr id="16618" name="Line 12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19" name="Oval 126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grpSp>
          <p:nvGrpSpPr>
            <p:cNvPr id="16566" name="Group 139"/>
            <p:cNvGrpSpPr>
              <a:grpSpLocks/>
            </p:cNvGrpSpPr>
            <p:nvPr/>
          </p:nvGrpSpPr>
          <p:grpSpPr bwMode="auto">
            <a:xfrm>
              <a:off x="3168" y="864"/>
              <a:ext cx="1008" cy="2160"/>
              <a:chOff x="3696" y="864"/>
              <a:chExt cx="1008" cy="2160"/>
            </a:xfrm>
          </p:grpSpPr>
          <p:grpSp>
            <p:nvGrpSpPr>
              <p:cNvPr id="16567" name="Group 140"/>
              <p:cNvGrpSpPr>
                <a:grpSpLocks/>
              </p:cNvGrpSpPr>
              <p:nvPr/>
            </p:nvGrpSpPr>
            <p:grpSpPr bwMode="auto">
              <a:xfrm>
                <a:off x="4032" y="1056"/>
                <a:ext cx="384" cy="576"/>
                <a:chOff x="1296" y="816"/>
                <a:chExt cx="432" cy="576"/>
              </a:xfrm>
            </p:grpSpPr>
            <p:sp>
              <p:nvSpPr>
                <p:cNvPr id="16607" name="Line 141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608" name="Line 142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609" name="Line 143"/>
                <p:cNvSpPr>
                  <a:spLocks noChangeShapeType="1"/>
                </p:cNvSpPr>
                <p:nvPr/>
              </p:nvSpPr>
              <p:spPr bwMode="auto">
                <a:xfrm>
                  <a:off x="1728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568" name="Group 144"/>
              <p:cNvGrpSpPr>
                <a:grpSpLocks/>
              </p:cNvGrpSpPr>
              <p:nvPr/>
            </p:nvGrpSpPr>
            <p:grpSpPr bwMode="auto">
              <a:xfrm>
                <a:off x="3840" y="1440"/>
                <a:ext cx="144" cy="655"/>
                <a:chOff x="816" y="1200"/>
                <a:chExt cx="240" cy="528"/>
              </a:xfrm>
            </p:grpSpPr>
            <p:grpSp>
              <p:nvGrpSpPr>
                <p:cNvPr id="16595" name="Group 145"/>
                <p:cNvGrpSpPr>
                  <a:grpSpLocks/>
                </p:cNvGrpSpPr>
                <p:nvPr/>
              </p:nvGrpSpPr>
              <p:grpSpPr bwMode="auto">
                <a:xfrm>
                  <a:off x="816" y="1200"/>
                  <a:ext cx="240" cy="288"/>
                  <a:chOff x="1152" y="2400"/>
                  <a:chExt cx="240" cy="288"/>
                </a:xfrm>
              </p:grpSpPr>
              <p:sp>
                <p:nvSpPr>
                  <p:cNvPr id="16602" name="Oval 14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03" name="Oval 14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04" name="Oval 14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05" name="Oval 14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06" name="Oval 15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596" name="Group 151"/>
                <p:cNvGrpSpPr>
                  <a:grpSpLocks/>
                </p:cNvGrpSpPr>
                <p:nvPr/>
              </p:nvGrpSpPr>
              <p:grpSpPr bwMode="auto">
                <a:xfrm>
                  <a:off x="816" y="1440"/>
                  <a:ext cx="240" cy="288"/>
                  <a:chOff x="1152" y="2400"/>
                  <a:chExt cx="240" cy="288"/>
                </a:xfrm>
              </p:grpSpPr>
              <p:sp>
                <p:nvSpPr>
                  <p:cNvPr id="16597" name="Oval 15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98" name="Oval 15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99" name="Oval 15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00" name="Oval 15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601" name="Oval 15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6569" name="Group 157"/>
              <p:cNvGrpSpPr>
                <a:grpSpLocks/>
              </p:cNvGrpSpPr>
              <p:nvPr/>
            </p:nvGrpSpPr>
            <p:grpSpPr bwMode="auto">
              <a:xfrm>
                <a:off x="3888" y="2095"/>
                <a:ext cx="336" cy="929"/>
                <a:chOff x="3360" y="1855"/>
                <a:chExt cx="336" cy="1073"/>
              </a:xfrm>
            </p:grpSpPr>
            <p:sp>
              <p:nvSpPr>
                <p:cNvPr id="16593" name="Line 158"/>
                <p:cNvSpPr>
                  <a:spLocks noChangeShapeType="1"/>
                </p:cNvSpPr>
                <p:nvPr/>
              </p:nvSpPr>
              <p:spPr bwMode="auto">
                <a:xfrm>
                  <a:off x="3360" y="2928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94" name="Line 159"/>
                <p:cNvSpPr>
                  <a:spLocks noChangeShapeType="1"/>
                </p:cNvSpPr>
                <p:nvPr/>
              </p:nvSpPr>
              <p:spPr bwMode="auto">
                <a:xfrm>
                  <a:off x="3360" y="1855"/>
                  <a:ext cx="0" cy="107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6570" name="Line 160"/>
              <p:cNvSpPr>
                <a:spLocks noChangeShapeType="1"/>
              </p:cNvSpPr>
              <p:nvPr/>
            </p:nvSpPr>
            <p:spPr bwMode="auto">
              <a:xfrm>
                <a:off x="3696" y="864"/>
                <a:ext cx="100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6571" name="Group 161"/>
              <p:cNvGrpSpPr>
                <a:grpSpLocks/>
              </p:cNvGrpSpPr>
              <p:nvPr/>
            </p:nvGrpSpPr>
            <p:grpSpPr bwMode="auto">
              <a:xfrm flipV="1">
                <a:off x="4032" y="1632"/>
                <a:ext cx="384" cy="576"/>
                <a:chOff x="1296" y="576"/>
                <a:chExt cx="432" cy="576"/>
              </a:xfrm>
            </p:grpSpPr>
            <p:sp>
              <p:nvSpPr>
                <p:cNvPr id="16590" name="Line 162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91" name="Line 163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92" name="Line 164"/>
                <p:cNvSpPr>
                  <a:spLocks noChangeShapeType="1"/>
                </p:cNvSpPr>
                <p:nvPr/>
              </p:nvSpPr>
              <p:spPr bwMode="auto">
                <a:xfrm>
                  <a:off x="1728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6572" name="Line 165"/>
              <p:cNvSpPr>
                <a:spLocks noChangeShapeType="1"/>
              </p:cNvSpPr>
              <p:nvPr/>
            </p:nvSpPr>
            <p:spPr bwMode="auto">
              <a:xfrm flipH="1">
                <a:off x="4224" y="2832"/>
                <a:ext cx="0" cy="19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6573" name="Group 166"/>
              <p:cNvGrpSpPr>
                <a:grpSpLocks/>
              </p:cNvGrpSpPr>
              <p:nvPr/>
            </p:nvGrpSpPr>
            <p:grpSpPr bwMode="auto">
              <a:xfrm>
                <a:off x="4176" y="2208"/>
                <a:ext cx="144" cy="624"/>
                <a:chOff x="1392" y="2016"/>
                <a:chExt cx="144" cy="384"/>
              </a:xfrm>
            </p:grpSpPr>
            <p:grpSp>
              <p:nvGrpSpPr>
                <p:cNvPr id="16578" name="Group 167"/>
                <p:cNvGrpSpPr>
                  <a:grpSpLocks/>
                </p:cNvGrpSpPr>
                <p:nvPr/>
              </p:nvGrpSpPr>
              <p:grpSpPr bwMode="auto">
                <a:xfrm>
                  <a:off x="1392" y="2016"/>
                  <a:ext cx="144" cy="192"/>
                  <a:chOff x="1152" y="2400"/>
                  <a:chExt cx="240" cy="288"/>
                </a:xfrm>
              </p:grpSpPr>
              <p:sp>
                <p:nvSpPr>
                  <p:cNvPr id="16585" name="Oval 16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86" name="Oval 16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87" name="Oval 17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88" name="Oval 17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89" name="Oval 17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579" name="Group 173"/>
                <p:cNvGrpSpPr>
                  <a:grpSpLocks/>
                </p:cNvGrpSpPr>
                <p:nvPr/>
              </p:nvGrpSpPr>
              <p:grpSpPr bwMode="auto">
                <a:xfrm>
                  <a:off x="1392" y="2208"/>
                  <a:ext cx="144" cy="192"/>
                  <a:chOff x="1152" y="2400"/>
                  <a:chExt cx="240" cy="288"/>
                </a:xfrm>
              </p:grpSpPr>
              <p:sp>
                <p:nvSpPr>
                  <p:cNvPr id="16580" name="Oval 17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81" name="Oval 17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82" name="Oval 17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83" name="Oval 17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84" name="Oval 17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6574" name="Group 179"/>
              <p:cNvGrpSpPr>
                <a:grpSpLocks/>
              </p:cNvGrpSpPr>
              <p:nvPr/>
            </p:nvGrpSpPr>
            <p:grpSpPr bwMode="auto">
              <a:xfrm>
                <a:off x="3888" y="864"/>
                <a:ext cx="336" cy="576"/>
                <a:chOff x="1152" y="624"/>
                <a:chExt cx="336" cy="576"/>
              </a:xfrm>
            </p:grpSpPr>
            <p:sp>
              <p:nvSpPr>
                <p:cNvPr id="16575" name="Line 180"/>
                <p:cNvSpPr>
                  <a:spLocks noChangeShapeType="1"/>
                </p:cNvSpPr>
                <p:nvPr/>
              </p:nvSpPr>
              <p:spPr bwMode="auto">
                <a:xfrm flipH="1" flipV="1">
                  <a:off x="1152" y="62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76" name="Line 181"/>
                <p:cNvSpPr>
                  <a:spLocks noChangeShapeType="1"/>
                </p:cNvSpPr>
                <p:nvPr/>
              </p:nvSpPr>
              <p:spPr bwMode="auto">
                <a:xfrm>
                  <a:off x="1152" y="624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77" name="Line 182"/>
                <p:cNvSpPr>
                  <a:spLocks noChangeShapeType="1"/>
                </p:cNvSpPr>
                <p:nvPr/>
              </p:nvSpPr>
              <p:spPr bwMode="auto">
                <a:xfrm>
                  <a:off x="1488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6392" name="Group 183"/>
          <p:cNvGrpSpPr>
            <a:grpSpLocks/>
          </p:cNvGrpSpPr>
          <p:nvPr/>
        </p:nvGrpSpPr>
        <p:grpSpPr bwMode="auto">
          <a:xfrm>
            <a:off x="304800" y="1371600"/>
            <a:ext cx="3962400" cy="3124200"/>
            <a:chOff x="480" y="624"/>
            <a:chExt cx="2496" cy="1968"/>
          </a:xfrm>
        </p:grpSpPr>
        <p:grpSp>
          <p:nvGrpSpPr>
            <p:cNvPr id="16494" name="Group 184"/>
            <p:cNvGrpSpPr>
              <a:grpSpLocks/>
            </p:cNvGrpSpPr>
            <p:nvPr/>
          </p:nvGrpSpPr>
          <p:grpSpPr bwMode="auto">
            <a:xfrm>
              <a:off x="1296" y="816"/>
              <a:ext cx="384" cy="576"/>
              <a:chOff x="1296" y="816"/>
              <a:chExt cx="432" cy="576"/>
            </a:xfrm>
          </p:grpSpPr>
          <p:sp>
            <p:nvSpPr>
              <p:cNvPr id="16562" name="Line 185"/>
              <p:cNvSpPr>
                <a:spLocks noChangeShapeType="1"/>
              </p:cNvSpPr>
              <p:nvPr/>
            </p:nvSpPr>
            <p:spPr bwMode="auto">
              <a:xfrm>
                <a:off x="1296" y="816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563" name="Line 186"/>
              <p:cNvSpPr>
                <a:spLocks noChangeShapeType="1"/>
              </p:cNvSpPr>
              <p:nvPr/>
            </p:nvSpPr>
            <p:spPr bwMode="auto">
              <a:xfrm>
                <a:off x="1296" y="81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564" name="Line 187"/>
              <p:cNvSpPr>
                <a:spLocks noChangeShapeType="1"/>
              </p:cNvSpPr>
              <p:nvPr/>
            </p:nvSpPr>
            <p:spPr bwMode="auto">
              <a:xfrm>
                <a:off x="1728" y="81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6495" name="Group 188"/>
            <p:cNvGrpSpPr>
              <a:grpSpLocks/>
            </p:cNvGrpSpPr>
            <p:nvPr/>
          </p:nvGrpSpPr>
          <p:grpSpPr bwMode="auto">
            <a:xfrm flipV="1">
              <a:off x="1296" y="1488"/>
              <a:ext cx="384" cy="576"/>
              <a:chOff x="1296" y="576"/>
              <a:chExt cx="432" cy="576"/>
            </a:xfrm>
          </p:grpSpPr>
          <p:sp>
            <p:nvSpPr>
              <p:cNvPr id="16559" name="Line 189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432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560" name="Line 190"/>
              <p:cNvSpPr>
                <a:spLocks noChangeShapeType="1"/>
              </p:cNvSpPr>
              <p:nvPr/>
            </p:nvSpPr>
            <p:spPr bwMode="auto">
              <a:xfrm>
                <a:off x="1296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561" name="Line 191"/>
              <p:cNvSpPr>
                <a:spLocks noChangeShapeType="1"/>
              </p:cNvSpPr>
              <p:nvPr/>
            </p:nvSpPr>
            <p:spPr bwMode="auto">
              <a:xfrm>
                <a:off x="1728" y="576"/>
                <a:ext cx="0" cy="57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6496" name="Line 192"/>
            <p:cNvSpPr>
              <a:spLocks noChangeShapeType="1"/>
            </p:cNvSpPr>
            <p:nvPr/>
          </p:nvSpPr>
          <p:spPr bwMode="auto">
            <a:xfrm flipH="1">
              <a:off x="1478" y="2383"/>
              <a:ext cx="10" cy="20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6497" name="Group 193"/>
            <p:cNvGrpSpPr>
              <a:grpSpLocks/>
            </p:cNvGrpSpPr>
            <p:nvPr/>
          </p:nvGrpSpPr>
          <p:grpSpPr bwMode="auto">
            <a:xfrm>
              <a:off x="1104" y="1200"/>
              <a:ext cx="384" cy="1392"/>
              <a:chOff x="1104" y="1200"/>
              <a:chExt cx="384" cy="1392"/>
            </a:xfrm>
          </p:grpSpPr>
          <p:grpSp>
            <p:nvGrpSpPr>
              <p:cNvPr id="16544" name="Group 194"/>
              <p:cNvGrpSpPr>
                <a:grpSpLocks/>
              </p:cNvGrpSpPr>
              <p:nvPr/>
            </p:nvGrpSpPr>
            <p:grpSpPr bwMode="auto">
              <a:xfrm>
                <a:off x="1104" y="1200"/>
                <a:ext cx="144" cy="528"/>
                <a:chOff x="816" y="1200"/>
                <a:chExt cx="240" cy="528"/>
              </a:xfrm>
            </p:grpSpPr>
            <p:grpSp>
              <p:nvGrpSpPr>
                <p:cNvPr id="16547" name="Group 195"/>
                <p:cNvGrpSpPr>
                  <a:grpSpLocks/>
                </p:cNvGrpSpPr>
                <p:nvPr/>
              </p:nvGrpSpPr>
              <p:grpSpPr bwMode="auto">
                <a:xfrm>
                  <a:off x="816" y="1200"/>
                  <a:ext cx="240" cy="288"/>
                  <a:chOff x="1152" y="2400"/>
                  <a:chExt cx="240" cy="288"/>
                </a:xfrm>
              </p:grpSpPr>
              <p:sp>
                <p:nvSpPr>
                  <p:cNvPr id="16554" name="Oval 19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55" name="Oval 19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56" name="Oval 19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57" name="Oval 19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58" name="Oval 20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548" name="Group 201"/>
                <p:cNvGrpSpPr>
                  <a:grpSpLocks/>
                </p:cNvGrpSpPr>
                <p:nvPr/>
              </p:nvGrpSpPr>
              <p:grpSpPr bwMode="auto">
                <a:xfrm>
                  <a:off x="816" y="1440"/>
                  <a:ext cx="240" cy="288"/>
                  <a:chOff x="1152" y="2400"/>
                  <a:chExt cx="240" cy="288"/>
                </a:xfrm>
              </p:grpSpPr>
              <p:sp>
                <p:nvSpPr>
                  <p:cNvPr id="16549" name="Oval 20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50" name="Oval 20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51" name="Oval 20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52" name="Oval 20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553" name="Oval 20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16545" name="Line 207"/>
              <p:cNvSpPr>
                <a:spLocks noChangeShapeType="1"/>
              </p:cNvSpPr>
              <p:nvPr/>
            </p:nvSpPr>
            <p:spPr bwMode="auto">
              <a:xfrm>
                <a:off x="1152" y="2592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546" name="Line 208"/>
              <p:cNvSpPr>
                <a:spLocks noChangeShapeType="1"/>
              </p:cNvSpPr>
              <p:nvPr/>
            </p:nvSpPr>
            <p:spPr bwMode="auto">
              <a:xfrm>
                <a:off x="1152" y="1728"/>
                <a:ext cx="0" cy="8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6498" name="Group 209"/>
            <p:cNvGrpSpPr>
              <a:grpSpLocks/>
            </p:cNvGrpSpPr>
            <p:nvPr/>
          </p:nvGrpSpPr>
          <p:grpSpPr bwMode="auto">
            <a:xfrm>
              <a:off x="1152" y="624"/>
              <a:ext cx="336" cy="576"/>
              <a:chOff x="1152" y="624"/>
              <a:chExt cx="336" cy="576"/>
            </a:xfrm>
          </p:grpSpPr>
          <p:sp>
            <p:nvSpPr>
              <p:cNvPr id="16541" name="Line 210"/>
              <p:cNvSpPr>
                <a:spLocks noChangeShapeType="1"/>
              </p:cNvSpPr>
              <p:nvPr/>
            </p:nvSpPr>
            <p:spPr bwMode="auto">
              <a:xfrm flipH="1" flipV="1">
                <a:off x="1152" y="624"/>
                <a:ext cx="0" cy="5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542" name="Line 211"/>
              <p:cNvSpPr>
                <a:spLocks noChangeShapeType="1"/>
              </p:cNvSpPr>
              <p:nvPr/>
            </p:nvSpPr>
            <p:spPr bwMode="auto">
              <a:xfrm>
                <a:off x="1152" y="624"/>
                <a:ext cx="33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543" name="Line 212"/>
              <p:cNvSpPr>
                <a:spLocks noChangeShapeType="1"/>
              </p:cNvSpPr>
              <p:nvPr/>
            </p:nvSpPr>
            <p:spPr bwMode="auto">
              <a:xfrm>
                <a:off x="1488" y="62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6499" name="Line 213"/>
            <p:cNvSpPr>
              <a:spLocks noChangeShapeType="1"/>
            </p:cNvSpPr>
            <p:nvPr/>
          </p:nvSpPr>
          <p:spPr bwMode="auto">
            <a:xfrm>
              <a:off x="960" y="624"/>
              <a:ext cx="100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00" name="Rectangle 214"/>
            <p:cNvSpPr>
              <a:spLocks noChangeArrowheads="1"/>
            </p:cNvSpPr>
            <p:nvPr/>
          </p:nvSpPr>
          <p:spPr bwMode="auto">
            <a:xfrm>
              <a:off x="1440" y="1008"/>
              <a:ext cx="96" cy="76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6501" name="Group 215"/>
            <p:cNvGrpSpPr>
              <a:grpSpLocks/>
            </p:cNvGrpSpPr>
            <p:nvPr/>
          </p:nvGrpSpPr>
          <p:grpSpPr bwMode="auto">
            <a:xfrm>
              <a:off x="1392" y="2064"/>
              <a:ext cx="144" cy="336"/>
              <a:chOff x="1392" y="2016"/>
              <a:chExt cx="144" cy="384"/>
            </a:xfrm>
          </p:grpSpPr>
          <p:grpSp>
            <p:nvGrpSpPr>
              <p:cNvPr id="16529" name="Group 216"/>
              <p:cNvGrpSpPr>
                <a:grpSpLocks/>
              </p:cNvGrpSpPr>
              <p:nvPr/>
            </p:nvGrpSpPr>
            <p:grpSpPr bwMode="auto">
              <a:xfrm>
                <a:off x="1392" y="2016"/>
                <a:ext cx="144" cy="192"/>
                <a:chOff x="1152" y="2400"/>
                <a:chExt cx="240" cy="288"/>
              </a:xfrm>
            </p:grpSpPr>
            <p:sp>
              <p:nvSpPr>
                <p:cNvPr id="16536" name="Oval 217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37" name="Oval 218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38" name="Oval 219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39" name="Oval 220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40" name="Oval 221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530" name="Group 222"/>
              <p:cNvGrpSpPr>
                <a:grpSpLocks/>
              </p:cNvGrpSpPr>
              <p:nvPr/>
            </p:nvGrpSpPr>
            <p:grpSpPr bwMode="auto">
              <a:xfrm>
                <a:off x="1392" y="2208"/>
                <a:ext cx="144" cy="192"/>
                <a:chOff x="1152" y="2400"/>
                <a:chExt cx="240" cy="288"/>
              </a:xfrm>
            </p:grpSpPr>
            <p:sp>
              <p:nvSpPr>
                <p:cNvPr id="16531" name="Oval 223"/>
                <p:cNvSpPr>
                  <a:spLocks noChangeArrowheads="1"/>
                </p:cNvSpPr>
                <p:nvPr/>
              </p:nvSpPr>
              <p:spPr bwMode="auto">
                <a:xfrm>
                  <a:off x="1152" y="2400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32" name="Oval 224"/>
                <p:cNvSpPr>
                  <a:spLocks noChangeArrowheads="1"/>
                </p:cNvSpPr>
                <p:nvPr/>
              </p:nvSpPr>
              <p:spPr bwMode="auto">
                <a:xfrm>
                  <a:off x="1152" y="2448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33" name="Oval 225"/>
                <p:cNvSpPr>
                  <a:spLocks noChangeArrowheads="1"/>
                </p:cNvSpPr>
                <p:nvPr/>
              </p:nvSpPr>
              <p:spPr bwMode="auto">
                <a:xfrm>
                  <a:off x="1152" y="2496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34" name="Oval 226"/>
                <p:cNvSpPr>
                  <a:spLocks noChangeArrowheads="1"/>
                </p:cNvSpPr>
                <p:nvPr/>
              </p:nvSpPr>
              <p:spPr bwMode="auto">
                <a:xfrm>
                  <a:off x="1152" y="2544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35" name="Oval 227"/>
                <p:cNvSpPr>
                  <a:spLocks noChangeArrowheads="1"/>
                </p:cNvSpPr>
                <p:nvPr/>
              </p:nvSpPr>
              <p:spPr bwMode="auto">
                <a:xfrm>
                  <a:off x="1152" y="2592"/>
                  <a:ext cx="240" cy="96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6502" name="Line 228"/>
            <p:cNvSpPr>
              <a:spLocks noChangeShapeType="1"/>
            </p:cNvSpPr>
            <p:nvPr/>
          </p:nvSpPr>
          <p:spPr bwMode="auto">
            <a:xfrm>
              <a:off x="480" y="2592"/>
              <a:ext cx="24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6503" name="Group 229"/>
            <p:cNvGrpSpPr>
              <a:grpSpLocks/>
            </p:cNvGrpSpPr>
            <p:nvPr/>
          </p:nvGrpSpPr>
          <p:grpSpPr bwMode="auto">
            <a:xfrm>
              <a:off x="1440" y="1104"/>
              <a:ext cx="192" cy="576"/>
              <a:chOff x="1488" y="1152"/>
              <a:chExt cx="192" cy="576"/>
            </a:xfrm>
          </p:grpSpPr>
          <p:grpSp>
            <p:nvGrpSpPr>
              <p:cNvPr id="16517" name="Group 230"/>
              <p:cNvGrpSpPr>
                <a:grpSpLocks/>
              </p:cNvGrpSpPr>
              <p:nvPr/>
            </p:nvGrpSpPr>
            <p:grpSpPr bwMode="auto">
              <a:xfrm>
                <a:off x="1488" y="1296"/>
                <a:ext cx="192" cy="144"/>
                <a:chOff x="1392" y="3072"/>
                <a:chExt cx="192" cy="144"/>
              </a:xfrm>
            </p:grpSpPr>
            <p:sp>
              <p:nvSpPr>
                <p:cNvPr id="16527" name="Line 231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28" name="Oval 232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518" name="Group 233"/>
              <p:cNvGrpSpPr>
                <a:grpSpLocks/>
              </p:cNvGrpSpPr>
              <p:nvPr/>
            </p:nvGrpSpPr>
            <p:grpSpPr bwMode="auto">
              <a:xfrm>
                <a:off x="1488" y="1152"/>
                <a:ext cx="192" cy="144"/>
                <a:chOff x="1392" y="3072"/>
                <a:chExt cx="192" cy="144"/>
              </a:xfrm>
            </p:grpSpPr>
            <p:sp>
              <p:nvSpPr>
                <p:cNvPr id="16525" name="Line 234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26" name="Oval 235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519" name="Group 236"/>
              <p:cNvGrpSpPr>
                <a:grpSpLocks/>
              </p:cNvGrpSpPr>
              <p:nvPr/>
            </p:nvGrpSpPr>
            <p:grpSpPr bwMode="auto">
              <a:xfrm flipV="1">
                <a:off x="1488" y="1584"/>
                <a:ext cx="192" cy="144"/>
                <a:chOff x="1392" y="3072"/>
                <a:chExt cx="192" cy="144"/>
              </a:xfrm>
            </p:grpSpPr>
            <p:sp>
              <p:nvSpPr>
                <p:cNvPr id="16523" name="Line 237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24" name="Oval 238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520" name="Group 239"/>
              <p:cNvGrpSpPr>
                <a:grpSpLocks/>
              </p:cNvGrpSpPr>
              <p:nvPr/>
            </p:nvGrpSpPr>
            <p:grpSpPr bwMode="auto">
              <a:xfrm flipV="1">
                <a:off x="1488" y="1488"/>
                <a:ext cx="192" cy="144"/>
                <a:chOff x="1392" y="3072"/>
                <a:chExt cx="192" cy="144"/>
              </a:xfrm>
            </p:grpSpPr>
            <p:sp>
              <p:nvSpPr>
                <p:cNvPr id="16521" name="Line 240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22" name="Oval 241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6504" name="Group 242"/>
            <p:cNvGrpSpPr>
              <a:grpSpLocks/>
            </p:cNvGrpSpPr>
            <p:nvPr/>
          </p:nvGrpSpPr>
          <p:grpSpPr bwMode="auto">
            <a:xfrm>
              <a:off x="1344" y="1104"/>
              <a:ext cx="192" cy="576"/>
              <a:chOff x="1296" y="1152"/>
              <a:chExt cx="192" cy="576"/>
            </a:xfrm>
          </p:grpSpPr>
          <p:grpSp>
            <p:nvGrpSpPr>
              <p:cNvPr id="16505" name="Group 243"/>
              <p:cNvGrpSpPr>
                <a:grpSpLocks/>
              </p:cNvGrpSpPr>
              <p:nvPr/>
            </p:nvGrpSpPr>
            <p:grpSpPr bwMode="auto">
              <a:xfrm flipH="1">
                <a:off x="1296" y="1296"/>
                <a:ext cx="192" cy="144"/>
                <a:chOff x="1392" y="3072"/>
                <a:chExt cx="192" cy="144"/>
              </a:xfrm>
            </p:grpSpPr>
            <p:sp>
              <p:nvSpPr>
                <p:cNvPr id="16515" name="Line 244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16" name="Oval 245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506" name="Group 246"/>
              <p:cNvGrpSpPr>
                <a:grpSpLocks/>
              </p:cNvGrpSpPr>
              <p:nvPr/>
            </p:nvGrpSpPr>
            <p:grpSpPr bwMode="auto">
              <a:xfrm flipH="1">
                <a:off x="1296" y="1152"/>
                <a:ext cx="192" cy="144"/>
                <a:chOff x="1392" y="3072"/>
                <a:chExt cx="192" cy="144"/>
              </a:xfrm>
            </p:grpSpPr>
            <p:sp>
              <p:nvSpPr>
                <p:cNvPr id="16513" name="Line 247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14" name="Oval 248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507" name="Group 249"/>
              <p:cNvGrpSpPr>
                <a:grpSpLocks/>
              </p:cNvGrpSpPr>
              <p:nvPr/>
            </p:nvGrpSpPr>
            <p:grpSpPr bwMode="auto">
              <a:xfrm flipH="1" flipV="1">
                <a:off x="1296" y="1584"/>
                <a:ext cx="192" cy="144"/>
                <a:chOff x="1392" y="3072"/>
                <a:chExt cx="192" cy="144"/>
              </a:xfrm>
            </p:grpSpPr>
            <p:sp>
              <p:nvSpPr>
                <p:cNvPr id="16511" name="Line 250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12" name="Oval 251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508" name="Group 252"/>
              <p:cNvGrpSpPr>
                <a:grpSpLocks/>
              </p:cNvGrpSpPr>
              <p:nvPr/>
            </p:nvGrpSpPr>
            <p:grpSpPr bwMode="auto">
              <a:xfrm flipH="1" flipV="1">
                <a:off x="1296" y="1488"/>
                <a:ext cx="192" cy="144"/>
                <a:chOff x="1392" y="3072"/>
                <a:chExt cx="192" cy="144"/>
              </a:xfrm>
            </p:grpSpPr>
            <p:sp>
              <p:nvSpPr>
                <p:cNvPr id="16509" name="Line 253"/>
                <p:cNvSpPr>
                  <a:spLocks noChangeShapeType="1"/>
                </p:cNvSpPr>
                <p:nvPr/>
              </p:nvSpPr>
              <p:spPr bwMode="auto">
                <a:xfrm flipV="1">
                  <a:off x="1392" y="3072"/>
                  <a:ext cx="96" cy="144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510" name="Oval 254"/>
                <p:cNvSpPr>
                  <a:spLocks noChangeArrowheads="1"/>
                </p:cNvSpPr>
                <p:nvPr/>
              </p:nvSpPr>
              <p:spPr bwMode="auto">
                <a:xfrm>
                  <a:off x="1488" y="3072"/>
                  <a:ext cx="96" cy="4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5855" name="Text Box 255"/>
          <p:cNvSpPr txBox="1">
            <a:spLocks noChangeArrowheads="1"/>
          </p:cNvSpPr>
          <p:nvPr/>
        </p:nvSpPr>
        <p:spPr bwMode="auto">
          <a:xfrm>
            <a:off x="3505200" y="6858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IC</a:t>
            </a:r>
          </a:p>
        </p:txBody>
      </p:sp>
      <p:sp>
        <p:nvSpPr>
          <p:cNvPr id="25856" name="Text Box 256"/>
          <p:cNvSpPr txBox="1">
            <a:spLocks noChangeArrowheads="1"/>
          </p:cNvSpPr>
          <p:nvPr/>
        </p:nvSpPr>
        <p:spPr bwMode="auto">
          <a:xfrm>
            <a:off x="5562600" y="68580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EC</a:t>
            </a:r>
          </a:p>
        </p:txBody>
      </p:sp>
      <p:sp>
        <p:nvSpPr>
          <p:cNvPr id="25857" name="Line 257"/>
          <p:cNvSpPr>
            <a:spLocks noChangeShapeType="1"/>
          </p:cNvSpPr>
          <p:nvPr/>
        </p:nvSpPr>
        <p:spPr bwMode="auto">
          <a:xfrm>
            <a:off x="5867400" y="4724400"/>
            <a:ext cx="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858" name="Line 258"/>
          <p:cNvSpPr>
            <a:spLocks noChangeShapeType="1"/>
          </p:cNvSpPr>
          <p:nvPr/>
        </p:nvSpPr>
        <p:spPr bwMode="auto">
          <a:xfrm>
            <a:off x="4419600" y="1676400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859" name="Line 259"/>
          <p:cNvSpPr>
            <a:spLocks noChangeShapeType="1"/>
          </p:cNvSpPr>
          <p:nvPr/>
        </p:nvSpPr>
        <p:spPr bwMode="auto">
          <a:xfrm flipV="1">
            <a:off x="4419600" y="2743200"/>
            <a:ext cx="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860" name="Line 260"/>
          <p:cNvSpPr>
            <a:spLocks noChangeShapeType="1"/>
          </p:cNvSpPr>
          <p:nvPr/>
        </p:nvSpPr>
        <p:spPr bwMode="auto">
          <a:xfrm flipV="1">
            <a:off x="4114800" y="35814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861" name="Line 261"/>
          <p:cNvSpPr>
            <a:spLocks noChangeShapeType="1"/>
          </p:cNvSpPr>
          <p:nvPr/>
        </p:nvSpPr>
        <p:spPr bwMode="auto">
          <a:xfrm>
            <a:off x="4114800" y="38862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863" name="Line 263"/>
          <p:cNvSpPr>
            <a:spLocks noChangeShapeType="1"/>
          </p:cNvSpPr>
          <p:nvPr/>
        </p:nvSpPr>
        <p:spPr bwMode="auto">
          <a:xfrm>
            <a:off x="6172200" y="40386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866" name="Line 266"/>
          <p:cNvSpPr>
            <a:spLocks noChangeShapeType="1"/>
          </p:cNvSpPr>
          <p:nvPr/>
        </p:nvSpPr>
        <p:spPr bwMode="auto">
          <a:xfrm flipV="1">
            <a:off x="5105400" y="2438400"/>
            <a:ext cx="0" cy="304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867" name="Line 267"/>
          <p:cNvSpPr>
            <a:spLocks noChangeShapeType="1"/>
          </p:cNvSpPr>
          <p:nvPr/>
        </p:nvSpPr>
        <p:spPr bwMode="auto">
          <a:xfrm>
            <a:off x="5105400" y="28194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868" name="Text Box 268"/>
          <p:cNvSpPr txBox="1">
            <a:spLocks noChangeArrowheads="1"/>
          </p:cNvSpPr>
          <p:nvPr/>
        </p:nvSpPr>
        <p:spPr bwMode="auto">
          <a:xfrm>
            <a:off x="6324600" y="4724400"/>
            <a:ext cx="838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800" b="1">
                <a:latin typeface="Times New Roman" pitchFamily="18" charset="0"/>
              </a:rPr>
              <a:t>F</a:t>
            </a:r>
            <a:r>
              <a:rPr lang="en-GB" sz="2800" b="1" baseline="-25000">
                <a:latin typeface="Times New Roman" pitchFamily="18" charset="0"/>
              </a:rPr>
              <a:t>ex</a:t>
            </a:r>
            <a:endParaRPr lang="en-GB" sz="2800" b="1">
              <a:latin typeface="Times New Roman" pitchFamily="18" charset="0"/>
            </a:endParaRPr>
          </a:p>
        </p:txBody>
      </p:sp>
      <p:sp>
        <p:nvSpPr>
          <p:cNvPr id="16404" name="Line 296"/>
          <p:cNvSpPr>
            <a:spLocks noChangeShapeType="1"/>
          </p:cNvSpPr>
          <p:nvPr/>
        </p:nvSpPr>
        <p:spPr bwMode="auto">
          <a:xfrm flipH="1">
            <a:off x="7770813" y="4149725"/>
            <a:ext cx="0" cy="304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5884" name="Group 369"/>
          <p:cNvGrpSpPr>
            <a:grpSpLocks/>
          </p:cNvGrpSpPr>
          <p:nvPr/>
        </p:nvGrpSpPr>
        <p:grpSpPr bwMode="auto">
          <a:xfrm>
            <a:off x="6932613" y="1341438"/>
            <a:ext cx="1600200" cy="3095625"/>
            <a:chOff x="4367" y="845"/>
            <a:chExt cx="1008" cy="1950"/>
          </a:xfrm>
        </p:grpSpPr>
        <p:grpSp>
          <p:nvGrpSpPr>
            <p:cNvPr id="16410" name="Group 355"/>
            <p:cNvGrpSpPr>
              <a:grpSpLocks/>
            </p:cNvGrpSpPr>
            <p:nvPr/>
          </p:nvGrpSpPr>
          <p:grpSpPr bwMode="auto">
            <a:xfrm>
              <a:off x="4367" y="845"/>
              <a:ext cx="1008" cy="1950"/>
              <a:chOff x="4367" y="845"/>
              <a:chExt cx="1008" cy="1950"/>
            </a:xfrm>
          </p:grpSpPr>
          <p:grpSp>
            <p:nvGrpSpPr>
              <p:cNvPr id="16452" name="Group 271"/>
              <p:cNvGrpSpPr>
                <a:grpSpLocks/>
              </p:cNvGrpSpPr>
              <p:nvPr/>
            </p:nvGrpSpPr>
            <p:grpSpPr bwMode="auto">
              <a:xfrm>
                <a:off x="4703" y="1037"/>
                <a:ext cx="384" cy="576"/>
                <a:chOff x="1296" y="816"/>
                <a:chExt cx="432" cy="576"/>
              </a:xfrm>
            </p:grpSpPr>
            <p:sp>
              <p:nvSpPr>
                <p:cNvPr id="16491" name="Line 272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92" name="Line 273"/>
                <p:cNvSpPr>
                  <a:spLocks noChangeShapeType="1"/>
                </p:cNvSpPr>
                <p:nvPr/>
              </p:nvSpPr>
              <p:spPr bwMode="auto">
                <a:xfrm>
                  <a:off x="1296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93" name="Line 274"/>
                <p:cNvSpPr>
                  <a:spLocks noChangeShapeType="1"/>
                </p:cNvSpPr>
                <p:nvPr/>
              </p:nvSpPr>
              <p:spPr bwMode="auto">
                <a:xfrm>
                  <a:off x="1728" y="81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453" name="Group 275"/>
              <p:cNvGrpSpPr>
                <a:grpSpLocks/>
              </p:cNvGrpSpPr>
              <p:nvPr/>
            </p:nvGrpSpPr>
            <p:grpSpPr bwMode="auto">
              <a:xfrm>
                <a:off x="4511" y="1421"/>
                <a:ext cx="138" cy="512"/>
                <a:chOff x="816" y="1200"/>
                <a:chExt cx="240" cy="528"/>
              </a:xfrm>
            </p:grpSpPr>
            <p:grpSp>
              <p:nvGrpSpPr>
                <p:cNvPr id="16479" name="Group 276"/>
                <p:cNvGrpSpPr>
                  <a:grpSpLocks/>
                </p:cNvGrpSpPr>
                <p:nvPr/>
              </p:nvGrpSpPr>
              <p:grpSpPr bwMode="auto">
                <a:xfrm>
                  <a:off x="816" y="1200"/>
                  <a:ext cx="240" cy="288"/>
                  <a:chOff x="1152" y="2400"/>
                  <a:chExt cx="240" cy="288"/>
                </a:xfrm>
              </p:grpSpPr>
              <p:sp>
                <p:nvSpPr>
                  <p:cNvPr id="16486" name="Oval 27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87" name="Oval 27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88" name="Oval 27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89" name="Oval 28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90" name="Oval 28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480" name="Group 282"/>
                <p:cNvGrpSpPr>
                  <a:grpSpLocks/>
                </p:cNvGrpSpPr>
                <p:nvPr/>
              </p:nvGrpSpPr>
              <p:grpSpPr bwMode="auto">
                <a:xfrm>
                  <a:off x="816" y="1440"/>
                  <a:ext cx="240" cy="288"/>
                  <a:chOff x="1152" y="2400"/>
                  <a:chExt cx="240" cy="288"/>
                </a:xfrm>
              </p:grpSpPr>
              <p:sp>
                <p:nvSpPr>
                  <p:cNvPr id="16481" name="Oval 28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82" name="Oval 284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83" name="Oval 28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84" name="Oval 28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85" name="Oval 28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6454" name="Group 288"/>
              <p:cNvGrpSpPr>
                <a:grpSpLocks/>
              </p:cNvGrpSpPr>
              <p:nvPr/>
            </p:nvGrpSpPr>
            <p:grpSpPr bwMode="auto">
              <a:xfrm>
                <a:off x="4558" y="1888"/>
                <a:ext cx="337" cy="907"/>
                <a:chOff x="3360" y="1855"/>
                <a:chExt cx="336" cy="1073"/>
              </a:xfrm>
            </p:grpSpPr>
            <p:sp>
              <p:nvSpPr>
                <p:cNvPr id="16477" name="Line 289"/>
                <p:cNvSpPr>
                  <a:spLocks noChangeShapeType="1"/>
                </p:cNvSpPr>
                <p:nvPr/>
              </p:nvSpPr>
              <p:spPr bwMode="auto">
                <a:xfrm>
                  <a:off x="3360" y="2928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78" name="Line 290"/>
                <p:cNvSpPr>
                  <a:spLocks noChangeShapeType="1"/>
                </p:cNvSpPr>
                <p:nvPr/>
              </p:nvSpPr>
              <p:spPr bwMode="auto">
                <a:xfrm>
                  <a:off x="3360" y="1855"/>
                  <a:ext cx="0" cy="107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6455" name="Line 291"/>
              <p:cNvSpPr>
                <a:spLocks noChangeShapeType="1"/>
              </p:cNvSpPr>
              <p:nvPr/>
            </p:nvSpPr>
            <p:spPr bwMode="auto">
              <a:xfrm>
                <a:off x="4367" y="845"/>
                <a:ext cx="1008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6456" name="Group 292"/>
              <p:cNvGrpSpPr>
                <a:grpSpLocks/>
              </p:cNvGrpSpPr>
              <p:nvPr/>
            </p:nvGrpSpPr>
            <p:grpSpPr bwMode="auto">
              <a:xfrm flipV="1">
                <a:off x="4703" y="1613"/>
                <a:ext cx="384" cy="576"/>
                <a:chOff x="1296" y="576"/>
                <a:chExt cx="432" cy="576"/>
              </a:xfrm>
            </p:grpSpPr>
            <p:sp>
              <p:nvSpPr>
                <p:cNvPr id="16474" name="Line 293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432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75" name="Line 294"/>
                <p:cNvSpPr>
                  <a:spLocks noChangeShapeType="1"/>
                </p:cNvSpPr>
                <p:nvPr/>
              </p:nvSpPr>
              <p:spPr bwMode="auto">
                <a:xfrm>
                  <a:off x="1296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76" name="Line 295"/>
                <p:cNvSpPr>
                  <a:spLocks noChangeShapeType="1"/>
                </p:cNvSpPr>
                <p:nvPr/>
              </p:nvSpPr>
              <p:spPr bwMode="auto">
                <a:xfrm>
                  <a:off x="1728" y="576"/>
                  <a:ext cx="0" cy="57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6457" name="Group 297"/>
              <p:cNvGrpSpPr>
                <a:grpSpLocks/>
              </p:cNvGrpSpPr>
              <p:nvPr/>
            </p:nvGrpSpPr>
            <p:grpSpPr bwMode="auto">
              <a:xfrm>
                <a:off x="4830" y="2189"/>
                <a:ext cx="137" cy="425"/>
                <a:chOff x="1392" y="2016"/>
                <a:chExt cx="144" cy="384"/>
              </a:xfrm>
            </p:grpSpPr>
            <p:grpSp>
              <p:nvGrpSpPr>
                <p:cNvPr id="16462" name="Group 298"/>
                <p:cNvGrpSpPr>
                  <a:grpSpLocks/>
                </p:cNvGrpSpPr>
                <p:nvPr/>
              </p:nvGrpSpPr>
              <p:grpSpPr bwMode="auto">
                <a:xfrm>
                  <a:off x="1392" y="2016"/>
                  <a:ext cx="144" cy="192"/>
                  <a:chOff x="1152" y="2400"/>
                  <a:chExt cx="240" cy="288"/>
                </a:xfrm>
              </p:grpSpPr>
              <p:sp>
                <p:nvSpPr>
                  <p:cNvPr id="16469" name="Oval 29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70" name="Oval 300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71" name="Oval 301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72" name="Oval 302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73" name="Oval 303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463" name="Group 304"/>
                <p:cNvGrpSpPr>
                  <a:grpSpLocks/>
                </p:cNvGrpSpPr>
                <p:nvPr/>
              </p:nvGrpSpPr>
              <p:grpSpPr bwMode="auto">
                <a:xfrm>
                  <a:off x="1392" y="2208"/>
                  <a:ext cx="144" cy="192"/>
                  <a:chOff x="1152" y="2400"/>
                  <a:chExt cx="240" cy="288"/>
                </a:xfrm>
              </p:grpSpPr>
              <p:sp>
                <p:nvSpPr>
                  <p:cNvPr id="16464" name="Oval 305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00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65" name="Oval 306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48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66" name="Oval 307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496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67" name="Oval 308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44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68" name="Oval 309"/>
                  <p:cNvSpPr>
                    <a:spLocks noChangeArrowheads="1"/>
                  </p:cNvSpPr>
                  <p:nvPr/>
                </p:nvSpPr>
                <p:spPr bwMode="auto">
                  <a:xfrm>
                    <a:off x="1152" y="2592"/>
                    <a:ext cx="240" cy="96"/>
                  </a:xfrm>
                  <a:prstGeom prst="ellips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16458" name="Group 310"/>
              <p:cNvGrpSpPr>
                <a:grpSpLocks/>
              </p:cNvGrpSpPr>
              <p:nvPr/>
            </p:nvGrpSpPr>
            <p:grpSpPr bwMode="auto">
              <a:xfrm>
                <a:off x="4559" y="845"/>
                <a:ext cx="336" cy="576"/>
                <a:chOff x="1152" y="624"/>
                <a:chExt cx="336" cy="576"/>
              </a:xfrm>
            </p:grpSpPr>
            <p:sp>
              <p:nvSpPr>
                <p:cNvPr id="16459" name="Line 311"/>
                <p:cNvSpPr>
                  <a:spLocks noChangeShapeType="1"/>
                </p:cNvSpPr>
                <p:nvPr/>
              </p:nvSpPr>
              <p:spPr bwMode="auto">
                <a:xfrm flipH="1" flipV="1">
                  <a:off x="1152" y="624"/>
                  <a:ext cx="0" cy="5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60" name="Line 312"/>
                <p:cNvSpPr>
                  <a:spLocks noChangeShapeType="1"/>
                </p:cNvSpPr>
                <p:nvPr/>
              </p:nvSpPr>
              <p:spPr bwMode="auto">
                <a:xfrm>
                  <a:off x="1152" y="624"/>
                  <a:ext cx="33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6461" name="Line 313"/>
                <p:cNvSpPr>
                  <a:spLocks noChangeShapeType="1"/>
                </p:cNvSpPr>
                <p:nvPr/>
              </p:nvSpPr>
              <p:spPr bwMode="auto">
                <a:xfrm>
                  <a:off x="1488" y="624"/>
                  <a:ext cx="0" cy="19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16411" name="Group 314"/>
            <p:cNvGrpSpPr>
              <a:grpSpLocks/>
            </p:cNvGrpSpPr>
            <p:nvPr/>
          </p:nvGrpSpPr>
          <p:grpSpPr bwMode="auto">
            <a:xfrm>
              <a:off x="4703" y="1207"/>
              <a:ext cx="384" cy="864"/>
              <a:chOff x="3504" y="1200"/>
              <a:chExt cx="384" cy="864"/>
            </a:xfrm>
          </p:grpSpPr>
          <p:sp>
            <p:nvSpPr>
              <p:cNvPr id="16412" name="Rectangle 315"/>
              <p:cNvSpPr>
                <a:spLocks noChangeArrowheads="1"/>
              </p:cNvSpPr>
              <p:nvPr/>
            </p:nvSpPr>
            <p:spPr bwMode="auto">
              <a:xfrm>
                <a:off x="3648" y="1248"/>
                <a:ext cx="96" cy="76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6413" name="Group 316"/>
              <p:cNvGrpSpPr>
                <a:grpSpLocks/>
              </p:cNvGrpSpPr>
              <p:nvPr/>
            </p:nvGrpSpPr>
            <p:grpSpPr bwMode="auto">
              <a:xfrm>
                <a:off x="3504" y="1200"/>
                <a:ext cx="384" cy="864"/>
                <a:chOff x="4032" y="1200"/>
                <a:chExt cx="384" cy="864"/>
              </a:xfrm>
            </p:grpSpPr>
            <p:grpSp>
              <p:nvGrpSpPr>
                <p:cNvPr id="16414" name="Group 317"/>
                <p:cNvGrpSpPr>
                  <a:grpSpLocks/>
                </p:cNvGrpSpPr>
                <p:nvPr/>
              </p:nvGrpSpPr>
              <p:grpSpPr bwMode="auto">
                <a:xfrm>
                  <a:off x="4224" y="1344"/>
                  <a:ext cx="192" cy="576"/>
                  <a:chOff x="1488" y="1152"/>
                  <a:chExt cx="192" cy="576"/>
                </a:xfrm>
              </p:grpSpPr>
              <p:grpSp>
                <p:nvGrpSpPr>
                  <p:cNvPr id="16440" name="Group 318"/>
                  <p:cNvGrpSpPr>
                    <a:grpSpLocks/>
                  </p:cNvGrpSpPr>
                  <p:nvPr/>
                </p:nvGrpSpPr>
                <p:grpSpPr bwMode="auto">
                  <a:xfrm>
                    <a:off x="1488" y="129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6450" name="Line 31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51" name="Oval 3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441" name="Group 321"/>
                  <p:cNvGrpSpPr>
                    <a:grpSpLocks/>
                  </p:cNvGrpSpPr>
                  <p:nvPr/>
                </p:nvGrpSpPr>
                <p:grpSpPr bwMode="auto">
                  <a:xfrm>
                    <a:off x="1488" y="1152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6448" name="Line 32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49" name="Oval 3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442" name="Group 324"/>
                  <p:cNvGrpSpPr>
                    <a:grpSpLocks/>
                  </p:cNvGrpSpPr>
                  <p:nvPr/>
                </p:nvGrpSpPr>
                <p:grpSpPr bwMode="auto">
                  <a:xfrm flipV="1">
                    <a:off x="1488" y="1584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6446" name="Line 32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47" name="Oval 3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443" name="Group 327"/>
                  <p:cNvGrpSpPr>
                    <a:grpSpLocks/>
                  </p:cNvGrpSpPr>
                  <p:nvPr/>
                </p:nvGrpSpPr>
                <p:grpSpPr bwMode="auto">
                  <a:xfrm flipV="1">
                    <a:off x="1488" y="1488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6444" name="Line 32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45" name="Oval 3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6415" name="Group 330"/>
                <p:cNvGrpSpPr>
                  <a:grpSpLocks/>
                </p:cNvGrpSpPr>
                <p:nvPr/>
              </p:nvGrpSpPr>
              <p:grpSpPr bwMode="auto">
                <a:xfrm>
                  <a:off x="4032" y="1344"/>
                  <a:ext cx="192" cy="576"/>
                  <a:chOff x="1296" y="1152"/>
                  <a:chExt cx="192" cy="576"/>
                </a:xfrm>
              </p:grpSpPr>
              <p:grpSp>
                <p:nvGrpSpPr>
                  <p:cNvPr id="16428" name="Group 331"/>
                  <p:cNvGrpSpPr>
                    <a:grpSpLocks/>
                  </p:cNvGrpSpPr>
                  <p:nvPr/>
                </p:nvGrpSpPr>
                <p:grpSpPr bwMode="auto">
                  <a:xfrm flipH="1">
                    <a:off x="1296" y="1296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6438" name="Line 332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39" name="Oval 3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429" name="Group 334"/>
                  <p:cNvGrpSpPr>
                    <a:grpSpLocks/>
                  </p:cNvGrpSpPr>
                  <p:nvPr/>
                </p:nvGrpSpPr>
                <p:grpSpPr bwMode="auto">
                  <a:xfrm flipH="1">
                    <a:off x="1296" y="1152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6436" name="Line 33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37" name="Oval 3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430" name="Group 337"/>
                  <p:cNvGrpSpPr>
                    <a:grpSpLocks/>
                  </p:cNvGrpSpPr>
                  <p:nvPr/>
                </p:nvGrpSpPr>
                <p:grpSpPr bwMode="auto">
                  <a:xfrm flipH="1" flipV="1">
                    <a:off x="1296" y="1584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6434" name="Line 33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35" name="Oval 3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6431" name="Group 340"/>
                  <p:cNvGrpSpPr>
                    <a:grpSpLocks/>
                  </p:cNvGrpSpPr>
                  <p:nvPr/>
                </p:nvGrpSpPr>
                <p:grpSpPr bwMode="auto">
                  <a:xfrm flipH="1" flipV="1">
                    <a:off x="1296" y="1488"/>
                    <a:ext cx="192" cy="144"/>
                    <a:chOff x="1392" y="3072"/>
                    <a:chExt cx="192" cy="144"/>
                  </a:xfrm>
                </p:grpSpPr>
                <p:sp>
                  <p:nvSpPr>
                    <p:cNvPr id="16432" name="Line 3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392" y="3072"/>
                      <a:ext cx="96" cy="144"/>
                    </a:xfrm>
                    <a:prstGeom prst="line">
                      <a:avLst/>
                    </a:prstGeom>
                    <a:noFill/>
                    <a:ln w="19050">
                      <a:solidFill>
                        <a:srgbClr val="FF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6433" name="Oval 3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88" y="3072"/>
                      <a:ext cx="96" cy="48"/>
                    </a:xfrm>
                    <a:prstGeom prst="ellipse">
                      <a:avLst/>
                    </a:prstGeom>
                    <a:solidFill>
                      <a:srgbClr val="FF0000"/>
                    </a:solidFill>
                    <a:ln w="9525">
                      <a:solidFill>
                        <a:srgbClr val="FF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16416" name="Group 343"/>
                <p:cNvGrpSpPr>
                  <a:grpSpLocks/>
                </p:cNvGrpSpPr>
                <p:nvPr/>
              </p:nvGrpSpPr>
              <p:grpSpPr bwMode="auto">
                <a:xfrm flipH="1">
                  <a:off x="4032" y="1200"/>
                  <a:ext cx="192" cy="144"/>
                  <a:chOff x="1392" y="3072"/>
                  <a:chExt cx="192" cy="144"/>
                </a:xfrm>
              </p:grpSpPr>
              <p:sp>
                <p:nvSpPr>
                  <p:cNvPr id="16426" name="Line 34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27" name="Oval 345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417" name="Group 346"/>
                <p:cNvGrpSpPr>
                  <a:grpSpLocks/>
                </p:cNvGrpSpPr>
                <p:nvPr/>
              </p:nvGrpSpPr>
              <p:grpSpPr bwMode="auto">
                <a:xfrm flipH="1" flipV="1">
                  <a:off x="4032" y="1920"/>
                  <a:ext cx="192" cy="144"/>
                  <a:chOff x="1392" y="3072"/>
                  <a:chExt cx="192" cy="144"/>
                </a:xfrm>
              </p:grpSpPr>
              <p:sp>
                <p:nvSpPr>
                  <p:cNvPr id="16424" name="Line 34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25" name="Oval 348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418" name="Group 349"/>
                <p:cNvGrpSpPr>
                  <a:grpSpLocks/>
                </p:cNvGrpSpPr>
                <p:nvPr/>
              </p:nvGrpSpPr>
              <p:grpSpPr bwMode="auto">
                <a:xfrm>
                  <a:off x="4224" y="1200"/>
                  <a:ext cx="192" cy="144"/>
                  <a:chOff x="1392" y="3072"/>
                  <a:chExt cx="192" cy="144"/>
                </a:xfrm>
              </p:grpSpPr>
              <p:sp>
                <p:nvSpPr>
                  <p:cNvPr id="16422" name="Line 35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23" name="Oval 351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419" name="Group 352"/>
                <p:cNvGrpSpPr>
                  <a:grpSpLocks/>
                </p:cNvGrpSpPr>
                <p:nvPr/>
              </p:nvGrpSpPr>
              <p:grpSpPr bwMode="auto">
                <a:xfrm flipV="1">
                  <a:off x="4224" y="1920"/>
                  <a:ext cx="192" cy="144"/>
                  <a:chOff x="1392" y="3072"/>
                  <a:chExt cx="192" cy="144"/>
                </a:xfrm>
              </p:grpSpPr>
              <p:sp>
                <p:nvSpPr>
                  <p:cNvPr id="16420" name="Line 35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92" y="3072"/>
                    <a:ext cx="96" cy="144"/>
                  </a:xfrm>
                  <a:prstGeom prst="line">
                    <a:avLst/>
                  </a:prstGeom>
                  <a:noFill/>
                  <a:ln w="19050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6421" name="Oval 354"/>
                  <p:cNvSpPr>
                    <a:spLocks noChangeArrowheads="1"/>
                  </p:cNvSpPr>
                  <p:nvPr/>
                </p:nvSpPr>
                <p:spPr bwMode="auto">
                  <a:xfrm>
                    <a:off x="1488" y="3072"/>
                    <a:ext cx="96" cy="48"/>
                  </a:xfrm>
                  <a:prstGeom prst="ellipse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25963" name="Line 363"/>
          <p:cNvSpPr>
            <a:spLocks noChangeShapeType="1"/>
          </p:cNvSpPr>
          <p:nvPr/>
        </p:nvSpPr>
        <p:spPr bwMode="auto">
          <a:xfrm flipV="1">
            <a:off x="8027988" y="3716338"/>
            <a:ext cx="0" cy="304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965" name="Line 365"/>
          <p:cNvSpPr>
            <a:spLocks noChangeShapeType="1"/>
          </p:cNvSpPr>
          <p:nvPr/>
        </p:nvSpPr>
        <p:spPr bwMode="auto">
          <a:xfrm flipV="1">
            <a:off x="7019925" y="2708275"/>
            <a:ext cx="0" cy="3048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966" name="Line 366"/>
          <p:cNvSpPr>
            <a:spLocks noChangeShapeType="1"/>
          </p:cNvSpPr>
          <p:nvPr/>
        </p:nvSpPr>
        <p:spPr bwMode="auto">
          <a:xfrm>
            <a:off x="7019925" y="2255838"/>
            <a:ext cx="0" cy="38100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967" name="Text Box 367"/>
          <p:cNvSpPr txBox="1">
            <a:spLocks noChangeArrowheads="1"/>
          </p:cNvSpPr>
          <p:nvPr/>
        </p:nvSpPr>
        <p:spPr bwMode="auto">
          <a:xfrm>
            <a:off x="7410450" y="692150"/>
            <a:ext cx="76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sz="2400" b="1">
                <a:latin typeface="Times New Roman" pitchFamily="18" charset="0"/>
              </a:rPr>
              <a:t>C</a:t>
            </a:r>
            <a:r>
              <a:rPr lang="en-GB" sz="2400" b="1">
                <a:latin typeface="Times New Roman" pitchFamily="18" charset="0"/>
              </a:rPr>
              <a:t>C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645001" y="385789"/>
            <a:ext cx="2672398" cy="646331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hu-HU" sz="3600" dirty="0" smtClean="0"/>
              <a:t>Rövid nyújtás</a:t>
            </a:r>
            <a:endParaRPr lang="hu-HU" sz="3600" dirty="0"/>
          </a:p>
        </p:txBody>
      </p:sp>
      <p:sp>
        <p:nvSpPr>
          <p:cNvPr id="358" name="Szövegdoboz 357"/>
          <p:cNvSpPr txBox="1"/>
          <p:nvPr/>
        </p:nvSpPr>
        <p:spPr>
          <a:xfrm>
            <a:off x="626836" y="5410200"/>
            <a:ext cx="84669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/>
              <a:t>EC során a </a:t>
            </a:r>
            <a:r>
              <a:rPr lang="hu-HU" sz="2800" dirty="0" err="1" smtClean="0"/>
              <a:t>kontraktilis</a:t>
            </a:r>
            <a:r>
              <a:rPr lang="hu-HU" sz="2800" dirty="0" smtClean="0"/>
              <a:t> elemek hossza nem nő meg, majd CC során a hossz csökkenhet nagymértékű </a:t>
            </a:r>
            <a:r>
              <a:rPr lang="hu-HU" sz="2800" dirty="0" smtClean="0"/>
              <a:t>rövidülésnél</a:t>
            </a:r>
          </a:p>
          <a:p>
            <a:pPr algn="ctr"/>
            <a:r>
              <a:rPr lang="hu-HU" sz="2800" dirty="0" smtClean="0"/>
              <a:t>A rövidülés kezdetén a passzív elemek végzik a munkát</a:t>
            </a:r>
          </a:p>
        </p:txBody>
      </p:sp>
    </p:spTree>
    <p:extLst>
      <p:ext uri="{BB962C8B-B14F-4D97-AF65-F5344CB8AC3E}">
        <p14:creationId xmlns:p14="http://schemas.microsoft.com/office/powerpoint/2010/main" val="95127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5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8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8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8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8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8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8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5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5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8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8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5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8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8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8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58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5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5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5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64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55" grpId="0"/>
      <p:bldP spid="25857" grpId="0" animBg="1"/>
      <p:bldP spid="25858" grpId="0" animBg="1"/>
      <p:bldP spid="25859" grpId="0" animBg="1"/>
      <p:bldP spid="25860" grpId="0" animBg="1"/>
      <p:bldP spid="25861" grpId="0" animBg="1"/>
      <p:bldP spid="25863" grpId="0" animBg="1"/>
      <p:bldP spid="25866" grpId="0" animBg="1"/>
      <p:bldP spid="25867" grpId="0" animBg="1"/>
      <p:bldP spid="25868" grpId="0"/>
      <p:bldP spid="16404" grpId="0" animBg="1"/>
      <p:bldP spid="25963" grpId="0" animBg="1"/>
      <p:bldP spid="25965" grpId="0" animBg="1"/>
      <p:bldP spid="25966" grpId="0" animBg="1"/>
      <p:bldP spid="25967" grpId="0"/>
      <p:bldP spid="35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86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7914882"/>
              </p:ext>
            </p:extLst>
          </p:nvPr>
        </p:nvGraphicFramePr>
        <p:xfrm>
          <a:off x="496888" y="815975"/>
          <a:ext cx="5715000" cy="284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8" name="Munkalap" r:id="rId4" imgW="3448078" imgH="1609704" progId="Excel.Sheet.8">
                  <p:embed/>
                </p:oleObj>
              </mc:Choice>
              <mc:Fallback>
                <p:oleObj name="Munkalap" r:id="rId4" imgW="3448078" imgH="1609704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888" y="815975"/>
                        <a:ext cx="5715000" cy="2841625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6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686927"/>
              </p:ext>
            </p:extLst>
          </p:nvPr>
        </p:nvGraphicFramePr>
        <p:xfrm>
          <a:off x="465138" y="3306763"/>
          <a:ext cx="5762625" cy="2865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49" name="Munkalap" r:id="rId6" imgW="3448078" imgH="1609704" progId="Excel.Sheet.8">
                  <p:embed/>
                </p:oleObj>
              </mc:Choice>
              <mc:Fallback>
                <p:oleObj name="Munkalap" r:id="rId6" imgW="3448078" imgH="1609704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138" y="3306763"/>
                        <a:ext cx="5762625" cy="2865437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852" name="Line 4"/>
          <p:cNvSpPr>
            <a:spLocks noChangeShapeType="1"/>
          </p:cNvSpPr>
          <p:nvPr/>
        </p:nvSpPr>
        <p:spPr bwMode="auto">
          <a:xfrm>
            <a:off x="4503738" y="1628775"/>
            <a:ext cx="0" cy="3200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3" name="Line 5"/>
          <p:cNvSpPr>
            <a:spLocks noChangeShapeType="1"/>
          </p:cNvSpPr>
          <p:nvPr/>
        </p:nvSpPr>
        <p:spPr bwMode="auto">
          <a:xfrm>
            <a:off x="5157788" y="1447800"/>
            <a:ext cx="0" cy="32004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4" name="Line 6"/>
          <p:cNvSpPr>
            <a:spLocks noChangeShapeType="1"/>
          </p:cNvSpPr>
          <p:nvPr/>
        </p:nvSpPr>
        <p:spPr bwMode="auto">
          <a:xfrm>
            <a:off x="2370138" y="2133600"/>
            <a:ext cx="0" cy="3200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5" name="Line 7"/>
          <p:cNvSpPr>
            <a:spLocks noChangeShapeType="1"/>
          </p:cNvSpPr>
          <p:nvPr/>
        </p:nvSpPr>
        <p:spPr bwMode="auto">
          <a:xfrm>
            <a:off x="5722938" y="1600200"/>
            <a:ext cx="0" cy="320040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8616" name="Text Box 8"/>
          <p:cNvSpPr txBox="1">
            <a:spLocks noChangeArrowheads="1"/>
          </p:cNvSpPr>
          <p:nvPr/>
        </p:nvSpPr>
        <p:spPr bwMode="auto">
          <a:xfrm>
            <a:off x="900113" y="180498"/>
            <a:ext cx="7632700" cy="461963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sz="2400" b="1" dirty="0">
                <a:latin typeface="Times New Roman" pitchFamily="18" charset="0"/>
              </a:rPr>
              <a:t>NYÚJTÁSOS – RÖVIDÜLÉSES CIKLUS</a:t>
            </a:r>
            <a:endParaRPr lang="en-GB" sz="2400" b="1" dirty="0">
              <a:latin typeface="Times New Roman" pitchFamily="18" charset="0"/>
            </a:endParaRPr>
          </a:p>
        </p:txBody>
      </p:sp>
      <p:cxnSp>
        <p:nvCxnSpPr>
          <p:cNvPr id="10" name="Egyenes összekötő 9"/>
          <p:cNvCxnSpPr/>
          <p:nvPr/>
        </p:nvCxnSpPr>
        <p:spPr>
          <a:xfrm>
            <a:off x="4667250" y="1628775"/>
            <a:ext cx="0" cy="33131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618" name="Szövegdoboz 11"/>
          <p:cNvSpPr txBox="1">
            <a:spLocks noChangeArrowheads="1"/>
          </p:cNvSpPr>
          <p:nvPr/>
        </p:nvSpPr>
        <p:spPr bwMode="auto">
          <a:xfrm>
            <a:off x="4348163" y="1268413"/>
            <a:ext cx="288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hu-HU" sz="1400" b="1" i="1"/>
              <a:t>B</a:t>
            </a:r>
            <a:endParaRPr lang="en-US" sz="1400" b="1" i="1"/>
          </a:p>
        </p:txBody>
      </p:sp>
      <p:sp>
        <p:nvSpPr>
          <p:cNvPr id="68619" name="Szövegdoboz 12"/>
          <p:cNvSpPr txBox="1">
            <a:spLocks noChangeArrowheads="1"/>
          </p:cNvSpPr>
          <p:nvPr/>
        </p:nvSpPr>
        <p:spPr bwMode="auto">
          <a:xfrm>
            <a:off x="4564063" y="1268413"/>
            <a:ext cx="288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hu-HU" sz="1400" b="1" i="1"/>
              <a:t>C</a:t>
            </a:r>
            <a:endParaRPr lang="en-US" sz="1400" b="1" i="1"/>
          </a:p>
        </p:txBody>
      </p:sp>
      <p:sp>
        <p:nvSpPr>
          <p:cNvPr id="68620" name="Szövegdoboz 13"/>
          <p:cNvSpPr txBox="1">
            <a:spLocks noChangeArrowheads="1"/>
          </p:cNvSpPr>
          <p:nvPr/>
        </p:nvSpPr>
        <p:spPr bwMode="auto">
          <a:xfrm>
            <a:off x="4995863" y="1196975"/>
            <a:ext cx="288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hu-HU" sz="1400" b="1" i="1"/>
              <a:t>D</a:t>
            </a:r>
            <a:endParaRPr lang="en-US" sz="1400" b="1" i="1"/>
          </a:p>
        </p:txBody>
      </p:sp>
      <p:sp>
        <p:nvSpPr>
          <p:cNvPr id="68621" name="Szövegdoboz 14"/>
          <p:cNvSpPr txBox="1">
            <a:spLocks noChangeArrowheads="1"/>
          </p:cNvSpPr>
          <p:nvPr/>
        </p:nvSpPr>
        <p:spPr bwMode="auto">
          <a:xfrm>
            <a:off x="5572125" y="1268413"/>
            <a:ext cx="288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hu-HU" sz="1400" b="1" i="1"/>
              <a:t>E</a:t>
            </a:r>
            <a:endParaRPr lang="en-US" sz="1400" b="1" i="1"/>
          </a:p>
        </p:txBody>
      </p:sp>
      <p:sp>
        <p:nvSpPr>
          <p:cNvPr id="68622" name="Szövegdoboz 15"/>
          <p:cNvSpPr txBox="1">
            <a:spLocks noChangeArrowheads="1"/>
          </p:cNvSpPr>
          <p:nvPr/>
        </p:nvSpPr>
        <p:spPr bwMode="auto">
          <a:xfrm>
            <a:off x="2260600" y="1412875"/>
            <a:ext cx="2873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hu-HU" sz="1400" b="1" i="1"/>
              <a:t>A</a:t>
            </a:r>
            <a:endParaRPr lang="en-US" sz="1400" b="1" i="1"/>
          </a:p>
        </p:txBody>
      </p:sp>
      <p:sp>
        <p:nvSpPr>
          <p:cNvPr id="17" name="Szövegdoboz 16"/>
          <p:cNvSpPr txBox="1"/>
          <p:nvPr/>
        </p:nvSpPr>
        <p:spPr>
          <a:xfrm>
            <a:off x="6011863" y="5589240"/>
            <a:ext cx="2987675" cy="10779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hu-HU" sz="1600" dirty="0"/>
              <a:t>A-B: izometriás kontrakció</a:t>
            </a:r>
          </a:p>
          <a:p>
            <a:pPr>
              <a:defRPr/>
            </a:pPr>
            <a:r>
              <a:rPr lang="hu-HU" sz="1600" dirty="0"/>
              <a:t>B-D: Excentrikus kontrakció</a:t>
            </a:r>
          </a:p>
          <a:p>
            <a:pPr>
              <a:defRPr/>
            </a:pPr>
            <a:r>
              <a:rPr lang="hu-HU" sz="1600" dirty="0"/>
              <a:t>D-E: Koncentrikus kontrakció</a:t>
            </a:r>
          </a:p>
          <a:p>
            <a:pPr>
              <a:defRPr/>
            </a:pPr>
            <a:r>
              <a:rPr lang="hu-HU" sz="1600" dirty="0"/>
              <a:t>B-C: </a:t>
            </a:r>
            <a:r>
              <a:rPr lang="hu-HU" sz="1600" dirty="0" err="1"/>
              <a:t>short</a:t>
            </a:r>
            <a:r>
              <a:rPr lang="hu-HU" sz="1600" dirty="0"/>
              <a:t> </a:t>
            </a:r>
            <a:r>
              <a:rPr lang="hu-HU" sz="1600" dirty="0" err="1" smtClean="0"/>
              <a:t>range</a:t>
            </a:r>
            <a:r>
              <a:rPr lang="hu-HU" sz="1600" dirty="0" smtClean="0"/>
              <a:t> </a:t>
            </a:r>
            <a:r>
              <a:rPr lang="hu-HU" sz="1600" dirty="0" err="1"/>
              <a:t>stiffness</a:t>
            </a:r>
            <a:r>
              <a:rPr lang="hu-HU" sz="1600" dirty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347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8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8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2" grpId="0" animBg="1"/>
      <p:bldP spid="78853" grpId="0" animBg="1"/>
      <p:bldP spid="78854" grpId="0" animBg="1"/>
      <p:bldP spid="7885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63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9944015"/>
              </p:ext>
            </p:extLst>
          </p:nvPr>
        </p:nvGraphicFramePr>
        <p:xfrm>
          <a:off x="3128963" y="44450"/>
          <a:ext cx="5481637" cy="335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4" name="Worksheet" r:id="rId7" imgW="3648572" imgH="1724266" progId="Excel.Sheet.8">
                  <p:embed/>
                </p:oleObj>
              </mc:Choice>
              <mc:Fallback>
                <p:oleObj name="Worksheet" r:id="rId7" imgW="3648572" imgH="1724266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8963" y="44450"/>
                        <a:ext cx="5481637" cy="3351213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96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5609999"/>
              </p:ext>
            </p:extLst>
          </p:nvPr>
        </p:nvGraphicFramePr>
        <p:xfrm>
          <a:off x="3124200" y="2940050"/>
          <a:ext cx="5486400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75" name="Worksheet" r:id="rId9" imgW="3657961" imgH="1724266" progId="Excel.Sheet.8">
                  <p:embed/>
                </p:oleObj>
              </mc:Choice>
              <mc:Fallback>
                <p:oleObj name="Worksheet" r:id="rId9" imgW="3657961" imgH="1724266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940050"/>
                        <a:ext cx="5486400" cy="28956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37" name="Text Box 5"/>
          <p:cNvSpPr txBox="1">
            <a:spLocks noChangeArrowheads="1"/>
          </p:cNvSpPr>
          <p:nvPr/>
        </p:nvSpPr>
        <p:spPr bwMode="auto">
          <a:xfrm>
            <a:off x="277416" y="3397250"/>
            <a:ext cx="2743200" cy="1169551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800" b="1" dirty="0" smtClean="0">
                <a:latin typeface="Times New Roman" pitchFamily="18" charset="0"/>
              </a:rPr>
              <a:t>EMG</a:t>
            </a:r>
            <a:endParaRPr lang="hu-HU" sz="2800" b="1" dirty="0" smtClean="0"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GB" sz="2800" b="1" dirty="0" smtClean="0">
                <a:latin typeface="Times New Roman" pitchFamily="18" charset="0"/>
              </a:rPr>
              <a:t> </a:t>
            </a:r>
            <a:r>
              <a:rPr lang="en-GB" sz="2800" b="1" dirty="0" err="1">
                <a:latin typeface="Times New Roman" pitchFamily="18" charset="0"/>
              </a:rPr>
              <a:t>Vastus</a:t>
            </a:r>
            <a:r>
              <a:rPr lang="en-GB" sz="2800" b="1" dirty="0">
                <a:latin typeface="Times New Roman" pitchFamily="18" charset="0"/>
              </a:rPr>
              <a:t> </a:t>
            </a:r>
            <a:r>
              <a:rPr lang="en-GB" sz="2800" b="1" dirty="0" err="1">
                <a:latin typeface="Times New Roman" pitchFamily="18" charset="0"/>
              </a:rPr>
              <a:t>lateralis</a:t>
            </a:r>
            <a:endParaRPr lang="en-GB" sz="2800" b="1" dirty="0">
              <a:latin typeface="Times New Roman" pitchFamily="18" charset="0"/>
            </a:endParaRPr>
          </a:p>
        </p:txBody>
      </p:sp>
      <p:sp>
        <p:nvSpPr>
          <p:cNvPr id="112646" name="Line 6"/>
          <p:cNvSpPr>
            <a:spLocks noChangeShapeType="1"/>
          </p:cNvSpPr>
          <p:nvPr/>
        </p:nvSpPr>
        <p:spPr bwMode="auto">
          <a:xfrm>
            <a:off x="6096000" y="806450"/>
            <a:ext cx="457200" cy="304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47" name="Line 7"/>
          <p:cNvSpPr>
            <a:spLocks noChangeShapeType="1"/>
          </p:cNvSpPr>
          <p:nvPr/>
        </p:nvSpPr>
        <p:spPr bwMode="auto">
          <a:xfrm>
            <a:off x="6683375" y="3397250"/>
            <a:ext cx="0" cy="53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48" name="Text Box 8"/>
          <p:cNvSpPr txBox="1">
            <a:spLocks noChangeArrowheads="1"/>
          </p:cNvSpPr>
          <p:nvPr/>
        </p:nvSpPr>
        <p:spPr bwMode="auto">
          <a:xfrm>
            <a:off x="6629400" y="19685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 b="1">
                <a:solidFill>
                  <a:schemeClr val="bg1"/>
                </a:solidFill>
                <a:latin typeface="Times New Roman" pitchFamily="18" charset="0"/>
              </a:rPr>
              <a:t>M</a:t>
            </a:r>
            <a:r>
              <a:rPr lang="en-GB" sz="2400" b="1" baseline="-25000">
                <a:solidFill>
                  <a:schemeClr val="bg1"/>
                </a:solidFill>
                <a:latin typeface="Times New Roman" pitchFamily="18" charset="0"/>
              </a:rPr>
              <a:t>ecc</a:t>
            </a:r>
            <a:endParaRPr lang="en-GB" sz="2400" b="1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12649" name="Text Box 9"/>
          <p:cNvSpPr txBox="1">
            <a:spLocks noChangeArrowheads="1"/>
          </p:cNvSpPr>
          <p:nvPr/>
        </p:nvSpPr>
        <p:spPr bwMode="auto">
          <a:xfrm>
            <a:off x="5791200" y="141605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 b="1">
                <a:solidFill>
                  <a:schemeClr val="bg1"/>
                </a:solidFill>
                <a:latin typeface="Times New Roman" pitchFamily="18" charset="0"/>
              </a:rPr>
              <a:t>IC</a:t>
            </a:r>
          </a:p>
        </p:txBody>
      </p:sp>
      <p:sp>
        <p:nvSpPr>
          <p:cNvPr id="112650" name="Line 10"/>
          <p:cNvSpPr>
            <a:spLocks noChangeShapeType="1"/>
          </p:cNvSpPr>
          <p:nvPr/>
        </p:nvSpPr>
        <p:spPr bwMode="auto">
          <a:xfrm>
            <a:off x="6629400" y="1187450"/>
            <a:ext cx="0" cy="838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51" name="Line 11"/>
          <p:cNvSpPr>
            <a:spLocks noChangeShapeType="1"/>
          </p:cNvSpPr>
          <p:nvPr/>
        </p:nvSpPr>
        <p:spPr bwMode="auto">
          <a:xfrm>
            <a:off x="7010400" y="806450"/>
            <a:ext cx="0" cy="12192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652" name="Text Box 12"/>
          <p:cNvSpPr txBox="1">
            <a:spLocks noChangeArrowheads="1"/>
          </p:cNvSpPr>
          <p:nvPr/>
        </p:nvSpPr>
        <p:spPr bwMode="auto">
          <a:xfrm>
            <a:off x="6553200" y="1568450"/>
            <a:ext cx="60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 b="1">
                <a:solidFill>
                  <a:schemeClr val="bg1"/>
                </a:solidFill>
                <a:latin typeface="Times New Roman" pitchFamily="18" charset="0"/>
              </a:rPr>
              <a:t>EC</a:t>
            </a:r>
          </a:p>
        </p:txBody>
      </p:sp>
      <p:sp>
        <p:nvSpPr>
          <p:cNvPr id="112653" name="Text Box 13"/>
          <p:cNvSpPr txBox="1">
            <a:spLocks noChangeArrowheads="1"/>
          </p:cNvSpPr>
          <p:nvPr/>
        </p:nvSpPr>
        <p:spPr bwMode="auto">
          <a:xfrm>
            <a:off x="7086600" y="1568450"/>
            <a:ext cx="60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 b="1">
                <a:solidFill>
                  <a:schemeClr val="bg1"/>
                </a:solidFill>
                <a:latin typeface="Times New Roman" pitchFamily="18" charset="0"/>
              </a:rPr>
              <a:t>CC</a:t>
            </a:r>
          </a:p>
        </p:txBody>
      </p:sp>
      <p:sp>
        <p:nvSpPr>
          <p:cNvPr id="112654" name="Rectangle 14"/>
          <p:cNvSpPr>
            <a:spLocks noChangeArrowheads="1"/>
          </p:cNvSpPr>
          <p:nvPr/>
        </p:nvSpPr>
        <p:spPr bwMode="auto">
          <a:xfrm>
            <a:off x="6588125" y="708025"/>
            <a:ext cx="431800" cy="42481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15" name="Szövegdoboz 14"/>
          <p:cNvSpPr txBox="1"/>
          <p:nvPr/>
        </p:nvSpPr>
        <p:spPr>
          <a:xfrm>
            <a:off x="277416" y="5805264"/>
            <a:ext cx="8866584" cy="92333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hu-HU" dirty="0"/>
              <a:t>Feltételezhetően a </a:t>
            </a:r>
            <a:r>
              <a:rPr lang="hu-HU" dirty="0" err="1"/>
              <a:t>short</a:t>
            </a:r>
            <a:r>
              <a:rPr lang="hu-HU" dirty="0"/>
              <a:t> </a:t>
            </a:r>
            <a:r>
              <a:rPr lang="hu-HU" dirty="0" err="1"/>
              <a:t>range</a:t>
            </a:r>
            <a:r>
              <a:rPr lang="hu-HU" dirty="0"/>
              <a:t> </a:t>
            </a:r>
            <a:r>
              <a:rPr lang="hu-HU" dirty="0" err="1"/>
              <a:t>stiffnessnek</a:t>
            </a:r>
            <a:r>
              <a:rPr lang="hu-HU" dirty="0"/>
              <a:t> </a:t>
            </a:r>
            <a:r>
              <a:rPr lang="hu-HU" dirty="0" smtClean="0"/>
              <a:t>leginkább a </a:t>
            </a:r>
            <a:r>
              <a:rPr lang="hu-HU" dirty="0"/>
              <a:t>passzív elasztikus elemek megnyújtása az oka. Ezt követően  a nyújtás hatására a nyújtási reflex révén  új motoros egység is bekapcsolásra került, amit a megnövekedett EMG </a:t>
            </a:r>
            <a:r>
              <a:rPr lang="hu-HU" dirty="0" smtClean="0"/>
              <a:t>amplitúdó </a:t>
            </a:r>
            <a:r>
              <a:rPr lang="hu-HU" dirty="0"/>
              <a:t>jelez.</a:t>
            </a:r>
            <a:endParaRPr lang="en-US" dirty="0"/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201216" y="481806"/>
            <a:ext cx="2895600" cy="954088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sz="2800" b="1" dirty="0">
                <a:latin typeface="Times New Roman" pitchFamily="18" charset="0"/>
              </a:rPr>
              <a:t>Forgatónyomaték – idő görbe</a:t>
            </a:r>
            <a:endParaRPr lang="en-GB" sz="2800" b="1" dirty="0">
              <a:latin typeface="Times New Roman" pitchFamily="18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201217" y="4889965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A függőleges nyílnál még nem nagyobb az EMG!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305849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26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2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2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2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1126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3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" fill="hold"/>
                                        <p:tgtEl>
                                          <p:spTgt spid="112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" fill="hold"/>
                                        <p:tgtEl>
                                          <p:spTgt spid="1126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9" dur="500"/>
                                        <p:tgtEl>
                                          <p:spTgt spid="1126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2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2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2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46" grpId="0" animBg="1"/>
      <p:bldP spid="112647" grpId="0" animBg="1"/>
      <p:bldP spid="112648" grpId="0" build="p" autoUpdateAnimBg="0" advAuto="1000"/>
      <p:bldP spid="112649" grpId="0" build="p" autoUpdateAnimBg="0"/>
      <p:bldP spid="112650" grpId="0" animBg="1"/>
      <p:bldP spid="112651" grpId="0" animBg="1"/>
      <p:bldP spid="112652" grpId="0" build="p" autoUpdateAnimBg="0"/>
      <p:bldP spid="112653" grpId="0" build="p" autoUpdateAnimBg="0"/>
      <p:bldP spid="112654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3128963" y="533400"/>
          <a:ext cx="5367337" cy="312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0" name="Worksheet" r:id="rId7" imgW="3571858" imgH="1609614" progId="Excel.Sheet.8">
                  <p:embed/>
                </p:oleObj>
              </mc:Choice>
              <mc:Fallback>
                <p:oleObj name="Worksheet" r:id="rId7" imgW="3571858" imgH="1609614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8963" y="533400"/>
                        <a:ext cx="5367337" cy="3128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4041664"/>
              </p:ext>
            </p:extLst>
          </p:nvPr>
        </p:nvGraphicFramePr>
        <p:xfrm>
          <a:off x="3124200" y="3429000"/>
          <a:ext cx="5486400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51" name="Worksheet" r:id="rId9" imgW="3657961" imgH="1724266" progId="Excel.Sheet.8">
                  <p:embed/>
                </p:oleObj>
              </mc:Choice>
              <mc:Fallback>
                <p:oleObj name="Worksheet" r:id="rId9" imgW="3657961" imgH="1724266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3429000"/>
                        <a:ext cx="5486400" cy="2895600"/>
                      </a:xfrm>
                      <a:prstGeom prst="rect">
                        <a:avLst/>
                      </a:prstGeom>
                      <a:solidFill>
                        <a:schemeClr val="accent1">
                          <a:lumMod val="75000"/>
                        </a:schemeClr>
                      </a:solidFill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21392" y="1392872"/>
            <a:ext cx="2895600" cy="954088"/>
          </a:xfrm>
          <a:prstGeom prst="rect">
            <a:avLst/>
          </a:prstGeom>
          <a:solidFill>
            <a:srgbClr val="FFC000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sz="2800" b="1" dirty="0">
                <a:latin typeface="Times New Roman" pitchFamily="18" charset="0"/>
              </a:rPr>
              <a:t>Forgatónyomaték – idő görbe</a:t>
            </a:r>
            <a:endParaRPr lang="en-GB" sz="2800" b="1" dirty="0">
              <a:latin typeface="Times New Roman" pitchFamily="18" charset="0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381000" y="3886200"/>
            <a:ext cx="2743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2800" b="1">
                <a:solidFill>
                  <a:schemeClr val="bg1"/>
                </a:solidFill>
                <a:latin typeface="Times New Roman" pitchFamily="18" charset="0"/>
              </a:rPr>
              <a:t>EMG</a:t>
            </a:r>
            <a:r>
              <a:rPr lang="hu-HU" sz="2800" b="1">
                <a:solidFill>
                  <a:schemeClr val="bg1"/>
                </a:solidFill>
                <a:latin typeface="Times New Roman" pitchFamily="18" charset="0"/>
              </a:rPr>
              <a:t>,</a:t>
            </a:r>
            <a:r>
              <a:rPr lang="en-GB" sz="2800" b="1">
                <a:solidFill>
                  <a:schemeClr val="bg1"/>
                </a:solidFill>
                <a:latin typeface="Times New Roman" pitchFamily="18" charset="0"/>
              </a:rPr>
              <a:t> Vastus lateralis</a:t>
            </a:r>
          </a:p>
        </p:txBody>
      </p:sp>
      <p:sp>
        <p:nvSpPr>
          <p:cNvPr id="18438" name="Line 6"/>
          <p:cNvSpPr>
            <a:spLocks noChangeShapeType="1"/>
          </p:cNvSpPr>
          <p:nvPr/>
        </p:nvSpPr>
        <p:spPr bwMode="auto">
          <a:xfrm>
            <a:off x="6096000" y="1295400"/>
            <a:ext cx="457200" cy="304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9" name="Line 7"/>
          <p:cNvSpPr>
            <a:spLocks noChangeShapeType="1"/>
          </p:cNvSpPr>
          <p:nvPr/>
        </p:nvSpPr>
        <p:spPr bwMode="auto">
          <a:xfrm>
            <a:off x="6683375" y="3886200"/>
            <a:ext cx="0" cy="53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6629400" y="6858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M</a:t>
            </a:r>
            <a:r>
              <a:rPr lang="en-GB" sz="2400" b="1" baseline="-25000">
                <a:latin typeface="Times New Roman" pitchFamily="18" charset="0"/>
              </a:rPr>
              <a:t>ecc</a:t>
            </a:r>
            <a:endParaRPr lang="en-GB" sz="2400" b="1">
              <a:latin typeface="Times New Roman" pitchFamily="18" charset="0"/>
            </a:endParaRP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5791200" y="1905000"/>
            <a:ext cx="60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400" b="1">
                <a:latin typeface="Times New Roman" pitchFamily="18" charset="0"/>
              </a:rPr>
              <a:t>IC</a:t>
            </a:r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>
            <a:off x="6629400" y="16764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3" name="Line 11"/>
          <p:cNvSpPr>
            <a:spLocks noChangeShapeType="1"/>
          </p:cNvSpPr>
          <p:nvPr/>
        </p:nvSpPr>
        <p:spPr bwMode="auto">
          <a:xfrm>
            <a:off x="7010400" y="12954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6553200" y="2057400"/>
            <a:ext cx="60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 b="1">
                <a:latin typeface="Times New Roman" pitchFamily="18" charset="0"/>
              </a:rPr>
              <a:t>EC</a:t>
            </a:r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7086600" y="2057400"/>
            <a:ext cx="60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 b="1">
                <a:latin typeface="Times New Roman" pitchFamily="18" charset="0"/>
              </a:rPr>
              <a:t>CC</a:t>
            </a:r>
          </a:p>
        </p:txBody>
      </p:sp>
    </p:spTree>
    <p:extLst>
      <p:ext uri="{BB962C8B-B14F-4D97-AF65-F5344CB8AC3E}">
        <p14:creationId xmlns:p14="http://schemas.microsoft.com/office/powerpoint/2010/main" val="106900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84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184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3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" fill="hold"/>
                                        <p:tgtEl>
                                          <p:spTgt spid="18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" fill="hold"/>
                                        <p:tgtEl>
                                          <p:spTgt spid="184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184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 animBg="1"/>
      <p:bldP spid="18439" grpId="0" animBg="1"/>
      <p:bldP spid="18440" grpId="0" build="p" autoUpdateAnimBg="0" advAuto="1000"/>
      <p:bldP spid="18441" grpId="0" build="p" autoUpdateAnimBg="0"/>
      <p:bldP spid="18442" grpId="0" animBg="1"/>
      <p:bldP spid="18443" grpId="0" animBg="1"/>
      <p:bldP spid="18444" grpId="0" build="p" autoUpdateAnimBg="0"/>
      <p:bldP spid="18445" grpId="0" build="p" autoUpdateAnimBg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2508</TotalTime>
  <Words>706</Words>
  <Application>Microsoft Office PowerPoint</Application>
  <PresentationFormat>Diavetítés a képernyőre (4:3 oldalarány)</PresentationFormat>
  <Paragraphs>164</Paragraphs>
  <Slides>31</Slides>
  <Notes>1</Notes>
  <HiddenSlides>1</HiddenSlides>
  <MMClips>12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6</vt:i4>
      </vt:variant>
      <vt:variant>
        <vt:lpstr>Diacímek</vt:lpstr>
      </vt:variant>
      <vt:variant>
        <vt:i4>31</vt:i4>
      </vt:variant>
    </vt:vector>
  </HeadingPairs>
  <TitlesOfParts>
    <vt:vector size="38" baseType="lpstr">
      <vt:lpstr>Office-téma</vt:lpstr>
      <vt:lpstr>Munkalap</vt:lpstr>
      <vt:lpstr>Worksheet</vt:lpstr>
      <vt:lpstr>Chart</vt:lpstr>
      <vt:lpstr>Equation</vt:lpstr>
      <vt:lpstr>Microsoft Excel 97-2003 munkalap</vt:lpstr>
      <vt:lpstr>Diagram</vt:lpstr>
      <vt:lpstr>Nyújtásos-rövidüléses ciklus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A súlypont helyének meghatározása 4 szegmenses testmodell segítségével</vt:lpstr>
      <vt:lpstr>PowerPoint bemutató</vt:lpstr>
      <vt:lpstr>A tömegközéppont függőleges útja az idő függvényében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Nyújtásos-rövidüléses ciklus</dc:title>
  <dc:creator>Bence</dc:creator>
  <cp:lastModifiedBy>Kopper</cp:lastModifiedBy>
  <cp:revision>42</cp:revision>
  <dcterms:created xsi:type="dcterms:W3CDTF">2012-09-19T11:11:38Z</dcterms:created>
  <dcterms:modified xsi:type="dcterms:W3CDTF">2016-11-29T10:03:10Z</dcterms:modified>
</cp:coreProperties>
</file>